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2" r:id="rId3"/>
    <p:sldId id="257" r:id="rId4"/>
    <p:sldId id="269" r:id="rId5"/>
    <p:sldId id="258" r:id="rId6"/>
    <p:sldId id="265" r:id="rId7"/>
    <p:sldId id="278" r:id="rId8"/>
    <p:sldId id="280" r:id="rId9"/>
    <p:sldId id="281" r:id="rId10"/>
    <p:sldId id="266" r:id="rId11"/>
    <p:sldId id="271" r:id="rId12"/>
    <p:sldId id="279" r:id="rId13"/>
    <p:sldId id="272" r:id="rId14"/>
    <p:sldId id="273" r:id="rId15"/>
    <p:sldId id="274" r:id="rId16"/>
    <p:sldId id="275" r:id="rId17"/>
    <p:sldId id="276" r:id="rId18"/>
    <p:sldId id="277" r:id="rId19"/>
    <p:sldId id="268" r:id="rId20"/>
    <p:sldId id="283" r:id="rId2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80" d="100"/>
          <a:sy n="80" d="100"/>
        </p:scale>
        <p:origin x="9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A1C64-FF81-47D5-A725-A24AF9E528F4}" type="datetimeFigureOut">
              <a:rPr lang="id-ID" smtClean="0"/>
              <a:t>15/04/2018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77010-AAB4-4F7F-B6A9-66FAB68BC426}" type="slidenum">
              <a:rPr lang="id-ID" smtClean="0"/>
              <a:t>‹#›</a:t>
            </a:fld>
            <a:endParaRPr lang="id-ID"/>
          </a:p>
        </p:txBody>
      </p:sp>
    </p:spTree>
    <p:extLst>
      <p:ext uri="{BB962C8B-B14F-4D97-AF65-F5344CB8AC3E}">
        <p14:creationId xmlns:p14="http://schemas.microsoft.com/office/powerpoint/2010/main" val="359473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813748-0B81-489D-9F7C-F4D443D70633}" type="slidenum">
              <a:rPr lang="id-ID" altLang="id-ID"/>
              <a:pPr>
                <a:spcBef>
                  <a:spcPct val="0"/>
                </a:spcBef>
              </a:pPr>
              <a:t>2</a:t>
            </a:fld>
            <a:endParaRPr lang="id-ID" altLang="id-ID"/>
          </a:p>
        </p:txBody>
      </p:sp>
    </p:spTree>
    <p:extLst>
      <p:ext uri="{BB962C8B-B14F-4D97-AF65-F5344CB8AC3E}">
        <p14:creationId xmlns:p14="http://schemas.microsoft.com/office/powerpoint/2010/main" val="155152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DCD0A49-4C32-4613-A279-A482D025B771}" type="datetimeFigureOut">
              <a:rPr lang="id-ID" smtClean="0"/>
              <a:t>15/04/2018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C580F4-B342-4A06-BC0B-DEA1CDDCD23F}" type="slidenum">
              <a:rPr lang="id-ID" smtClean="0"/>
              <a:t>‹#›</a:t>
            </a:fld>
            <a:endParaRPr lang="id-ID"/>
          </a:p>
        </p:txBody>
      </p:sp>
    </p:spTree>
    <p:extLst>
      <p:ext uri="{BB962C8B-B14F-4D97-AF65-F5344CB8AC3E}">
        <p14:creationId xmlns:p14="http://schemas.microsoft.com/office/powerpoint/2010/main" val="232304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DCD0A49-4C32-4613-A279-A482D025B771}" type="datetimeFigureOut">
              <a:rPr lang="id-ID" smtClean="0"/>
              <a:t>15/04/2018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C580F4-B342-4A06-BC0B-DEA1CDDCD23F}" type="slidenum">
              <a:rPr lang="id-ID" smtClean="0"/>
              <a:t>‹#›</a:t>
            </a:fld>
            <a:endParaRPr lang="id-ID"/>
          </a:p>
        </p:txBody>
      </p:sp>
    </p:spTree>
    <p:extLst>
      <p:ext uri="{BB962C8B-B14F-4D97-AF65-F5344CB8AC3E}">
        <p14:creationId xmlns:p14="http://schemas.microsoft.com/office/powerpoint/2010/main" val="215194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DCD0A49-4C32-4613-A279-A482D025B771}" type="datetimeFigureOut">
              <a:rPr lang="id-ID" smtClean="0"/>
              <a:t>15/04/2018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C580F4-B342-4A06-BC0B-DEA1CDDCD23F}" type="slidenum">
              <a:rPr lang="id-ID" smtClean="0"/>
              <a:t>‹#›</a:t>
            </a:fld>
            <a:endParaRPr lang="id-ID"/>
          </a:p>
        </p:txBody>
      </p:sp>
    </p:spTree>
    <p:extLst>
      <p:ext uri="{BB962C8B-B14F-4D97-AF65-F5344CB8AC3E}">
        <p14:creationId xmlns:p14="http://schemas.microsoft.com/office/powerpoint/2010/main" val="46001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DCD0A49-4C32-4613-A279-A482D025B771}" type="datetimeFigureOut">
              <a:rPr lang="id-ID" smtClean="0"/>
              <a:t>15/04/2018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C580F4-B342-4A06-BC0B-DEA1CDDCD23F}" type="slidenum">
              <a:rPr lang="id-ID" smtClean="0"/>
              <a:t>‹#›</a:t>
            </a:fld>
            <a:endParaRPr lang="id-ID"/>
          </a:p>
        </p:txBody>
      </p:sp>
    </p:spTree>
    <p:extLst>
      <p:ext uri="{BB962C8B-B14F-4D97-AF65-F5344CB8AC3E}">
        <p14:creationId xmlns:p14="http://schemas.microsoft.com/office/powerpoint/2010/main" val="306852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D0A49-4C32-4613-A279-A482D025B771}" type="datetimeFigureOut">
              <a:rPr lang="id-ID" smtClean="0"/>
              <a:t>15/04/2018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C580F4-B342-4A06-BC0B-DEA1CDDCD23F}" type="slidenum">
              <a:rPr lang="id-ID" smtClean="0"/>
              <a:t>‹#›</a:t>
            </a:fld>
            <a:endParaRPr lang="id-ID"/>
          </a:p>
        </p:txBody>
      </p:sp>
    </p:spTree>
    <p:extLst>
      <p:ext uri="{BB962C8B-B14F-4D97-AF65-F5344CB8AC3E}">
        <p14:creationId xmlns:p14="http://schemas.microsoft.com/office/powerpoint/2010/main" val="91624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DCD0A49-4C32-4613-A279-A482D025B771}" type="datetimeFigureOut">
              <a:rPr lang="id-ID" smtClean="0"/>
              <a:t>15/04/2018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C580F4-B342-4A06-BC0B-DEA1CDDCD23F}" type="slidenum">
              <a:rPr lang="id-ID" smtClean="0"/>
              <a:t>‹#›</a:t>
            </a:fld>
            <a:endParaRPr lang="id-ID"/>
          </a:p>
        </p:txBody>
      </p:sp>
    </p:spTree>
    <p:extLst>
      <p:ext uri="{BB962C8B-B14F-4D97-AF65-F5344CB8AC3E}">
        <p14:creationId xmlns:p14="http://schemas.microsoft.com/office/powerpoint/2010/main" val="109440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DCD0A49-4C32-4613-A279-A482D025B771}" type="datetimeFigureOut">
              <a:rPr lang="id-ID" smtClean="0"/>
              <a:t>15/04/2018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EC580F4-B342-4A06-BC0B-DEA1CDDCD23F}" type="slidenum">
              <a:rPr lang="id-ID" smtClean="0"/>
              <a:t>‹#›</a:t>
            </a:fld>
            <a:endParaRPr lang="id-ID"/>
          </a:p>
        </p:txBody>
      </p:sp>
    </p:spTree>
    <p:extLst>
      <p:ext uri="{BB962C8B-B14F-4D97-AF65-F5344CB8AC3E}">
        <p14:creationId xmlns:p14="http://schemas.microsoft.com/office/powerpoint/2010/main" val="39697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DCD0A49-4C32-4613-A279-A482D025B771}" type="datetimeFigureOut">
              <a:rPr lang="id-ID" smtClean="0"/>
              <a:t>15/04/2018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C580F4-B342-4A06-BC0B-DEA1CDDCD23F}" type="slidenum">
              <a:rPr lang="id-ID" smtClean="0"/>
              <a:t>‹#›</a:t>
            </a:fld>
            <a:endParaRPr lang="id-ID"/>
          </a:p>
        </p:txBody>
      </p:sp>
    </p:spTree>
    <p:extLst>
      <p:ext uri="{BB962C8B-B14F-4D97-AF65-F5344CB8AC3E}">
        <p14:creationId xmlns:p14="http://schemas.microsoft.com/office/powerpoint/2010/main" val="179831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D0A49-4C32-4613-A279-A482D025B771}" type="datetimeFigureOut">
              <a:rPr lang="id-ID" smtClean="0"/>
              <a:t>15/04/2018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EC580F4-B342-4A06-BC0B-DEA1CDDCD23F}" type="slidenum">
              <a:rPr lang="id-ID" smtClean="0"/>
              <a:t>‹#›</a:t>
            </a:fld>
            <a:endParaRPr lang="id-ID"/>
          </a:p>
        </p:txBody>
      </p:sp>
    </p:spTree>
    <p:extLst>
      <p:ext uri="{BB962C8B-B14F-4D97-AF65-F5344CB8AC3E}">
        <p14:creationId xmlns:p14="http://schemas.microsoft.com/office/powerpoint/2010/main" val="135102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CD0A49-4C32-4613-A279-A482D025B771}" type="datetimeFigureOut">
              <a:rPr lang="id-ID" smtClean="0"/>
              <a:t>15/04/2018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C580F4-B342-4A06-BC0B-DEA1CDDCD23F}" type="slidenum">
              <a:rPr lang="id-ID" smtClean="0"/>
              <a:t>‹#›</a:t>
            </a:fld>
            <a:endParaRPr lang="id-ID"/>
          </a:p>
        </p:txBody>
      </p:sp>
    </p:spTree>
    <p:extLst>
      <p:ext uri="{BB962C8B-B14F-4D97-AF65-F5344CB8AC3E}">
        <p14:creationId xmlns:p14="http://schemas.microsoft.com/office/powerpoint/2010/main" val="423368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CD0A49-4C32-4613-A279-A482D025B771}" type="datetimeFigureOut">
              <a:rPr lang="id-ID" smtClean="0"/>
              <a:t>15/04/2018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C580F4-B342-4A06-BC0B-DEA1CDDCD23F}" type="slidenum">
              <a:rPr lang="id-ID" smtClean="0"/>
              <a:t>‹#›</a:t>
            </a:fld>
            <a:endParaRPr lang="id-ID"/>
          </a:p>
        </p:txBody>
      </p:sp>
    </p:spTree>
    <p:extLst>
      <p:ext uri="{BB962C8B-B14F-4D97-AF65-F5344CB8AC3E}">
        <p14:creationId xmlns:p14="http://schemas.microsoft.com/office/powerpoint/2010/main" val="62168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D0A49-4C32-4613-A279-A482D025B771}" type="datetimeFigureOut">
              <a:rPr lang="id-ID" smtClean="0"/>
              <a:t>15/04/2018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580F4-B342-4A06-BC0B-DEA1CDDCD23F}" type="slidenum">
              <a:rPr lang="id-ID" smtClean="0"/>
              <a:t>‹#›</a:t>
            </a:fld>
            <a:endParaRPr lang="id-ID"/>
          </a:p>
        </p:txBody>
      </p:sp>
    </p:spTree>
    <p:extLst>
      <p:ext uri="{BB962C8B-B14F-4D97-AF65-F5344CB8AC3E}">
        <p14:creationId xmlns:p14="http://schemas.microsoft.com/office/powerpoint/2010/main" val="428624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2"/>
            <a:ext cx="12192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238" y="1122363"/>
            <a:ext cx="6679531" cy="3757236"/>
          </a:xfrm>
          <a:prstGeom prst="rect">
            <a:avLst/>
          </a:prstGeom>
        </p:spPr>
      </p:pic>
      <p:sp>
        <p:nvSpPr>
          <p:cNvPr id="2" name="Title 1"/>
          <p:cNvSpPr>
            <a:spLocks noGrp="1"/>
          </p:cNvSpPr>
          <p:nvPr>
            <p:ph type="ctrTitle"/>
          </p:nvPr>
        </p:nvSpPr>
        <p:spPr/>
        <p:txBody>
          <a:bodyPr>
            <a:normAutofit/>
          </a:bodyPr>
          <a:lstStyle/>
          <a:p>
            <a:r>
              <a:rPr lang="en-US" b="1" dirty="0" smtClean="0">
                <a:solidFill>
                  <a:srgbClr val="FF0000"/>
                </a:solidFill>
              </a:rPr>
              <a:t>BIOTEKNOLOGI KEDOKTERAN </a:t>
            </a:r>
            <a:br>
              <a:rPr lang="en-US" b="1" dirty="0" smtClean="0">
                <a:solidFill>
                  <a:srgbClr val="FF0000"/>
                </a:solidFill>
              </a:rPr>
            </a:br>
            <a:r>
              <a:rPr lang="en-US" b="1" dirty="0" smtClean="0">
                <a:solidFill>
                  <a:srgbClr val="FF0000"/>
                </a:solidFill>
              </a:rPr>
              <a:t>Vaccine </a:t>
            </a:r>
            <a:endParaRPr lang="id-ID" b="1" dirty="0">
              <a:solidFill>
                <a:srgbClr val="FF0000"/>
              </a:solidFill>
            </a:endParaRPr>
          </a:p>
        </p:txBody>
      </p:sp>
      <p:sp>
        <p:nvSpPr>
          <p:cNvPr id="3" name="Subtitle 2"/>
          <p:cNvSpPr>
            <a:spLocks noGrp="1"/>
          </p:cNvSpPr>
          <p:nvPr>
            <p:ph type="subTitle" idx="1"/>
          </p:nvPr>
        </p:nvSpPr>
        <p:spPr>
          <a:xfrm>
            <a:off x="1367590" y="5363557"/>
            <a:ext cx="9144000" cy="1655762"/>
          </a:xfrm>
        </p:spPr>
        <p:txBody>
          <a:bodyPr>
            <a:normAutofit/>
          </a:bodyPr>
          <a:lstStyle/>
          <a:p>
            <a:r>
              <a:rPr lang="en-US" sz="4800" dirty="0" err="1" smtClean="0"/>
              <a:t>Titta</a:t>
            </a:r>
            <a:r>
              <a:rPr lang="en-US" sz="4800" dirty="0" smtClean="0"/>
              <a:t> </a:t>
            </a:r>
            <a:r>
              <a:rPr lang="en-US" sz="4800" dirty="0" err="1" smtClean="0"/>
              <a:t>Novianti</a:t>
            </a:r>
            <a:endParaRPr lang="id-ID" sz="4800" dirty="0"/>
          </a:p>
        </p:txBody>
      </p:sp>
    </p:spTree>
    <p:extLst>
      <p:ext uri="{BB962C8B-B14F-4D97-AF65-F5344CB8AC3E}">
        <p14:creationId xmlns:p14="http://schemas.microsoft.com/office/powerpoint/2010/main" val="130286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id-ID" b="1" dirty="0" smtClean="0"/>
              <a:t>JENIS</a:t>
            </a:r>
            <a:r>
              <a:rPr lang="en-US" b="1" dirty="0" smtClean="0"/>
              <a:t>-</a:t>
            </a:r>
            <a:r>
              <a:rPr lang="id-ID" b="1" dirty="0" smtClean="0"/>
              <a:t>JENIS VAKSIN</a:t>
            </a:r>
            <a:r>
              <a:rPr lang="id-ID" dirty="0" smtClean="0"/>
              <a:t/>
            </a:r>
            <a:br>
              <a:rPr lang="id-ID" dirty="0" smtClean="0"/>
            </a:br>
            <a:endParaRPr lang="id-ID" dirty="0"/>
          </a:p>
        </p:txBody>
      </p:sp>
      <p:sp>
        <p:nvSpPr>
          <p:cNvPr id="3" name="Content Placeholder 2"/>
          <p:cNvSpPr>
            <a:spLocks noGrp="1"/>
          </p:cNvSpPr>
          <p:nvPr>
            <p:ph idx="1"/>
          </p:nvPr>
        </p:nvSpPr>
        <p:spPr>
          <a:xfrm>
            <a:off x="838200" y="1371600"/>
            <a:ext cx="10515600" cy="4805363"/>
          </a:xfrm>
        </p:spPr>
        <p:txBody>
          <a:bodyPr>
            <a:normAutofit/>
          </a:bodyPr>
          <a:lstStyle/>
          <a:p>
            <a:pPr marL="514350" indent="-514350">
              <a:buAutoNum type="arabicPeriod"/>
            </a:pPr>
            <a:r>
              <a:rPr lang="id-ID" b="1" dirty="0" smtClean="0"/>
              <a:t>Live </a:t>
            </a:r>
            <a:r>
              <a:rPr lang="id-ID" b="1" dirty="0"/>
              <a:t>attenuated </a:t>
            </a:r>
            <a:r>
              <a:rPr lang="id-ID" b="1" dirty="0" smtClean="0"/>
              <a:t>vaccine</a:t>
            </a:r>
            <a:endParaRPr lang="en-US" dirty="0" smtClean="0"/>
          </a:p>
          <a:p>
            <a:pPr marL="514350" indent="-514350">
              <a:buAutoNum type="arabicPeriod"/>
            </a:pPr>
            <a:r>
              <a:rPr lang="id-ID" b="1" dirty="0" smtClean="0"/>
              <a:t>Inactivated </a:t>
            </a:r>
            <a:r>
              <a:rPr lang="id-ID" b="1" dirty="0"/>
              <a:t>vaccine</a:t>
            </a:r>
            <a:r>
              <a:rPr lang="id-ID" dirty="0"/>
              <a:t> (Killed </a:t>
            </a:r>
            <a:r>
              <a:rPr lang="id-ID" dirty="0" smtClean="0"/>
              <a:t>vaccine)</a:t>
            </a:r>
            <a:endParaRPr lang="en-US" dirty="0" smtClean="0"/>
          </a:p>
          <a:p>
            <a:pPr marL="514350" indent="-514350">
              <a:buAutoNum type="arabicPeriod"/>
            </a:pPr>
            <a:r>
              <a:rPr lang="id-ID" b="1" dirty="0" smtClean="0"/>
              <a:t>Vaksin Toksoid</a:t>
            </a:r>
            <a:endParaRPr lang="en-US" dirty="0" smtClean="0"/>
          </a:p>
          <a:p>
            <a:pPr marL="514350" indent="-514350">
              <a:buAutoNum type="arabicPeriod"/>
            </a:pPr>
            <a:r>
              <a:rPr lang="id-ID" b="1" dirty="0" smtClean="0"/>
              <a:t>Vaksin </a:t>
            </a:r>
            <a:r>
              <a:rPr lang="id-ID" b="1" dirty="0"/>
              <a:t>Acellular dan </a:t>
            </a:r>
            <a:r>
              <a:rPr lang="id-ID" b="1" dirty="0" smtClean="0"/>
              <a:t>Subunit</a:t>
            </a:r>
            <a:endParaRPr lang="en-US" b="1" dirty="0" smtClean="0"/>
          </a:p>
          <a:p>
            <a:pPr marL="514350" indent="-514350">
              <a:buAutoNum type="arabicPeriod"/>
            </a:pPr>
            <a:r>
              <a:rPr lang="id-ID" b="1" dirty="0" smtClean="0"/>
              <a:t>Vaksin Idiotipe</a:t>
            </a:r>
            <a:endParaRPr lang="en-US" dirty="0" smtClean="0"/>
          </a:p>
          <a:p>
            <a:pPr marL="514350" indent="-514350">
              <a:buAutoNum type="arabicPeriod"/>
            </a:pPr>
            <a:r>
              <a:rPr lang="id-ID" b="1" dirty="0" smtClean="0"/>
              <a:t> </a:t>
            </a:r>
            <a:r>
              <a:rPr lang="id-ID" b="1" dirty="0"/>
              <a:t>Vaksin </a:t>
            </a:r>
            <a:r>
              <a:rPr lang="id-ID" b="1" dirty="0" smtClean="0"/>
              <a:t>Rekombinan</a:t>
            </a:r>
            <a:endParaRPr lang="en-US" dirty="0" smtClean="0"/>
          </a:p>
          <a:p>
            <a:pPr marL="514350" indent="-514350">
              <a:buAutoNum type="arabicPeriod"/>
            </a:pPr>
            <a:r>
              <a:rPr lang="id-ID" b="1" dirty="0" smtClean="0"/>
              <a:t>Vaksin </a:t>
            </a:r>
            <a:r>
              <a:rPr lang="id-ID" b="1" dirty="0"/>
              <a:t>DNA (Plasmid DNA Vaccines</a:t>
            </a:r>
            <a:r>
              <a:rPr lang="id-ID" b="1" dirty="0" smtClean="0"/>
              <a:t>)</a:t>
            </a:r>
            <a:endParaRPr lang="id-ID" dirty="0"/>
          </a:p>
        </p:txBody>
      </p:sp>
    </p:spTree>
    <p:extLst>
      <p:ext uri="{BB962C8B-B14F-4D97-AF65-F5344CB8AC3E}">
        <p14:creationId xmlns:p14="http://schemas.microsoft.com/office/powerpoint/2010/main" val="975799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57926" y="220746"/>
            <a:ext cx="10515600" cy="1325563"/>
          </a:xfrm>
        </p:spPr>
        <p:txBody>
          <a:bodyPr/>
          <a:lstStyle/>
          <a:p>
            <a:r>
              <a:rPr lang="id-ID" b="1" dirty="0" smtClean="0"/>
              <a:t>Live attenuated vaccine</a:t>
            </a:r>
            <a:r>
              <a:rPr lang="id-ID" dirty="0" smtClean="0"/>
              <a:t/>
            </a:r>
            <a:br>
              <a:rPr lang="id-ID" dirty="0" smtClean="0"/>
            </a:br>
            <a:endParaRPr lang="id-ID" dirty="0"/>
          </a:p>
        </p:txBody>
      </p:sp>
      <p:sp>
        <p:nvSpPr>
          <p:cNvPr id="3" name="Content Placeholder 2"/>
          <p:cNvSpPr>
            <a:spLocks noGrp="1"/>
          </p:cNvSpPr>
          <p:nvPr>
            <p:ph idx="1"/>
          </p:nvPr>
        </p:nvSpPr>
        <p:spPr>
          <a:xfrm>
            <a:off x="236622" y="1010653"/>
            <a:ext cx="8450179" cy="5455068"/>
          </a:xfrm>
        </p:spPr>
        <p:txBody>
          <a:bodyPr>
            <a:normAutofit fontScale="70000" lnSpcReduction="20000"/>
          </a:bodyPr>
          <a:lstStyle/>
          <a:p>
            <a:r>
              <a:rPr lang="id-ID" dirty="0" smtClean="0"/>
              <a:t>dibuat dari bakteri atau virus yang dilemahkan daya virulensinya dengan cara kultur dan perlakuan yang berulang</a:t>
            </a:r>
            <a:r>
              <a:rPr lang="en-US" dirty="0" smtClean="0"/>
              <a:t>-</a:t>
            </a:r>
            <a:r>
              <a:rPr lang="id-ID" dirty="0" smtClean="0"/>
              <a:t>ulang, masih</a:t>
            </a:r>
            <a:r>
              <a:rPr lang="en-US" dirty="0" smtClean="0"/>
              <a:t> </a:t>
            </a:r>
            <a:r>
              <a:rPr lang="id-ID" dirty="0" smtClean="0"/>
              <a:t>menimbulkan reaksi imunologi </a:t>
            </a:r>
            <a:endParaRPr lang="en-US" dirty="0" smtClean="0"/>
          </a:p>
          <a:p>
            <a:r>
              <a:rPr lang="id-ID" dirty="0" smtClean="0"/>
              <a:t>Sifat vaksin live attenuated vaccine, yaitu :</a:t>
            </a:r>
          </a:p>
          <a:p>
            <a:r>
              <a:rPr lang="id-ID" dirty="0" smtClean="0"/>
              <a:t>Vaksin dapat tumbuh dan berkembang biak sampai menimbulkan respon imun sehingga diberikan dalam dosis kecil </a:t>
            </a:r>
            <a:endParaRPr lang="en-US" dirty="0" smtClean="0"/>
          </a:p>
          <a:p>
            <a:r>
              <a:rPr lang="id-ID" dirty="0" smtClean="0"/>
              <a:t>Respon imun yang diberikan mirip dengan infeksi alamiah, tidak perlu dosis berganda</a:t>
            </a:r>
          </a:p>
          <a:p>
            <a:r>
              <a:rPr lang="id-ID" dirty="0" smtClean="0"/>
              <a:t>Dipengaruhi oleh circulating antibody sehingga ada efek netralisasi jika waktu pemberiannya tidak tepat</a:t>
            </a:r>
          </a:p>
          <a:p>
            <a:r>
              <a:rPr lang="id-ID" dirty="0" smtClean="0"/>
              <a:t>Vaksin virus hidup dapat bermutasi menjadi bentuk patogenik</a:t>
            </a:r>
          </a:p>
          <a:p>
            <a:r>
              <a:rPr lang="id-ID" dirty="0" smtClean="0"/>
              <a:t>Dapat menimbulkan penyakit yang serupa dengan infeksi alamiah</a:t>
            </a:r>
          </a:p>
          <a:p>
            <a:r>
              <a:rPr lang="id-ID" dirty="0" smtClean="0"/>
              <a:t>Mempunyai kemampuan proteksi jangka panjang dengan keefektifan mencapai 95%</a:t>
            </a:r>
          </a:p>
          <a:p>
            <a:r>
              <a:rPr lang="id-ID" dirty="0" smtClean="0"/>
              <a:t>Virus yang telah dilemahkan dapat bereplikasi di dalam tubuh, meningkatkan dosisi asli dan berperan sebagai imunisasi ulangan</a:t>
            </a:r>
          </a:p>
          <a:p>
            <a:r>
              <a:rPr lang="id-ID" dirty="0" smtClean="0"/>
              <a:t>Contoh : vaksin polio (Sabin), vaksin MMR, vaksin TBC, vaksin demam tifoid, vaksin campak, gondongan, dan cacar air (varisela).</a:t>
            </a:r>
          </a:p>
          <a:p>
            <a:endParaRPr lang="id-ID"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254" t="27018" r="51798" b="21052"/>
          <a:stretch/>
        </p:blipFill>
        <p:spPr>
          <a:xfrm>
            <a:off x="8831179" y="1690688"/>
            <a:ext cx="3224056" cy="2857249"/>
          </a:xfrm>
          <a:prstGeom prst="rect">
            <a:avLst/>
          </a:prstGeom>
        </p:spPr>
      </p:pic>
    </p:spTree>
    <p:extLst>
      <p:ext uri="{BB962C8B-B14F-4D97-AF65-F5344CB8AC3E}">
        <p14:creationId xmlns:p14="http://schemas.microsoft.com/office/powerpoint/2010/main" val="3149575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653"/>
          <a:stretch/>
        </p:blipFill>
        <p:spPr>
          <a:xfrm>
            <a:off x="1644062" y="365125"/>
            <a:ext cx="9325496" cy="5835513"/>
          </a:xfrm>
        </p:spPr>
      </p:pic>
    </p:spTree>
    <p:extLst>
      <p:ext uri="{BB962C8B-B14F-4D97-AF65-F5344CB8AC3E}">
        <p14:creationId xmlns:p14="http://schemas.microsoft.com/office/powerpoint/2010/main" val="2278969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478" y="729999"/>
            <a:ext cx="5913522" cy="2284637"/>
          </a:xfrm>
          <a:prstGeom prst="rect">
            <a:avLst/>
          </a:prstGeom>
        </p:spPr>
      </p:pic>
      <p:sp>
        <p:nvSpPr>
          <p:cNvPr id="2" name="Title 1"/>
          <p:cNvSpPr>
            <a:spLocks noGrp="1"/>
          </p:cNvSpPr>
          <p:nvPr>
            <p:ph type="title"/>
          </p:nvPr>
        </p:nvSpPr>
        <p:spPr>
          <a:xfrm>
            <a:off x="838200" y="365125"/>
            <a:ext cx="10603832" cy="729749"/>
          </a:xfrm>
        </p:spPr>
        <p:txBody>
          <a:bodyPr>
            <a:normAutofit fontScale="90000"/>
          </a:bodyPr>
          <a:lstStyle/>
          <a:p>
            <a:r>
              <a:rPr lang="id-ID" b="1" dirty="0" smtClean="0"/>
              <a:t>Inactivated vaccine</a:t>
            </a:r>
            <a:r>
              <a:rPr lang="id-ID" dirty="0" smtClean="0"/>
              <a:t> (Killed vaccine)</a:t>
            </a:r>
            <a:br>
              <a:rPr lang="id-ID" dirty="0" smtClean="0"/>
            </a:br>
            <a:endParaRPr lang="id-ID" dirty="0"/>
          </a:p>
        </p:txBody>
      </p:sp>
      <p:sp>
        <p:nvSpPr>
          <p:cNvPr id="3" name="Content Placeholder 2"/>
          <p:cNvSpPr>
            <a:spLocks noGrp="1"/>
          </p:cNvSpPr>
          <p:nvPr>
            <p:ph idx="1"/>
          </p:nvPr>
        </p:nvSpPr>
        <p:spPr>
          <a:xfrm>
            <a:off x="108284" y="2851484"/>
            <a:ext cx="11766884" cy="3904247"/>
          </a:xfrm>
        </p:spPr>
        <p:txBody>
          <a:bodyPr>
            <a:normAutofit fontScale="77500" lnSpcReduction="20000"/>
          </a:bodyPr>
          <a:lstStyle/>
          <a:p>
            <a:pPr marL="0" indent="0">
              <a:buNone/>
            </a:pPr>
            <a:r>
              <a:rPr lang="id-ID" dirty="0" smtClean="0"/>
              <a:t>Sifat vaksin inactivated vaccine, yaitu :</a:t>
            </a:r>
          </a:p>
          <a:p>
            <a:r>
              <a:rPr lang="id-ID" dirty="0" smtClean="0"/>
              <a:t>Vaksin tidak dapat hidup sehingga seluruh dosis antigen dapat dimasukkan dalam bentuk antigen</a:t>
            </a:r>
          </a:p>
          <a:p>
            <a:r>
              <a:rPr lang="id-ID" dirty="0" smtClean="0"/>
              <a:t>Respon imun yang timbul sebagian besar adalah humoral dan hanya sedikit atau tidak menimbulkan imunitas seluler</a:t>
            </a:r>
          </a:p>
          <a:p>
            <a:r>
              <a:rPr lang="id-ID" dirty="0" smtClean="0"/>
              <a:t>Titer antibodi dapat menurun setelah beberapa waktu sehingga diperlukan dosis ulangan, dosis pertama tidak menghasilkan imunitas protektif tetapi hanya memacu dan menyiapkan system imun, respon imunprotektif baru muncul setelah dosis kedua dan ketiga</a:t>
            </a:r>
          </a:p>
          <a:p>
            <a:r>
              <a:rPr lang="id-ID" dirty="0" smtClean="0"/>
              <a:t>Tidak dipengaruhi oleh circulating antibody</a:t>
            </a:r>
          </a:p>
          <a:p>
            <a:r>
              <a:rPr lang="id-ID" dirty="0" smtClean="0"/>
              <a:t>Vaksin tidak dapat bermutasi menjadi bentuk patogenik</a:t>
            </a:r>
          </a:p>
          <a:p>
            <a:r>
              <a:rPr lang="id-ID" dirty="0" smtClean="0"/>
              <a:t>Tidak dapat menimbulkan penyakit yang serupa dengan infeksi alamiah</a:t>
            </a:r>
          </a:p>
          <a:p>
            <a:pPr marL="0" indent="0">
              <a:buNone/>
            </a:pPr>
            <a:r>
              <a:rPr lang="id-ID" dirty="0" smtClean="0"/>
              <a:t>Contoh : vaksin rabies, vaksin influenza, vaksin polio (Salk), vaksin pneumonia pneumokokal, vaksin kolera, vaksin pertusis, dan vaksin demam tifoid.</a:t>
            </a:r>
          </a:p>
          <a:p>
            <a:endParaRPr lang="id-ID" dirty="0"/>
          </a:p>
        </p:txBody>
      </p:sp>
      <p:sp>
        <p:nvSpPr>
          <p:cNvPr id="5" name="Content Placeholder 2"/>
          <p:cNvSpPr txBox="1">
            <a:spLocks/>
          </p:cNvSpPr>
          <p:nvPr/>
        </p:nvSpPr>
        <p:spPr>
          <a:xfrm>
            <a:off x="108284" y="1012058"/>
            <a:ext cx="6485021" cy="172051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d-ID" dirty="0" smtClean="0"/>
              <a:t>dibuat dari bakteri</a:t>
            </a:r>
            <a:r>
              <a:rPr lang="en-US" dirty="0" smtClean="0"/>
              <a:t> </a:t>
            </a:r>
            <a:r>
              <a:rPr lang="id-ID" dirty="0" smtClean="0"/>
              <a:t>atau virus yang dimatikan </a:t>
            </a:r>
            <a:endParaRPr lang="en-US" dirty="0" smtClean="0"/>
          </a:p>
          <a:p>
            <a:pPr marL="0" indent="0">
              <a:buFont typeface="Arial" panose="020B0604020202020204" pitchFamily="34" charset="0"/>
              <a:buNone/>
            </a:pPr>
            <a:r>
              <a:rPr lang="id-ID" dirty="0" smtClean="0"/>
              <a:t>dengan zat kimia (formaldehid) atau dengan pemanasan, </a:t>
            </a:r>
            <a:endParaRPr lang="en-US" dirty="0" smtClean="0"/>
          </a:p>
          <a:p>
            <a:pPr marL="0" indent="0">
              <a:buFont typeface="Arial" panose="020B0604020202020204" pitchFamily="34" charset="0"/>
              <a:buNone/>
            </a:pPr>
            <a:r>
              <a:rPr lang="id-ID" dirty="0" smtClean="0"/>
              <a:t>dapat berupa seluruh bagian dari bakteri atau virus, </a:t>
            </a:r>
            <a:endParaRPr lang="en-US" dirty="0" smtClean="0"/>
          </a:p>
          <a:p>
            <a:pPr marL="0" indent="0">
              <a:buFont typeface="Arial" panose="020B0604020202020204" pitchFamily="34" charset="0"/>
              <a:buNone/>
            </a:pPr>
            <a:r>
              <a:rPr lang="id-ID" dirty="0" smtClean="0"/>
              <a:t>atau bagian dari bakteri atau virus atau toksoidnya saja</a:t>
            </a:r>
            <a:endParaRPr lang="en-US" dirty="0" smtClean="0"/>
          </a:p>
        </p:txBody>
      </p:sp>
    </p:spTree>
    <p:extLst>
      <p:ext uri="{BB962C8B-B14F-4D97-AF65-F5344CB8AC3E}">
        <p14:creationId xmlns:p14="http://schemas.microsoft.com/office/powerpoint/2010/main" val="58096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6"/>
            <a:ext cx="10515600" cy="621464"/>
          </a:xfrm>
        </p:spPr>
        <p:txBody>
          <a:bodyPr>
            <a:normAutofit fontScale="90000"/>
          </a:bodyPr>
          <a:lstStyle/>
          <a:p>
            <a:pPr algn="ctr"/>
            <a:r>
              <a:rPr lang="id-ID" b="1" dirty="0" smtClean="0"/>
              <a:t>Vaksin Toksoid</a:t>
            </a:r>
            <a:r>
              <a:rPr lang="id-ID" dirty="0" smtClean="0"/>
              <a:t/>
            </a:r>
            <a:br>
              <a:rPr lang="id-ID" dirty="0" smtClean="0"/>
            </a:br>
            <a:endParaRPr lang="id-ID" dirty="0"/>
          </a:p>
        </p:txBody>
      </p:sp>
      <p:sp>
        <p:nvSpPr>
          <p:cNvPr id="3" name="Content Placeholder 2"/>
          <p:cNvSpPr>
            <a:spLocks noGrp="1"/>
          </p:cNvSpPr>
          <p:nvPr>
            <p:ph idx="1"/>
          </p:nvPr>
        </p:nvSpPr>
        <p:spPr>
          <a:xfrm>
            <a:off x="336885" y="1227220"/>
            <a:ext cx="8241632" cy="4961774"/>
          </a:xfrm>
        </p:spPr>
        <p:txBody>
          <a:bodyPr>
            <a:normAutofit fontScale="92500"/>
          </a:bodyPr>
          <a:lstStyle/>
          <a:p>
            <a:pPr marL="0" indent="0">
              <a:buNone/>
            </a:pPr>
            <a:r>
              <a:rPr lang="id-ID" dirty="0" smtClean="0"/>
              <a:t>Vaksin yang dibuat dari beberapa jenis bakteri yang menimbulkan penyakit dengan memasukkan racun dilemahkan ke dalam aliran darah</a:t>
            </a:r>
            <a:endParaRPr lang="en-US" dirty="0" smtClean="0"/>
          </a:p>
          <a:p>
            <a:pPr marL="0" indent="0">
              <a:buNone/>
            </a:pPr>
            <a:r>
              <a:rPr lang="id-ID" dirty="0" smtClean="0"/>
              <a:t> Bahan bersifat imunogenik yang dibuat dari toksin kuman</a:t>
            </a:r>
            <a:endParaRPr lang="en-US" dirty="0" smtClean="0"/>
          </a:p>
          <a:p>
            <a:pPr marL="0" indent="0">
              <a:buNone/>
            </a:pPr>
            <a:r>
              <a:rPr lang="id-ID" dirty="0" smtClean="0"/>
              <a:t>Hasil pembuatan bahan toksoid yang jadi disebut sebagai natural fluid plain toxoid yang mampu merangsang terbentuknya antibodi antitoksin</a:t>
            </a:r>
            <a:endParaRPr lang="en-US" dirty="0" smtClean="0"/>
          </a:p>
          <a:p>
            <a:pPr marL="0" indent="0">
              <a:buNone/>
            </a:pPr>
            <a:r>
              <a:rPr lang="id-ID" dirty="0" smtClean="0"/>
              <a:t>Imunisasi bakteri toksoid efektif selama satu tahun</a:t>
            </a:r>
            <a:endParaRPr lang="en-US" dirty="0" smtClean="0"/>
          </a:p>
          <a:p>
            <a:pPr marL="0" indent="0">
              <a:buNone/>
            </a:pPr>
            <a:r>
              <a:rPr lang="id-ID" dirty="0" smtClean="0"/>
              <a:t>Bahan ajuvan digunakan untuk memperlama rangsangan antigenik dan meningkatkan imunogenesitasnya</a:t>
            </a:r>
            <a:endParaRPr lang="en-US" dirty="0" smtClean="0"/>
          </a:p>
          <a:p>
            <a:pPr marL="0" indent="0">
              <a:buNone/>
            </a:pPr>
            <a:r>
              <a:rPr lang="id-ID" dirty="0" smtClean="0"/>
              <a:t>Contoh : Vaksin Difteri dan Tetanus</a:t>
            </a:r>
            <a:endParaRPr lang="id-ID"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473" y="1566485"/>
            <a:ext cx="3694611" cy="2141622"/>
          </a:xfrm>
          <a:prstGeom prst="rect">
            <a:avLst/>
          </a:prstGeom>
        </p:spPr>
      </p:pic>
    </p:spTree>
    <p:extLst>
      <p:ext uri="{BB962C8B-B14F-4D97-AF65-F5344CB8AC3E}">
        <p14:creationId xmlns:p14="http://schemas.microsoft.com/office/powerpoint/2010/main" val="1812931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id-ID" b="1" dirty="0" smtClean="0"/>
              <a:t>Vaksin Acellular dan Subunit</a:t>
            </a:r>
            <a:r>
              <a:rPr lang="id-ID" dirty="0" smtClean="0"/>
              <a:t/>
            </a:r>
            <a:br>
              <a:rPr lang="id-ID" dirty="0" smtClean="0"/>
            </a:br>
            <a:endParaRPr lang="id-ID" dirty="0"/>
          </a:p>
        </p:txBody>
      </p:sp>
      <p:sp>
        <p:nvSpPr>
          <p:cNvPr id="3" name="Content Placeholder 2"/>
          <p:cNvSpPr>
            <a:spLocks noGrp="1"/>
          </p:cNvSpPr>
          <p:nvPr>
            <p:ph idx="1"/>
          </p:nvPr>
        </p:nvSpPr>
        <p:spPr>
          <a:xfrm>
            <a:off x="417095" y="1572962"/>
            <a:ext cx="6031831" cy="4351338"/>
          </a:xfrm>
        </p:spPr>
        <p:txBody>
          <a:bodyPr/>
          <a:lstStyle/>
          <a:p>
            <a:pPr marL="0" indent="0">
              <a:buNone/>
            </a:pPr>
            <a:r>
              <a:rPr lang="id-ID" dirty="0" smtClean="0"/>
              <a:t>Vaksin yang dibuat dari bagian tertentu dalam virus atau bakteri dengan melakukan kloning dari gen virus atau bakteri melalui rekombinasi DNA, vaksin vektor virus dan vaksin antiidiotipe</a:t>
            </a:r>
            <a:endParaRPr lang="en-US" dirty="0" smtClean="0"/>
          </a:p>
          <a:p>
            <a:pPr marL="0" indent="0">
              <a:buNone/>
            </a:pPr>
            <a:r>
              <a:rPr lang="id-ID" dirty="0" smtClean="0"/>
              <a:t>Contoh vaksin hepatitis B, Vaksin hemofilus influenza tipe b (Hib) dan vaksin Influenza</a:t>
            </a:r>
            <a:endParaRPr lang="id-ID"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22" r="6609"/>
          <a:stretch/>
        </p:blipFill>
        <p:spPr>
          <a:xfrm>
            <a:off x="6448926" y="1258426"/>
            <a:ext cx="5558590" cy="4562475"/>
          </a:xfrm>
          <a:prstGeom prst="rect">
            <a:avLst/>
          </a:prstGeom>
        </p:spPr>
      </p:pic>
    </p:spTree>
    <p:extLst>
      <p:ext uri="{BB962C8B-B14F-4D97-AF65-F5344CB8AC3E}">
        <p14:creationId xmlns:p14="http://schemas.microsoft.com/office/powerpoint/2010/main" val="1746970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id-ID" b="1" dirty="0" smtClean="0"/>
              <a:t>Vaksin Idiotipe</a:t>
            </a:r>
            <a:r>
              <a:rPr lang="id-ID" dirty="0" smtClean="0"/>
              <a:t/>
            </a:r>
            <a:br>
              <a:rPr lang="id-ID" dirty="0" smtClean="0"/>
            </a:br>
            <a:endParaRPr lang="id-ID" dirty="0"/>
          </a:p>
        </p:txBody>
      </p:sp>
      <p:sp>
        <p:nvSpPr>
          <p:cNvPr id="3" name="Content Placeholder 2"/>
          <p:cNvSpPr>
            <a:spLocks noGrp="1"/>
          </p:cNvSpPr>
          <p:nvPr>
            <p:ph idx="1"/>
          </p:nvPr>
        </p:nvSpPr>
        <p:spPr>
          <a:xfrm>
            <a:off x="477254" y="1612734"/>
            <a:ext cx="6212304" cy="4351338"/>
          </a:xfrm>
        </p:spPr>
        <p:txBody>
          <a:bodyPr>
            <a:normAutofit lnSpcReduction="10000"/>
          </a:bodyPr>
          <a:lstStyle/>
          <a:p>
            <a:pPr marL="0" indent="0">
              <a:buNone/>
            </a:pPr>
            <a:r>
              <a:rPr lang="id-ID" dirty="0" smtClean="0"/>
              <a:t>Vaksin yang dibuat berdasarkan sifat bahwa Fab (fragment antigen binding) dari antibodi yang dihasilkan oleh tiap klon sel B mengandung asam amino yang disebut sebagai idiotipe atau determinan idiotipe yang dapat bertindak sebagai antigen</a:t>
            </a:r>
            <a:endParaRPr lang="en-US" dirty="0" smtClean="0"/>
          </a:p>
          <a:p>
            <a:pPr marL="0" indent="0">
              <a:buNone/>
            </a:pPr>
            <a:r>
              <a:rPr lang="id-ID" dirty="0" smtClean="0"/>
              <a:t>Vaksin ini dapat menghambat pertumbuhan virus melalui netralisasai dan pemblokiran terhadap reseptor pre sel B.</a:t>
            </a:r>
            <a:br>
              <a:rPr lang="id-ID" dirty="0" smtClean="0"/>
            </a:br>
            <a:endParaRPr lang="id-ID"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568" y="1232835"/>
            <a:ext cx="5498432" cy="4390324"/>
          </a:xfrm>
          <a:prstGeom prst="rect">
            <a:avLst/>
          </a:prstGeom>
        </p:spPr>
      </p:pic>
    </p:spTree>
    <p:extLst>
      <p:ext uri="{BB962C8B-B14F-4D97-AF65-F5344CB8AC3E}">
        <p14:creationId xmlns:p14="http://schemas.microsoft.com/office/powerpoint/2010/main" val="112553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4479758" cy="826001"/>
          </a:xfrm>
        </p:spPr>
        <p:txBody>
          <a:bodyPr/>
          <a:lstStyle/>
          <a:p>
            <a:r>
              <a:rPr lang="id-ID" b="1" dirty="0" smtClean="0"/>
              <a:t>Vaksin Rekombinan</a:t>
            </a:r>
            <a:endParaRPr lang="id-ID" dirty="0"/>
          </a:p>
        </p:txBody>
      </p:sp>
      <p:sp>
        <p:nvSpPr>
          <p:cNvPr id="3" name="Content Placeholder 2"/>
          <p:cNvSpPr>
            <a:spLocks noGrp="1"/>
          </p:cNvSpPr>
          <p:nvPr>
            <p:ph idx="1"/>
          </p:nvPr>
        </p:nvSpPr>
        <p:spPr>
          <a:xfrm>
            <a:off x="565484" y="1371600"/>
            <a:ext cx="7399421" cy="4805363"/>
          </a:xfrm>
        </p:spPr>
        <p:txBody>
          <a:bodyPr>
            <a:normAutofit fontScale="70000" lnSpcReduction="20000"/>
          </a:bodyPr>
          <a:lstStyle/>
          <a:p>
            <a:pPr marL="0" indent="0">
              <a:buNone/>
            </a:pPr>
            <a:r>
              <a:rPr lang="id-ID" dirty="0" smtClean="0"/>
              <a:t>produksi protein virus dalam jumlah besar</a:t>
            </a:r>
            <a:endParaRPr lang="en-US" dirty="0" smtClean="0"/>
          </a:p>
          <a:p>
            <a:pPr marL="0" indent="0">
              <a:buNone/>
            </a:pPr>
            <a:r>
              <a:rPr lang="id-ID" dirty="0" smtClean="0"/>
              <a:t>Gen virus yang diinginkan diekspresikan dalam sel prokariot atau eukariot</a:t>
            </a:r>
            <a:endParaRPr lang="en-US" dirty="0" smtClean="0"/>
          </a:p>
          <a:p>
            <a:pPr marL="0" indent="0">
              <a:buNone/>
            </a:pPr>
            <a:r>
              <a:rPr lang="id-ID" dirty="0" smtClean="0"/>
              <a:t>Sistem ekspresi eukariot meliputi sel bakteri E.coli, yeast, dan baculovirus</a:t>
            </a:r>
            <a:endParaRPr lang="en-US" dirty="0" smtClean="0"/>
          </a:p>
          <a:p>
            <a:pPr marL="0" indent="0">
              <a:buNone/>
            </a:pPr>
            <a:r>
              <a:rPr lang="id-ID" dirty="0" smtClean="0"/>
              <a:t>Dengan teknologi DNA rekombinan selain dihasilkan vaksin protein juga dihasilkan vaksin DNA</a:t>
            </a:r>
            <a:endParaRPr lang="en-US" dirty="0"/>
          </a:p>
          <a:p>
            <a:pPr marL="0" indent="0">
              <a:buNone/>
            </a:pPr>
            <a:r>
              <a:rPr lang="id-ID" dirty="0" smtClean="0"/>
              <a:t>Penggunaan virus sebagai vektor untuk membawa gen sebagai antigen pelindung dari virus lainnya, misalnya gen untuk antigen dari berbagai virus disatukan ke dalam genom dari virus vaksinia dan imunisasi hewan dengan vaksin bervektor ini menghasilkan respon antibodi yang baik</a:t>
            </a:r>
            <a:endParaRPr lang="en-US" dirty="0" smtClean="0"/>
          </a:p>
          <a:p>
            <a:pPr marL="0" indent="0">
              <a:buNone/>
            </a:pPr>
            <a:r>
              <a:rPr lang="id-ID" dirty="0" smtClean="0"/>
              <a:t>Susunan vaksin ini (misal hepatitis B) memerlukan epitop organisme yang patogen</a:t>
            </a:r>
            <a:endParaRPr lang="en-US" dirty="0" smtClean="0"/>
          </a:p>
          <a:p>
            <a:pPr marL="0" indent="0">
              <a:buNone/>
            </a:pPr>
            <a:r>
              <a:rPr lang="id-ID" dirty="0" smtClean="0"/>
              <a:t>Sintesis dari antigen vaksin tersebut melalui isolasi dan penentuan kode gen epitop bagi sel penerima vaksin.</a:t>
            </a:r>
            <a:br>
              <a:rPr lang="id-ID" dirty="0" smtClean="0"/>
            </a:b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063" y="1712014"/>
            <a:ext cx="4029937" cy="3638600"/>
          </a:xfrm>
          <a:prstGeom prst="rect">
            <a:avLst/>
          </a:prstGeom>
        </p:spPr>
      </p:pic>
    </p:spTree>
    <p:extLst>
      <p:ext uri="{BB962C8B-B14F-4D97-AF65-F5344CB8AC3E}">
        <p14:creationId xmlns:p14="http://schemas.microsoft.com/office/powerpoint/2010/main" val="117230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id-ID" b="1" dirty="0" smtClean="0"/>
              <a:t>Vaksin DNA (Plasmid DNA Vaccines)</a:t>
            </a:r>
            <a:r>
              <a:rPr lang="id-ID" dirty="0" smtClean="0"/>
              <a:t/>
            </a:r>
            <a:br>
              <a:rPr lang="id-ID" dirty="0" smtClean="0"/>
            </a:br>
            <a:endParaRPr lang="id-ID" dirty="0"/>
          </a:p>
        </p:txBody>
      </p:sp>
      <p:sp>
        <p:nvSpPr>
          <p:cNvPr id="3" name="Content Placeholder 2"/>
          <p:cNvSpPr>
            <a:spLocks noGrp="1"/>
          </p:cNvSpPr>
          <p:nvPr>
            <p:ph idx="1"/>
          </p:nvPr>
        </p:nvSpPr>
        <p:spPr>
          <a:xfrm>
            <a:off x="28074" y="1356394"/>
            <a:ext cx="6067926" cy="4351338"/>
          </a:xfrm>
        </p:spPr>
        <p:txBody>
          <a:bodyPr>
            <a:normAutofit fontScale="77500" lnSpcReduction="20000"/>
          </a:bodyPr>
          <a:lstStyle/>
          <a:p>
            <a:r>
              <a:rPr lang="en-US" dirty="0" err="1" smtClean="0"/>
              <a:t>Dapat</a:t>
            </a:r>
            <a:r>
              <a:rPr lang="en-US" dirty="0" smtClean="0"/>
              <a:t> </a:t>
            </a:r>
            <a:r>
              <a:rPr lang="id-ID" dirty="0" smtClean="0"/>
              <a:t>menginduksi imunitas seluler</a:t>
            </a:r>
            <a:endParaRPr lang="en-US" dirty="0" smtClean="0"/>
          </a:p>
          <a:p>
            <a:r>
              <a:rPr lang="id-ID" dirty="0" smtClean="0"/>
              <a:t>gen tertentu dari mikroba diklon ke dalam suatu plasmid bakteri yang direkayasa untuk meningkatkan ekspresi gen yang diinsersikan ke dalam sel mamalia</a:t>
            </a:r>
            <a:endParaRPr lang="en-US" dirty="0" smtClean="0"/>
          </a:p>
          <a:p>
            <a:r>
              <a:rPr lang="id-ID" dirty="0" smtClean="0"/>
              <a:t>Setelah disuntikkan DNA plasmid akan menetap dalam nukleus sebagai episom, tidak berintegrasi kedalam DNA sel (kromosom), selanjutnya mensintesis antigen yang dikodenya.</a:t>
            </a:r>
          </a:p>
          <a:p>
            <a:r>
              <a:rPr lang="id-ID" dirty="0" smtClean="0"/>
              <a:t>vektor plasmid bersifat imunostimulan yang akan menginduksi imunitas seluler. </a:t>
            </a:r>
            <a:endParaRPr lang="en-US" dirty="0" smtClean="0"/>
          </a:p>
          <a:p>
            <a:r>
              <a:rPr lang="id-ID" dirty="0" smtClean="0"/>
              <a:t>vaksin DNA (virus dan bakteri) merangsang respon humoral dan selular yang cukup kuat, sedangkan penelitian klinis pada manusia saat ini sedang dilakukan.</a:t>
            </a:r>
          </a:p>
          <a:p>
            <a:endParaRPr lang="id-ID"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56394"/>
            <a:ext cx="5904088" cy="4158165"/>
          </a:xfrm>
          <a:prstGeom prst="rect">
            <a:avLst/>
          </a:prstGeom>
        </p:spPr>
      </p:pic>
    </p:spTree>
    <p:extLst>
      <p:ext uri="{BB962C8B-B14F-4D97-AF65-F5344CB8AC3E}">
        <p14:creationId xmlns:p14="http://schemas.microsoft.com/office/powerpoint/2010/main" val="1200941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Media </a:t>
            </a:r>
            <a:r>
              <a:rPr lang="en-US" dirty="0" err="1" smtClean="0"/>
              <a:t>pemberian</a:t>
            </a:r>
            <a:r>
              <a:rPr lang="en-US" dirty="0" smtClean="0"/>
              <a:t> </a:t>
            </a:r>
            <a:r>
              <a:rPr lang="en-US" dirty="0" err="1" smtClean="0"/>
              <a:t>vaksin</a:t>
            </a:r>
            <a:endParaRPr lang="id-ID" dirty="0"/>
          </a:p>
        </p:txBody>
      </p:sp>
      <p:sp>
        <p:nvSpPr>
          <p:cNvPr id="3" name="Content Placeholder 2"/>
          <p:cNvSpPr>
            <a:spLocks noGrp="1"/>
          </p:cNvSpPr>
          <p:nvPr>
            <p:ph idx="1"/>
          </p:nvPr>
        </p:nvSpPr>
        <p:spPr>
          <a:xfrm>
            <a:off x="838200" y="1672892"/>
            <a:ext cx="10515600" cy="4351338"/>
          </a:xfrm>
        </p:spPr>
        <p:txBody>
          <a:bodyPr/>
          <a:lstStyle/>
          <a:p>
            <a:r>
              <a:rPr lang="id-ID" dirty="0" smtClean="0"/>
              <a:t>liposome </a:t>
            </a:r>
            <a:endParaRPr lang="en-US" dirty="0" smtClean="0"/>
          </a:p>
          <a:p>
            <a:r>
              <a:rPr lang="id-ID" dirty="0" smtClean="0"/>
              <a:t> </a:t>
            </a:r>
            <a:r>
              <a:rPr lang="id-ID" i="1" dirty="0" smtClean="0"/>
              <a:t>ISCOM</a:t>
            </a:r>
            <a:r>
              <a:rPr lang="en-US" dirty="0"/>
              <a:t> </a:t>
            </a:r>
            <a:r>
              <a:rPr lang="id-ID" dirty="0" smtClean="0"/>
              <a:t>(immune stimulating complex)</a:t>
            </a:r>
            <a:endParaRPr lang="en-US" dirty="0" smtClean="0"/>
          </a:p>
          <a:p>
            <a:r>
              <a:rPr lang="id-ID" dirty="0" smtClean="0"/>
              <a:t>Oral</a:t>
            </a:r>
            <a:r>
              <a:rPr lang="en-US" dirty="0" smtClean="0"/>
              <a:t>, </a:t>
            </a:r>
            <a:r>
              <a:rPr lang="id-ID" dirty="0" smtClean="0"/>
              <a:t>tidak ada risiko mengkontaminasi darah</a:t>
            </a:r>
            <a:r>
              <a:rPr lang="en-US" dirty="0" smtClean="0"/>
              <a:t>, </a:t>
            </a:r>
            <a:r>
              <a:rPr lang="id-ID" dirty="0" smtClean="0"/>
              <a:t>lebih stabil dan tak perlu terlalu dibekukan</a:t>
            </a:r>
            <a:endParaRPr lang="en-US" dirty="0" smtClean="0"/>
          </a:p>
          <a:p>
            <a:r>
              <a:rPr lang="id-ID" dirty="0" smtClean="0"/>
              <a:t>jarum mikro</a:t>
            </a:r>
          </a:p>
          <a:p>
            <a:endParaRPr lang="id-ID" dirty="0"/>
          </a:p>
        </p:txBody>
      </p:sp>
    </p:spTree>
    <p:extLst>
      <p:ext uri="{BB962C8B-B14F-4D97-AF65-F5344CB8AC3E}">
        <p14:creationId xmlns:p14="http://schemas.microsoft.com/office/powerpoint/2010/main" val="389262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0" y="914401"/>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en-US" sz="3600" b="1" dirty="0"/>
              <a:t>VISI DAN MISI UNIVERSITAS ESA UNGGUL</a:t>
            </a:r>
          </a:p>
        </p:txBody>
      </p:sp>
      <p:pic>
        <p:nvPicPr>
          <p:cNvPr id="16390"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76400" y="1676400"/>
            <a:ext cx="8991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78138"/>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130" y="481264"/>
            <a:ext cx="11867739" cy="6154270"/>
          </a:xfrm>
        </p:spPr>
      </p:pic>
    </p:spTree>
    <p:extLst>
      <p:ext uri="{BB962C8B-B14F-4D97-AF65-F5344CB8AC3E}">
        <p14:creationId xmlns:p14="http://schemas.microsoft.com/office/powerpoint/2010/main" val="257376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Pendahuluan</a:t>
            </a:r>
            <a:r>
              <a:rPr lang="en-US" dirty="0" smtClean="0"/>
              <a:t> </a:t>
            </a:r>
            <a:endParaRPr lang="id-ID" dirty="0"/>
          </a:p>
        </p:txBody>
      </p:sp>
      <p:sp>
        <p:nvSpPr>
          <p:cNvPr id="3" name="Content Placeholder 2"/>
          <p:cNvSpPr>
            <a:spLocks noGrp="1"/>
          </p:cNvSpPr>
          <p:nvPr>
            <p:ph idx="1"/>
          </p:nvPr>
        </p:nvSpPr>
        <p:spPr>
          <a:xfrm>
            <a:off x="838200" y="1933910"/>
            <a:ext cx="10515600" cy="4351338"/>
          </a:xfrm>
        </p:spPr>
        <p:txBody>
          <a:bodyPr>
            <a:normAutofit fontScale="92500" lnSpcReduction="20000"/>
          </a:bodyPr>
          <a:lstStyle/>
          <a:p>
            <a:r>
              <a:rPr lang="en-US" dirty="0" err="1" smtClean="0"/>
              <a:t>Vaksin</a:t>
            </a:r>
            <a:r>
              <a:rPr lang="en-US" dirty="0" smtClean="0"/>
              <a:t> </a:t>
            </a:r>
            <a:r>
              <a:rPr lang="id-ID" dirty="0" smtClean="0"/>
              <a:t>berasal dari bahasa latin </a:t>
            </a:r>
            <a:r>
              <a:rPr lang="id-ID" i="1" dirty="0" smtClean="0"/>
              <a:t>vacca</a:t>
            </a:r>
            <a:r>
              <a:rPr lang="id-ID" dirty="0" smtClean="0"/>
              <a:t> (sapi) dan </a:t>
            </a:r>
            <a:r>
              <a:rPr lang="id-ID" i="1" dirty="0" smtClean="0"/>
              <a:t>vaccinia</a:t>
            </a:r>
            <a:r>
              <a:rPr lang="id-ID" dirty="0" smtClean="0"/>
              <a:t> (cacar sapi) </a:t>
            </a:r>
            <a:r>
              <a:rPr lang="id-ID" b="1" dirty="0" smtClean="0"/>
              <a:t>Vaksin</a:t>
            </a:r>
            <a:r>
              <a:rPr lang="id-ID" dirty="0" smtClean="0"/>
              <a:t> adalah bahan antigenik yang digunakan untuk menghasilkan kekebalan aktif terhadap suatu penyakit sehingga dapat mencegah atau mengurangi pengaruh infeksi oleh organisme alami atau liar</a:t>
            </a:r>
          </a:p>
          <a:p>
            <a:endParaRPr lang="en-US" dirty="0" smtClean="0"/>
          </a:p>
          <a:p>
            <a:r>
              <a:rPr lang="id-ID" dirty="0" smtClean="0"/>
              <a:t>penyebab </a:t>
            </a:r>
            <a:r>
              <a:rPr lang="id-ID" dirty="0"/>
              <a:t>infeksi cacar </a:t>
            </a:r>
            <a:r>
              <a:rPr lang="id-ID" dirty="0" smtClean="0"/>
              <a:t>sapi</a:t>
            </a:r>
            <a:r>
              <a:rPr lang="en-US" dirty="0" smtClean="0"/>
              <a:t>            </a:t>
            </a:r>
            <a:r>
              <a:rPr lang="id-ID" dirty="0" smtClean="0"/>
              <a:t>manusia</a:t>
            </a:r>
            <a:r>
              <a:rPr lang="en-US" dirty="0" smtClean="0"/>
              <a:t>            </a:t>
            </a:r>
            <a:r>
              <a:rPr lang="id-ID" dirty="0" smtClean="0"/>
              <a:t>kebalan </a:t>
            </a:r>
            <a:r>
              <a:rPr lang="id-ID" dirty="0"/>
              <a:t>terhadap </a:t>
            </a:r>
            <a:r>
              <a:rPr lang="id-ID" dirty="0" smtClean="0"/>
              <a:t>cacar</a:t>
            </a:r>
            <a:endParaRPr lang="en-US" dirty="0"/>
          </a:p>
          <a:p>
            <a:pPr marL="0" indent="0">
              <a:buNone/>
            </a:pPr>
            <a:r>
              <a:rPr lang="en-US" dirty="0" smtClean="0"/>
              <a:t>         </a:t>
            </a:r>
            <a:r>
              <a:rPr lang="id-ID" dirty="0" smtClean="0"/>
              <a:t> </a:t>
            </a:r>
            <a:r>
              <a:rPr lang="id-ID" dirty="0"/>
              <a:t>bahan antigenik </a:t>
            </a:r>
            <a:r>
              <a:rPr lang="en-US" dirty="0" smtClean="0"/>
              <a:t>            </a:t>
            </a:r>
          </a:p>
          <a:p>
            <a:endParaRPr lang="en-US" dirty="0"/>
          </a:p>
          <a:p>
            <a:pPr marL="0" indent="0">
              <a:buNone/>
            </a:pPr>
            <a:r>
              <a:rPr lang="en-US" dirty="0" smtClean="0"/>
              <a:t>         </a:t>
            </a:r>
            <a:r>
              <a:rPr lang="id-ID" dirty="0" smtClean="0"/>
              <a:t>Kekebalan </a:t>
            </a:r>
            <a:r>
              <a:rPr lang="id-ID" dirty="0"/>
              <a:t>aktif </a:t>
            </a:r>
            <a:r>
              <a:rPr lang="id-ID" dirty="0" smtClean="0"/>
              <a:t>terhadap</a:t>
            </a:r>
            <a:r>
              <a:rPr lang="en-US" dirty="0"/>
              <a:t> </a:t>
            </a:r>
            <a:r>
              <a:rPr lang="id-ID" dirty="0" smtClean="0"/>
              <a:t>penyakit </a:t>
            </a:r>
            <a:endParaRPr lang="en-US" dirty="0" smtClean="0"/>
          </a:p>
          <a:p>
            <a:pPr marL="0" indent="0">
              <a:buNone/>
            </a:pPr>
            <a:endParaRPr lang="en-US" dirty="0"/>
          </a:p>
          <a:p>
            <a:pPr marL="0" indent="0">
              <a:buNone/>
            </a:pPr>
            <a:r>
              <a:rPr lang="id-ID" dirty="0" smtClean="0"/>
              <a:t>mencegah </a:t>
            </a:r>
            <a:r>
              <a:rPr lang="id-ID" dirty="0"/>
              <a:t>atau mengurangi pengaruh infeksi </a:t>
            </a:r>
            <a:r>
              <a:rPr lang="en-US" dirty="0" err="1" smtClean="0"/>
              <a:t>lainnya</a:t>
            </a:r>
            <a:endParaRPr lang="id-ID" dirty="0"/>
          </a:p>
        </p:txBody>
      </p:sp>
      <p:sp>
        <p:nvSpPr>
          <p:cNvPr id="4" name="Right Arrow 3"/>
          <p:cNvSpPr/>
          <p:nvPr/>
        </p:nvSpPr>
        <p:spPr>
          <a:xfrm>
            <a:off x="4981074" y="3525255"/>
            <a:ext cx="589547" cy="348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ight Arrow 4"/>
          <p:cNvSpPr/>
          <p:nvPr/>
        </p:nvSpPr>
        <p:spPr>
          <a:xfrm>
            <a:off x="6862010" y="3525255"/>
            <a:ext cx="810127" cy="348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ight Arrow 5"/>
          <p:cNvSpPr/>
          <p:nvPr/>
        </p:nvSpPr>
        <p:spPr>
          <a:xfrm rot="5400000">
            <a:off x="2869525" y="4302215"/>
            <a:ext cx="562866" cy="46387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Arrow 6"/>
          <p:cNvSpPr/>
          <p:nvPr/>
        </p:nvSpPr>
        <p:spPr>
          <a:xfrm rot="5400000">
            <a:off x="2869525" y="5204556"/>
            <a:ext cx="562866" cy="46387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99768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Perbedaan</a:t>
            </a:r>
            <a:r>
              <a:rPr lang="en-US" dirty="0" smtClean="0"/>
              <a:t> </a:t>
            </a:r>
            <a:r>
              <a:rPr lang="en-US" dirty="0" err="1" smtClean="0"/>
              <a:t>vaksinasi</a:t>
            </a:r>
            <a:r>
              <a:rPr lang="en-US" dirty="0" smtClean="0"/>
              <a:t> </a:t>
            </a:r>
            <a:r>
              <a:rPr lang="en-US" dirty="0" err="1" smtClean="0"/>
              <a:t>dan</a:t>
            </a:r>
            <a:r>
              <a:rPr lang="en-US" dirty="0" smtClean="0"/>
              <a:t> </a:t>
            </a:r>
            <a:r>
              <a:rPr lang="en-US" dirty="0" err="1" smtClean="0"/>
              <a:t>imunisasi</a:t>
            </a:r>
            <a:r>
              <a:rPr lang="en-US" dirty="0" smtClean="0"/>
              <a:t> </a:t>
            </a:r>
            <a:endParaRPr lang="id-ID" dirty="0"/>
          </a:p>
        </p:txBody>
      </p:sp>
      <p:sp>
        <p:nvSpPr>
          <p:cNvPr id="3" name="Content Placeholder 2"/>
          <p:cNvSpPr>
            <a:spLocks noGrp="1"/>
          </p:cNvSpPr>
          <p:nvPr>
            <p:ph idx="1"/>
          </p:nvPr>
        </p:nvSpPr>
        <p:spPr>
          <a:xfrm>
            <a:off x="906379" y="1837657"/>
            <a:ext cx="10515600" cy="4351338"/>
          </a:xfrm>
        </p:spPr>
        <p:txBody>
          <a:bodyPr/>
          <a:lstStyle/>
          <a:p>
            <a:endParaRPr lang="id-ID" dirty="0"/>
          </a:p>
        </p:txBody>
      </p:sp>
      <p:sp>
        <p:nvSpPr>
          <p:cNvPr id="5" name="Rectangle 4"/>
          <p:cNvSpPr/>
          <p:nvPr/>
        </p:nvSpPr>
        <p:spPr>
          <a:xfrm>
            <a:off x="906379" y="1470235"/>
            <a:ext cx="4195010" cy="382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t>Imunisasi adalah suatu cara untuk meningkatkan kekebalan </a:t>
            </a:r>
            <a:r>
              <a:rPr lang="en-US" sz="2400" dirty="0" err="1" smtClean="0"/>
              <a:t>tubuh</a:t>
            </a:r>
            <a:r>
              <a:rPr lang="en-US" sz="2400" dirty="0" smtClean="0"/>
              <a:t> </a:t>
            </a:r>
            <a:r>
              <a:rPr lang="id-ID" sz="2400" dirty="0" smtClean="0"/>
              <a:t>terhadap suatu antigen, sehingga bila terpajan  antigen yang serupa tidak terjadi penyakit</a:t>
            </a:r>
            <a:endParaRPr lang="en-US" sz="2400" dirty="0" smtClean="0"/>
          </a:p>
          <a:p>
            <a:pPr algn="ctr"/>
            <a:r>
              <a:rPr lang="en-US" sz="2400" dirty="0" err="1" smtClean="0"/>
              <a:t>Imunisasi</a:t>
            </a:r>
            <a:r>
              <a:rPr lang="en-US" sz="2400" dirty="0" smtClean="0"/>
              <a:t> </a:t>
            </a:r>
            <a:r>
              <a:rPr lang="en-US" sz="2400" dirty="0" err="1" smtClean="0"/>
              <a:t>aktif</a:t>
            </a:r>
            <a:r>
              <a:rPr lang="en-US" sz="2400" dirty="0" smtClean="0"/>
              <a:t> (</a:t>
            </a:r>
            <a:r>
              <a:rPr lang="en-US" sz="2400" dirty="0" err="1" smtClean="0"/>
              <a:t>tubuh</a:t>
            </a:r>
            <a:r>
              <a:rPr lang="en-US" sz="2400" dirty="0" smtClean="0"/>
              <a:t> </a:t>
            </a:r>
            <a:r>
              <a:rPr lang="en-US" sz="2400" dirty="0" err="1" smtClean="0"/>
              <a:t>dipaksa</a:t>
            </a:r>
            <a:r>
              <a:rPr lang="en-US" sz="2400" dirty="0" smtClean="0"/>
              <a:t> </a:t>
            </a:r>
            <a:r>
              <a:rPr lang="en-US" sz="2400" dirty="0" err="1" smtClean="0"/>
              <a:t>membuat</a:t>
            </a:r>
            <a:r>
              <a:rPr lang="en-US" sz="2400" dirty="0" smtClean="0"/>
              <a:t> ab) </a:t>
            </a:r>
            <a:r>
              <a:rPr lang="en-US" sz="2400" dirty="0" err="1" smtClean="0"/>
              <a:t>dan</a:t>
            </a:r>
            <a:r>
              <a:rPr lang="en-US" sz="2400" dirty="0" smtClean="0"/>
              <a:t> </a:t>
            </a:r>
            <a:r>
              <a:rPr lang="en-US" sz="2400" dirty="0" err="1" smtClean="0"/>
              <a:t>imunisasi</a:t>
            </a:r>
            <a:r>
              <a:rPr lang="en-US" sz="2400" dirty="0" smtClean="0"/>
              <a:t>  </a:t>
            </a:r>
            <a:r>
              <a:rPr lang="en-US" sz="2400" dirty="0" err="1" smtClean="0"/>
              <a:t>pasif</a:t>
            </a:r>
            <a:r>
              <a:rPr lang="en-US" sz="2400" dirty="0" smtClean="0"/>
              <a:t> (</a:t>
            </a:r>
            <a:r>
              <a:rPr lang="en-US" sz="2400" dirty="0" err="1" smtClean="0"/>
              <a:t>tubuh</a:t>
            </a:r>
            <a:r>
              <a:rPr lang="en-US" sz="2400" dirty="0" smtClean="0"/>
              <a:t> </a:t>
            </a:r>
            <a:r>
              <a:rPr lang="en-US" sz="2400" dirty="0" err="1" smtClean="0"/>
              <a:t>diberi</a:t>
            </a:r>
            <a:r>
              <a:rPr lang="en-US" sz="2400" dirty="0" smtClean="0"/>
              <a:t> ab)</a:t>
            </a:r>
            <a:endParaRPr lang="id-ID" sz="2400" dirty="0"/>
          </a:p>
        </p:txBody>
      </p:sp>
      <p:sp>
        <p:nvSpPr>
          <p:cNvPr id="6" name="Rectangle 5"/>
          <p:cNvSpPr/>
          <p:nvPr/>
        </p:nvSpPr>
        <p:spPr>
          <a:xfrm>
            <a:off x="5871411" y="1371600"/>
            <a:ext cx="4928936" cy="3139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t>Vaksin secara umum,  merupakan suatu  produk biologis terbuat dari kuman, komponen kuman (bakteri, virus atau riketsia), atau racun kuman (toxoid) yang telah dilemahkan atau dimatikan dan akan menimbulkan kekebalan spesifik secara aktif terhadap penyakit tertentu. </a:t>
            </a:r>
          </a:p>
          <a:p>
            <a:pPr algn="ctr"/>
            <a:endParaRPr lang="id-ID" sz="2400" dirty="0"/>
          </a:p>
        </p:txBody>
      </p:sp>
      <p:sp>
        <p:nvSpPr>
          <p:cNvPr id="7" name="Rectangle 6"/>
          <p:cNvSpPr/>
          <p:nvPr/>
        </p:nvSpPr>
        <p:spPr>
          <a:xfrm>
            <a:off x="7018421" y="5296277"/>
            <a:ext cx="2634916" cy="1039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Imunisasi</a:t>
            </a:r>
            <a:r>
              <a:rPr lang="en-US" sz="2400" dirty="0" smtClean="0"/>
              <a:t> </a:t>
            </a:r>
            <a:r>
              <a:rPr lang="en-US" sz="2400" dirty="0" err="1" smtClean="0"/>
              <a:t>aktif</a:t>
            </a:r>
            <a:endParaRPr lang="id-ID" sz="2400" dirty="0"/>
          </a:p>
        </p:txBody>
      </p:sp>
      <p:sp>
        <p:nvSpPr>
          <p:cNvPr id="8" name="Down Arrow 7"/>
          <p:cNvSpPr/>
          <p:nvPr/>
        </p:nvSpPr>
        <p:spPr>
          <a:xfrm>
            <a:off x="7892716" y="4510757"/>
            <a:ext cx="733926" cy="76851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40330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0" y="18047"/>
            <a:ext cx="1221293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Sejarah</a:t>
            </a:r>
            <a:r>
              <a:rPr lang="en-US" dirty="0" smtClean="0"/>
              <a:t>  </a:t>
            </a:r>
            <a:r>
              <a:rPr lang="en-US" dirty="0" err="1" smtClean="0"/>
              <a:t>vaksin</a:t>
            </a:r>
            <a:endParaRPr lang="id-ID" dirty="0"/>
          </a:p>
        </p:txBody>
      </p:sp>
      <p:sp>
        <p:nvSpPr>
          <p:cNvPr id="3" name="Content Placeholder 2"/>
          <p:cNvSpPr>
            <a:spLocks noGrp="1"/>
          </p:cNvSpPr>
          <p:nvPr>
            <p:ph idx="1"/>
          </p:nvPr>
        </p:nvSpPr>
        <p:spPr/>
        <p:txBody>
          <a:bodyPr>
            <a:normAutofit/>
          </a:bodyPr>
          <a:lstStyle/>
          <a:p>
            <a:r>
              <a:rPr lang="en-US" dirty="0"/>
              <a:t>T</a:t>
            </a:r>
            <a:r>
              <a:rPr lang="id-ID" dirty="0" smtClean="0"/>
              <a:t>ahun </a:t>
            </a:r>
            <a:r>
              <a:rPr lang="id-ID" dirty="0"/>
              <a:t>1796, Edward Jenner </a:t>
            </a:r>
            <a:r>
              <a:rPr lang="en-US" dirty="0" smtClean="0"/>
              <a:t>               </a:t>
            </a:r>
            <a:r>
              <a:rPr lang="en-US" dirty="0" err="1" smtClean="0"/>
              <a:t>pemerah</a:t>
            </a:r>
            <a:r>
              <a:rPr lang="en-US" dirty="0" smtClean="0"/>
              <a:t> </a:t>
            </a:r>
            <a:r>
              <a:rPr lang="en-US" dirty="0" err="1" smtClean="0"/>
              <a:t>sapi</a:t>
            </a:r>
            <a:r>
              <a:rPr lang="en-US" dirty="0" smtClean="0"/>
              <a:t> </a:t>
            </a:r>
            <a:r>
              <a:rPr lang="en-US" dirty="0" err="1" smtClean="0"/>
              <a:t>tidak</a:t>
            </a:r>
            <a:r>
              <a:rPr lang="en-US" dirty="0" smtClean="0"/>
              <a:t> </a:t>
            </a:r>
            <a:r>
              <a:rPr lang="en-US" dirty="0" err="1" smtClean="0"/>
              <a:t>terkena</a:t>
            </a:r>
            <a:r>
              <a:rPr lang="en-US" dirty="0" smtClean="0"/>
              <a:t> small pox </a:t>
            </a:r>
            <a:r>
              <a:rPr lang="en-US" dirty="0" err="1" smtClean="0"/>
              <a:t>tapi</a:t>
            </a:r>
            <a:r>
              <a:rPr lang="en-US" dirty="0" smtClean="0"/>
              <a:t> </a:t>
            </a:r>
            <a:r>
              <a:rPr lang="en-US" dirty="0" err="1" smtClean="0"/>
              <a:t>ternyata</a:t>
            </a:r>
            <a:r>
              <a:rPr lang="en-US" dirty="0" smtClean="0"/>
              <a:t> </a:t>
            </a:r>
            <a:r>
              <a:rPr lang="en-US" dirty="0" err="1" smtClean="0"/>
              <a:t>terpapar</a:t>
            </a:r>
            <a:r>
              <a:rPr lang="en-US" dirty="0" smtClean="0"/>
              <a:t> cowpox</a:t>
            </a:r>
          </a:p>
          <a:p>
            <a:endParaRPr lang="en-US" dirty="0" smtClean="0"/>
          </a:p>
          <a:p>
            <a:endParaRPr lang="id-ID" dirty="0"/>
          </a:p>
        </p:txBody>
      </p:sp>
      <p:cxnSp>
        <p:nvCxnSpPr>
          <p:cNvPr id="5" name="Straight Arrow Connector 4"/>
          <p:cNvCxnSpPr/>
          <p:nvPr/>
        </p:nvCxnSpPr>
        <p:spPr>
          <a:xfrm>
            <a:off x="5345153" y="2057400"/>
            <a:ext cx="1022685" cy="120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12" y="2713622"/>
            <a:ext cx="2695575" cy="1695450"/>
          </a:xfrm>
          <a:prstGeom prst="rect">
            <a:avLst/>
          </a:prstGeom>
        </p:spPr>
      </p:pic>
      <p:sp>
        <p:nvSpPr>
          <p:cNvPr id="7" name="TextBox 6"/>
          <p:cNvSpPr txBox="1"/>
          <p:nvPr/>
        </p:nvSpPr>
        <p:spPr>
          <a:xfrm>
            <a:off x="1840832" y="4608095"/>
            <a:ext cx="1371600" cy="369332"/>
          </a:xfrm>
          <a:prstGeom prst="rect">
            <a:avLst/>
          </a:prstGeom>
          <a:noFill/>
        </p:spPr>
        <p:txBody>
          <a:bodyPr wrap="square" rtlCol="0">
            <a:spAutoFit/>
          </a:bodyPr>
          <a:lstStyle/>
          <a:p>
            <a:r>
              <a:rPr lang="en-US" dirty="0" smtClean="0"/>
              <a:t>Cowpox</a:t>
            </a:r>
            <a:endParaRPr lang="id-ID"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7838" y="2899610"/>
            <a:ext cx="3282156" cy="2165685"/>
          </a:xfrm>
          <a:prstGeom prst="rect">
            <a:avLst/>
          </a:prstGeom>
        </p:spPr>
      </p:pic>
      <p:sp>
        <p:nvSpPr>
          <p:cNvPr id="9" name="TextBox 8"/>
          <p:cNvSpPr txBox="1"/>
          <p:nvPr/>
        </p:nvSpPr>
        <p:spPr>
          <a:xfrm>
            <a:off x="8008916" y="5282642"/>
            <a:ext cx="2322095" cy="369332"/>
          </a:xfrm>
          <a:prstGeom prst="rect">
            <a:avLst/>
          </a:prstGeom>
          <a:noFill/>
        </p:spPr>
        <p:txBody>
          <a:bodyPr wrap="square" rtlCol="0">
            <a:spAutoFit/>
          </a:bodyPr>
          <a:lstStyle/>
          <a:p>
            <a:r>
              <a:rPr lang="en-US" dirty="0" err="1" smtClean="0"/>
              <a:t>Anak</a:t>
            </a:r>
            <a:r>
              <a:rPr lang="en-US" dirty="0" smtClean="0"/>
              <a:t> </a:t>
            </a:r>
            <a:r>
              <a:rPr lang="en-US" dirty="0" err="1" smtClean="0"/>
              <a:t>sehat</a:t>
            </a:r>
            <a:endParaRPr lang="id-ID" dirty="0"/>
          </a:p>
        </p:txBody>
      </p:sp>
      <p:sp>
        <p:nvSpPr>
          <p:cNvPr id="11" name="Curved Down Arrow 10"/>
          <p:cNvSpPr/>
          <p:nvPr/>
        </p:nvSpPr>
        <p:spPr>
          <a:xfrm>
            <a:off x="4066674" y="3164305"/>
            <a:ext cx="2029326" cy="5654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2" name="TextBox 11"/>
          <p:cNvSpPr txBox="1"/>
          <p:nvPr/>
        </p:nvSpPr>
        <p:spPr>
          <a:xfrm>
            <a:off x="4132420" y="5100145"/>
            <a:ext cx="1371600" cy="369332"/>
          </a:xfrm>
          <a:prstGeom prst="rect">
            <a:avLst/>
          </a:prstGeom>
          <a:noFill/>
        </p:spPr>
        <p:txBody>
          <a:bodyPr wrap="square" rtlCol="0">
            <a:spAutoFit/>
          </a:bodyPr>
          <a:lstStyle/>
          <a:p>
            <a:r>
              <a:rPr lang="en-US" dirty="0" smtClean="0"/>
              <a:t>Small pox</a:t>
            </a:r>
            <a:endParaRPr lang="id-ID" dirty="0"/>
          </a:p>
        </p:txBody>
      </p:sp>
      <p:sp>
        <p:nvSpPr>
          <p:cNvPr id="13" name="Curved Up Arrow 12"/>
          <p:cNvSpPr/>
          <p:nvPr/>
        </p:nvSpPr>
        <p:spPr>
          <a:xfrm rot="19658914">
            <a:off x="5081337" y="5197642"/>
            <a:ext cx="1415716" cy="4543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4" name="TextBox 13"/>
          <p:cNvSpPr txBox="1"/>
          <p:nvPr/>
        </p:nvSpPr>
        <p:spPr>
          <a:xfrm>
            <a:off x="5504020" y="6470501"/>
            <a:ext cx="2173466" cy="369332"/>
          </a:xfrm>
          <a:prstGeom prst="rect">
            <a:avLst/>
          </a:prstGeom>
          <a:noFill/>
        </p:spPr>
        <p:txBody>
          <a:bodyPr wrap="square" rtlCol="0">
            <a:spAutoFit/>
          </a:bodyPr>
          <a:lstStyle/>
          <a:p>
            <a:r>
              <a:rPr lang="en-US" dirty="0" err="1" smtClean="0"/>
              <a:t>Anak</a:t>
            </a:r>
            <a:r>
              <a:rPr lang="en-US" dirty="0" smtClean="0"/>
              <a:t> </a:t>
            </a:r>
            <a:r>
              <a:rPr lang="en-US" dirty="0" err="1" smtClean="0"/>
              <a:t>tetap</a:t>
            </a:r>
            <a:r>
              <a:rPr lang="en-US" dirty="0" smtClean="0"/>
              <a:t> </a:t>
            </a:r>
            <a:r>
              <a:rPr lang="en-US" dirty="0" err="1" smtClean="0"/>
              <a:t>sehat</a:t>
            </a:r>
            <a:endParaRPr lang="id-ID" dirty="0"/>
          </a:p>
        </p:txBody>
      </p:sp>
      <p:sp>
        <p:nvSpPr>
          <p:cNvPr id="15" name="Down Arrow 14"/>
          <p:cNvSpPr/>
          <p:nvPr/>
        </p:nvSpPr>
        <p:spPr>
          <a:xfrm>
            <a:off x="6096000" y="5651974"/>
            <a:ext cx="942474" cy="784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p:nvSpPr>
        <p:spPr>
          <a:xfrm>
            <a:off x="4645546" y="2785562"/>
            <a:ext cx="1371600" cy="369332"/>
          </a:xfrm>
          <a:prstGeom prst="rect">
            <a:avLst/>
          </a:prstGeom>
          <a:noFill/>
        </p:spPr>
        <p:txBody>
          <a:bodyPr wrap="square" rtlCol="0">
            <a:spAutoFit/>
          </a:bodyPr>
          <a:lstStyle/>
          <a:p>
            <a:r>
              <a:rPr lang="en-US" dirty="0" smtClean="0"/>
              <a:t>Cowpox</a:t>
            </a:r>
            <a:endParaRPr lang="id-ID" dirty="0"/>
          </a:p>
        </p:txBody>
      </p:sp>
    </p:spTree>
    <p:extLst>
      <p:ext uri="{BB962C8B-B14F-4D97-AF65-F5344CB8AC3E}">
        <p14:creationId xmlns:p14="http://schemas.microsoft.com/office/powerpoint/2010/main" val="121387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3" y="-12790"/>
            <a:ext cx="1217332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306553" y="2266612"/>
            <a:ext cx="2009273" cy="98659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dirty="0" smtClean="0"/>
              <a:t>Vaksin</a:t>
            </a:r>
            <a:endParaRPr lang="id-ID" sz="3600" dirty="0"/>
          </a:p>
        </p:txBody>
      </p:sp>
      <p:sp>
        <p:nvSpPr>
          <p:cNvPr id="5" name="Oval 4"/>
          <p:cNvSpPr/>
          <p:nvPr/>
        </p:nvSpPr>
        <p:spPr>
          <a:xfrm>
            <a:off x="1732548" y="537165"/>
            <a:ext cx="2097505" cy="11389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dirty="0" smtClean="0"/>
              <a:t>virus </a:t>
            </a:r>
            <a:endParaRPr lang="id-ID" sz="3600" dirty="0"/>
          </a:p>
        </p:txBody>
      </p:sp>
      <p:sp>
        <p:nvSpPr>
          <p:cNvPr id="6" name="Oval 5"/>
          <p:cNvSpPr/>
          <p:nvPr/>
        </p:nvSpPr>
        <p:spPr>
          <a:xfrm>
            <a:off x="6914649" y="968106"/>
            <a:ext cx="2281988" cy="9865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dirty="0" smtClean="0"/>
              <a:t>bakteri</a:t>
            </a:r>
            <a:endParaRPr lang="id-ID" sz="3600" dirty="0"/>
          </a:p>
        </p:txBody>
      </p:sp>
      <p:sp>
        <p:nvSpPr>
          <p:cNvPr id="8" name="Oval 7"/>
          <p:cNvSpPr/>
          <p:nvPr/>
        </p:nvSpPr>
        <p:spPr>
          <a:xfrm>
            <a:off x="591553" y="1826299"/>
            <a:ext cx="2662989" cy="1503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Organisme</a:t>
            </a:r>
            <a:r>
              <a:rPr lang="en-US" sz="3600" dirty="0" smtClean="0"/>
              <a:t> </a:t>
            </a:r>
            <a:r>
              <a:rPr lang="en-US" sz="3600" dirty="0" err="1" smtClean="0"/>
              <a:t>mati</a:t>
            </a:r>
            <a:r>
              <a:rPr lang="id-ID" sz="3600" dirty="0" smtClean="0"/>
              <a:t> </a:t>
            </a:r>
            <a:endParaRPr lang="id-ID" sz="3600" dirty="0"/>
          </a:p>
        </p:txBody>
      </p:sp>
      <p:sp>
        <p:nvSpPr>
          <p:cNvPr id="9" name="Oval 8"/>
          <p:cNvSpPr/>
          <p:nvPr/>
        </p:nvSpPr>
        <p:spPr>
          <a:xfrm>
            <a:off x="7459579" y="2247002"/>
            <a:ext cx="2662989" cy="1503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protein</a:t>
            </a:r>
            <a:endParaRPr lang="id-ID" sz="3600" dirty="0"/>
          </a:p>
        </p:txBody>
      </p:sp>
      <p:sp>
        <p:nvSpPr>
          <p:cNvPr id="10" name="Oval 9"/>
          <p:cNvSpPr/>
          <p:nvPr/>
        </p:nvSpPr>
        <p:spPr>
          <a:xfrm>
            <a:off x="4413585" y="20668"/>
            <a:ext cx="2312068" cy="15120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peptida</a:t>
            </a:r>
            <a:endParaRPr lang="id-ID" sz="3600" dirty="0"/>
          </a:p>
        </p:txBody>
      </p:sp>
      <p:sp>
        <p:nvSpPr>
          <p:cNvPr id="12" name="Oval 11"/>
          <p:cNvSpPr/>
          <p:nvPr/>
        </p:nvSpPr>
        <p:spPr>
          <a:xfrm>
            <a:off x="2153087" y="3282916"/>
            <a:ext cx="2105402" cy="1212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DNA</a:t>
            </a:r>
            <a:endParaRPr lang="id-ID" sz="3600" dirty="0"/>
          </a:p>
        </p:txBody>
      </p:sp>
      <p:cxnSp>
        <p:nvCxnSpPr>
          <p:cNvPr id="14" name="Straight Arrow Connector 13"/>
          <p:cNvCxnSpPr/>
          <p:nvPr/>
        </p:nvCxnSpPr>
        <p:spPr>
          <a:xfrm flipV="1">
            <a:off x="5234739" y="1535748"/>
            <a:ext cx="216568" cy="5694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315826" y="1928131"/>
            <a:ext cx="677279" cy="3964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80119" y="2773703"/>
            <a:ext cx="846223" cy="1509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830053" y="2924660"/>
            <a:ext cx="476500" cy="405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399548" y="2446706"/>
            <a:ext cx="673768" cy="358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830053" y="1579172"/>
            <a:ext cx="829175" cy="5654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Down Arrow 24"/>
          <p:cNvSpPr/>
          <p:nvPr/>
        </p:nvSpPr>
        <p:spPr>
          <a:xfrm>
            <a:off x="2781300" y="4564046"/>
            <a:ext cx="6122569" cy="12675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7"/>
          <p:cNvSpPr/>
          <p:nvPr/>
        </p:nvSpPr>
        <p:spPr>
          <a:xfrm>
            <a:off x="2519111" y="5964110"/>
            <a:ext cx="6677526" cy="6978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KEKEBALAN </a:t>
            </a:r>
            <a:endParaRPr lang="id-ID" sz="4000" dirty="0"/>
          </a:p>
        </p:txBody>
      </p:sp>
    </p:spTree>
    <p:extLst>
      <p:ext uri="{BB962C8B-B14F-4D97-AF65-F5344CB8AC3E}">
        <p14:creationId xmlns:p14="http://schemas.microsoft.com/office/powerpoint/2010/main" val="312523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2139" y="372979"/>
            <a:ext cx="8029377" cy="6028326"/>
          </a:xfrm>
        </p:spPr>
      </p:pic>
    </p:spTree>
    <p:extLst>
      <p:ext uri="{BB962C8B-B14F-4D97-AF65-F5344CB8AC3E}">
        <p14:creationId xmlns:p14="http://schemas.microsoft.com/office/powerpoint/2010/main" val="2466175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3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5985" y="852742"/>
            <a:ext cx="9160030" cy="515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70548" y="847432"/>
            <a:ext cx="9683133" cy="4499809"/>
          </a:xfrm>
        </p:spPr>
      </p:pic>
    </p:spTree>
    <p:extLst>
      <p:ext uri="{BB962C8B-B14F-4D97-AF65-F5344CB8AC3E}">
        <p14:creationId xmlns:p14="http://schemas.microsoft.com/office/powerpoint/2010/main" val="159929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8607" y="469232"/>
            <a:ext cx="7409692" cy="6075947"/>
          </a:xfrm>
        </p:spPr>
      </p:pic>
    </p:spTree>
    <p:extLst>
      <p:ext uri="{BB962C8B-B14F-4D97-AF65-F5344CB8AC3E}">
        <p14:creationId xmlns:p14="http://schemas.microsoft.com/office/powerpoint/2010/main" val="4212583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902</Words>
  <Application>Microsoft Office PowerPoint</Application>
  <PresentationFormat>Widescreen</PresentationFormat>
  <Paragraphs>97</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BIOTEKNOLOGI KEDOKTERAN  Vaccine </vt:lpstr>
      <vt:lpstr>PowerPoint Presentation</vt:lpstr>
      <vt:lpstr>Pendahuluan </vt:lpstr>
      <vt:lpstr>Perbedaan vaksinasi dan imunisasi </vt:lpstr>
      <vt:lpstr>Sejarah  vaksin</vt:lpstr>
      <vt:lpstr>PowerPoint Presentation</vt:lpstr>
      <vt:lpstr>PowerPoint Presentation</vt:lpstr>
      <vt:lpstr>PowerPoint Presentation</vt:lpstr>
      <vt:lpstr>PowerPoint Presentation</vt:lpstr>
      <vt:lpstr>JENIS-JENIS VAKSIN </vt:lpstr>
      <vt:lpstr>Live attenuated vaccine </vt:lpstr>
      <vt:lpstr>PowerPoint Presentation</vt:lpstr>
      <vt:lpstr>Inactivated vaccine (Killed vaccine) </vt:lpstr>
      <vt:lpstr>Vaksin Toksoid </vt:lpstr>
      <vt:lpstr>Vaksin Acellular dan Subunit </vt:lpstr>
      <vt:lpstr>Vaksin Idiotipe </vt:lpstr>
      <vt:lpstr>Vaksin Rekombinan</vt:lpstr>
      <vt:lpstr>Vaksin DNA (Plasmid DNA Vaccines) </vt:lpstr>
      <vt:lpstr>Media pemberian vaksin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Vaksin</dc:title>
  <dc:creator>user</dc:creator>
  <cp:lastModifiedBy>user</cp:lastModifiedBy>
  <cp:revision>22</cp:revision>
  <dcterms:created xsi:type="dcterms:W3CDTF">2018-04-15T06:18:07Z</dcterms:created>
  <dcterms:modified xsi:type="dcterms:W3CDTF">2018-04-15T10:48:04Z</dcterms:modified>
</cp:coreProperties>
</file>