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73" r:id="rId8"/>
    <p:sldId id="261" r:id="rId9"/>
    <p:sldId id="264" r:id="rId10"/>
    <p:sldId id="271" r:id="rId11"/>
    <p:sldId id="272" r:id="rId12"/>
    <p:sldId id="266" r:id="rId13"/>
    <p:sldId id="270" r:id="rId14"/>
    <p:sldId id="267" r:id="rId15"/>
    <p:sldId id="274" r:id="rId16"/>
    <p:sldId id="275" r:id="rId17"/>
    <p:sldId id="262" r:id="rId18"/>
    <p:sldId id="263" r:id="rId19"/>
    <p:sldId id="269"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6" autoAdjust="0"/>
    <p:restoredTop sz="94660"/>
  </p:normalViewPr>
  <p:slideViewPr>
    <p:cSldViewPr>
      <p:cViewPr>
        <p:scale>
          <a:sx n="94" d="100"/>
          <a:sy n="94" d="100"/>
        </p:scale>
        <p:origin x="-672"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C4A19B4-4ACC-4537-9D25-0EEDB8D67F03}" type="datetimeFigureOut">
              <a:rPr lang="id-ID" smtClean="0"/>
              <a:t>18/07/2018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384970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C4A19B4-4ACC-4537-9D25-0EEDB8D67F03}" type="datetimeFigureOut">
              <a:rPr lang="id-ID" smtClean="0"/>
              <a:t>18/07/2018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1461437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C4A19B4-4ACC-4537-9D25-0EEDB8D67F03}" type="datetimeFigureOut">
              <a:rPr lang="id-ID" smtClean="0"/>
              <a:t>18/07/2018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264431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C4A19B4-4ACC-4537-9D25-0EEDB8D67F03}" type="datetimeFigureOut">
              <a:rPr lang="id-ID" smtClean="0"/>
              <a:t>18/07/2018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272011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4A19B4-4ACC-4537-9D25-0EEDB8D67F03}" type="datetimeFigureOut">
              <a:rPr lang="id-ID" smtClean="0"/>
              <a:t>18/07/2018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200999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C4A19B4-4ACC-4537-9D25-0EEDB8D67F03}" type="datetimeFigureOut">
              <a:rPr lang="id-ID" smtClean="0"/>
              <a:t>18/07/2018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193375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C4A19B4-4ACC-4537-9D25-0EEDB8D67F03}" type="datetimeFigureOut">
              <a:rPr lang="id-ID" smtClean="0"/>
              <a:t>18/07/2018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3753984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C4A19B4-4ACC-4537-9D25-0EEDB8D67F03}" type="datetimeFigureOut">
              <a:rPr lang="id-ID" smtClean="0"/>
              <a:t>18/07/2018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270328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A19B4-4ACC-4537-9D25-0EEDB8D67F03}" type="datetimeFigureOut">
              <a:rPr lang="id-ID" smtClean="0"/>
              <a:t>18/07/2018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12602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A19B4-4ACC-4537-9D25-0EEDB8D67F03}" type="datetimeFigureOut">
              <a:rPr lang="id-ID" smtClean="0"/>
              <a:t>18/07/2018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134376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A19B4-4ACC-4537-9D25-0EEDB8D67F03}" type="datetimeFigureOut">
              <a:rPr lang="id-ID" smtClean="0"/>
              <a:t>18/07/2018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C32B000-6936-4DBE-8D3C-29AB5BC78C6F}" type="slidenum">
              <a:rPr lang="id-ID" smtClean="0"/>
              <a:t>‹#›</a:t>
            </a:fld>
            <a:endParaRPr lang="id-ID"/>
          </a:p>
        </p:txBody>
      </p:sp>
    </p:spTree>
    <p:extLst>
      <p:ext uri="{BB962C8B-B14F-4D97-AF65-F5344CB8AC3E}">
        <p14:creationId xmlns:p14="http://schemas.microsoft.com/office/powerpoint/2010/main" val="3955198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A19B4-4ACC-4537-9D25-0EEDB8D67F03}" type="datetimeFigureOut">
              <a:rPr lang="id-ID" smtClean="0"/>
              <a:t>18/07/2018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2B000-6936-4DBE-8D3C-29AB5BC78C6F}" type="slidenum">
              <a:rPr lang="id-ID" smtClean="0"/>
              <a:t>‹#›</a:t>
            </a:fld>
            <a:endParaRPr lang="id-ID"/>
          </a:p>
        </p:txBody>
      </p:sp>
    </p:spTree>
    <p:extLst>
      <p:ext uri="{BB962C8B-B14F-4D97-AF65-F5344CB8AC3E}">
        <p14:creationId xmlns:p14="http://schemas.microsoft.com/office/powerpoint/2010/main" val="380278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12192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r>
              <a:rPr lang="en-US" dirty="0" smtClean="0"/>
              <a:t>KULTUR SEL DAN KULTUR JARINGAN </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2061961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dirty="0" smtClean="0"/>
              <a:t>Multipoten</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Yaitu sel punca yang dapat berdiferensiasi menjadi berbagai jenis sel misalnya sel punca</a:t>
            </a:r>
            <a:r>
              <a:rPr lang="en-US" dirty="0" smtClean="0"/>
              <a:t> </a:t>
            </a:r>
            <a:r>
              <a:rPr lang="id-ID" dirty="0" smtClean="0"/>
              <a:t>hemopoetik (hemopoetic stem cells) yang tdpt pd sumsum tulang yang mempunyai kemampuan untuk berdiferensiasi menjadi berbagai jenis sel yang tdpt di dalam darah seperti leukosit dan</a:t>
            </a:r>
            <a:r>
              <a:rPr lang="en-US" dirty="0" smtClean="0"/>
              <a:t> </a:t>
            </a:r>
            <a:r>
              <a:rPr lang="id-ID" dirty="0" smtClean="0"/>
              <a:t>trombosit</a:t>
            </a:r>
            <a:endParaRPr lang="en-US" dirty="0" smtClean="0"/>
          </a:p>
          <a:p>
            <a:r>
              <a:rPr lang="id-ID" dirty="0" smtClean="0"/>
              <a:t>Contoh lain adalah sel punca saraf (neural stem cells) yang mempunyai kemampuan</a:t>
            </a:r>
            <a:r>
              <a:rPr lang="en-US" dirty="0" smtClean="0"/>
              <a:t> </a:t>
            </a:r>
            <a:r>
              <a:rPr lang="id-ID" dirty="0" smtClean="0"/>
              <a:t>berdiferensiasi menjadi sel saraf dan sel glia</a:t>
            </a:r>
          </a:p>
          <a:p>
            <a:endParaRPr lang="id-ID" dirty="0"/>
          </a:p>
        </p:txBody>
      </p:sp>
    </p:spTree>
    <p:extLst>
      <p:ext uri="{BB962C8B-B14F-4D97-AF65-F5344CB8AC3E}">
        <p14:creationId xmlns:p14="http://schemas.microsoft.com/office/powerpoint/2010/main" val="3737741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2045"/>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098" name="Picture 2" descr="Image result for multipot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5893" y="260648"/>
            <a:ext cx="5797244" cy="6072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4641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7140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3568" y="332656"/>
            <a:ext cx="8229600" cy="1143000"/>
          </a:xfrm>
        </p:spPr>
        <p:txBody>
          <a:bodyPr>
            <a:normAutofit fontScale="90000"/>
          </a:bodyPr>
          <a:lstStyle/>
          <a:p>
            <a:r>
              <a:rPr lang="id-ID" dirty="0" smtClean="0"/>
              <a:t>Oligopotent</a:t>
            </a:r>
            <a:br>
              <a:rPr lang="id-ID" dirty="0" smtClean="0"/>
            </a:br>
            <a:endParaRPr lang="id-ID" dirty="0"/>
          </a:p>
        </p:txBody>
      </p:sp>
      <p:sp>
        <p:nvSpPr>
          <p:cNvPr id="3" name="Content Placeholder 2"/>
          <p:cNvSpPr>
            <a:spLocks noGrp="1"/>
          </p:cNvSpPr>
          <p:nvPr>
            <p:ph idx="1"/>
          </p:nvPr>
        </p:nvSpPr>
        <p:spPr/>
        <p:txBody>
          <a:bodyPr>
            <a:normAutofit fontScale="92500"/>
          </a:bodyPr>
          <a:lstStyle/>
          <a:p>
            <a:r>
              <a:rPr lang="id-ID" dirty="0" smtClean="0"/>
              <a:t>Sel-sel induk memiliki kemampuan untuk berdiferensiasi menjadi hanya beberapa jenis sel</a:t>
            </a:r>
            <a:endParaRPr lang="en-US" dirty="0" smtClean="0"/>
          </a:p>
          <a:p>
            <a:r>
              <a:rPr lang="id-ID" dirty="0" smtClean="0"/>
              <a:t>Sebuah sel induk limfoid adalah contoh dari sel induk oligopotent</a:t>
            </a:r>
            <a:endParaRPr lang="en-US" dirty="0" smtClean="0"/>
          </a:p>
          <a:p>
            <a:r>
              <a:rPr lang="id-ID" dirty="0" smtClean="0"/>
              <a:t>Jenis sel induk tidak dapat berkembang menjadi semua jenis sel darah sebagai sel induk sumsum tulang </a:t>
            </a:r>
            <a:endParaRPr lang="en-US" dirty="0" smtClean="0"/>
          </a:p>
          <a:p>
            <a:r>
              <a:rPr lang="id-ID" dirty="0" smtClean="0"/>
              <a:t>Mereka hanya menimbulkan sel-sel darah dari sistem limfatik, seperti sel T</a:t>
            </a:r>
            <a:endParaRPr lang="id-ID" dirty="0"/>
          </a:p>
        </p:txBody>
      </p:sp>
    </p:spTree>
    <p:extLst>
      <p:ext uri="{BB962C8B-B14F-4D97-AF65-F5344CB8AC3E}">
        <p14:creationId xmlns:p14="http://schemas.microsoft.com/office/powerpoint/2010/main" val="1567464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2050" name="Picture 2" descr="http://2.bp.blogspot.com/-kjAiQ6gmhpY/UCH6w_VyTTI/AAAAAAAAAls/pDu1QHRZDAQ/s1600/Hemopoisi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25276"/>
            <a:ext cx="8290064" cy="615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9018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dirty="0" smtClean="0"/>
              <a:t>Unipotent</a:t>
            </a:r>
            <a:br>
              <a:rPr lang="id-ID" dirty="0" smtClean="0"/>
            </a:br>
            <a:endParaRPr lang="id-ID" dirty="0"/>
          </a:p>
        </p:txBody>
      </p:sp>
      <p:sp>
        <p:nvSpPr>
          <p:cNvPr id="3" name="Content Placeholder 2"/>
          <p:cNvSpPr>
            <a:spLocks noGrp="1"/>
          </p:cNvSpPr>
          <p:nvPr>
            <p:ph idx="1"/>
          </p:nvPr>
        </p:nvSpPr>
        <p:spPr/>
        <p:txBody>
          <a:bodyPr>
            <a:normAutofit lnSpcReduction="10000"/>
          </a:bodyPr>
          <a:lstStyle/>
          <a:p>
            <a:r>
              <a:rPr lang="id-ID" dirty="0"/>
              <a:t>yaitu sel punca yang hanya dapat berdifferensiasi menjadi 1 jenis sel. Berbeda dengan non sel punca, sel punca </a:t>
            </a:r>
            <a:r>
              <a:rPr lang="id-ID" dirty="0" smtClean="0"/>
              <a:t>ini</a:t>
            </a:r>
            <a:r>
              <a:rPr lang="en-US" dirty="0" smtClean="0"/>
              <a:t> </a:t>
            </a:r>
            <a:r>
              <a:rPr lang="id-ID" dirty="0" smtClean="0"/>
              <a:t>mempunyai </a:t>
            </a:r>
            <a:r>
              <a:rPr lang="id-ID" dirty="0"/>
              <a:t>sifat </a:t>
            </a:r>
            <a:r>
              <a:rPr lang="id-ID" dirty="0" smtClean="0"/>
              <a:t>masih</a:t>
            </a:r>
            <a:r>
              <a:rPr lang="en-US" dirty="0" smtClean="0"/>
              <a:t> </a:t>
            </a:r>
            <a:r>
              <a:rPr lang="id-ID" dirty="0" smtClean="0"/>
              <a:t>dapat </a:t>
            </a:r>
            <a:r>
              <a:rPr lang="id-ID" dirty="0"/>
              <a:t>memperbaharui atau meregenerasi diri (self-regenerate/self renew) </a:t>
            </a:r>
            <a:endParaRPr lang="en-US" dirty="0" smtClean="0"/>
          </a:p>
          <a:p>
            <a:r>
              <a:rPr lang="id-ID" dirty="0" smtClean="0"/>
              <a:t>Contohnya erythroid </a:t>
            </a:r>
            <a:r>
              <a:rPr lang="id-ID" dirty="0"/>
              <a:t>progenitor cells hanya mampu berdifferensiasi menjadi sel darah merah</a:t>
            </a:r>
          </a:p>
          <a:p>
            <a:endParaRPr lang="id-ID" dirty="0"/>
          </a:p>
        </p:txBody>
      </p:sp>
    </p:spTree>
    <p:extLst>
      <p:ext uri="{BB962C8B-B14F-4D97-AF65-F5344CB8AC3E}">
        <p14:creationId xmlns:p14="http://schemas.microsoft.com/office/powerpoint/2010/main" val="4046350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r>
              <a:rPr lang="id-ID" b="1" dirty="0"/>
              <a:t>Totipotensi Menurut para ahli</a:t>
            </a:r>
            <a:endParaRPr lang="id-ID" dirty="0"/>
          </a:p>
          <a:p>
            <a:pPr marL="0" indent="0">
              <a:buNone/>
            </a:pPr>
            <a:r>
              <a:rPr lang="id-ID" dirty="0"/>
              <a:t>Teori totipotensi sel (Total Genetic Potential),artinya setiap sel memiliki potensi genetik seperti sel zigot yaitu mampu memperbanyak diri dan berdiferensiasi menjadi tanaman lengkap. </a:t>
            </a:r>
            <a:endParaRPr lang="en-US" dirty="0" smtClean="0"/>
          </a:p>
          <a:p>
            <a:pPr marL="0" indent="0">
              <a:buNone/>
            </a:pPr>
            <a:r>
              <a:rPr lang="id-ID" dirty="0" smtClean="0"/>
              <a:t>Dengan </a:t>
            </a:r>
            <a:r>
              <a:rPr lang="id-ID" dirty="0"/>
              <a:t>demikian,pengertian totipotensi adalah kemampuan setiap sel tumbuhan untuk membentuk individu baru yang sempurna. </a:t>
            </a:r>
            <a:endParaRPr lang="en-US" dirty="0" smtClean="0"/>
          </a:p>
          <a:p>
            <a:pPr marL="0" indent="0">
              <a:buNone/>
            </a:pPr>
            <a:r>
              <a:rPr lang="id-ID" dirty="0" smtClean="0"/>
              <a:t>Jadi</a:t>
            </a:r>
            <a:r>
              <a:rPr lang="id-ID" dirty="0"/>
              <a:t>, sifat totipotensi ini pada jaringan tumbuhan dimanfaatkan untuk memperoleh keturunan secara seragam dalam jumlah banyak serta terjadi dengan cepat</a:t>
            </a:r>
            <a:r>
              <a:rPr lang="id-ID" dirty="0" smtClean="0"/>
              <a:t>.</a:t>
            </a:r>
            <a:endParaRPr lang="en-US" dirty="0" smtClean="0"/>
          </a:p>
          <a:p>
            <a:pPr marL="0" indent="0">
              <a:buNone/>
            </a:pPr>
            <a:r>
              <a:rPr lang="id-ID" dirty="0" smtClean="0"/>
              <a:t>Karena </a:t>
            </a:r>
            <a:r>
              <a:rPr lang="id-ID" dirty="0"/>
              <a:t>sel-sel pada tumbuhan bersifat totipotensi yakni memiliki potensi penuh maka hal itu dapat mempertahankan potensi </a:t>
            </a:r>
            <a:r>
              <a:rPr lang="id-ID" i="1" dirty="0"/>
              <a:t>zigot </a:t>
            </a:r>
            <a:r>
              <a:rPr lang="id-ID" dirty="0"/>
              <a:t>untuk melakukan pembentukan pada semua bagian organisme secara matang</a:t>
            </a:r>
            <a:r>
              <a:rPr lang="id-ID" dirty="0" smtClean="0"/>
              <a:t>.</a:t>
            </a:r>
            <a:endParaRPr lang="en-US" dirty="0" smtClean="0"/>
          </a:p>
          <a:p>
            <a:pPr marL="0" indent="0">
              <a:buNone/>
            </a:pPr>
            <a:r>
              <a:rPr lang="id-ID" dirty="0" smtClean="0"/>
              <a:t>Selain </a:t>
            </a:r>
            <a:r>
              <a:rPr lang="id-ID" dirty="0"/>
              <a:t>satu bagian pada tanaman dapat dilakukan kloning menjadi tanaman identik dengan metode genetik.</a:t>
            </a:r>
          </a:p>
          <a:p>
            <a:endParaRPr lang="id-ID" dirty="0"/>
          </a:p>
        </p:txBody>
      </p:sp>
    </p:spTree>
    <p:extLst>
      <p:ext uri="{BB962C8B-B14F-4D97-AF65-F5344CB8AC3E}">
        <p14:creationId xmlns:p14="http://schemas.microsoft.com/office/powerpoint/2010/main" val="918658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836712"/>
            <a:ext cx="8229600" cy="5289451"/>
          </a:xfrm>
        </p:spPr>
        <p:txBody>
          <a:bodyPr>
            <a:normAutofit fontScale="47500" lnSpcReduction="20000"/>
          </a:bodyPr>
          <a:lstStyle/>
          <a:p>
            <a:r>
              <a:rPr lang="id-ID" dirty="0"/>
              <a:t>Dari usaha tanaman membentuk individu baru maka hal itu disebut prinsip kultur sel atau kultur jaringan. Prinsip kultur jaringan dipopulerkan oleh Muer, Hildebrandt, dan Riker pada tahun 1954. Prinsip kultur jaringan ini memiliki kesamaan prinsip dengan perkembangan </a:t>
            </a:r>
            <a:r>
              <a:rPr lang="id-ID" dirty="0" smtClean="0"/>
              <a:t>perkembangbiaka </a:t>
            </a:r>
            <a:r>
              <a:rPr lang="id-ID" dirty="0"/>
              <a:t>tumbuhan secara vegetatif khususnya metode setek karena pada metode setek bagian tumbuhan yang telah dipotongkan tumbuh menjadi satu individu </a:t>
            </a:r>
            <a:r>
              <a:rPr lang="id-ID" dirty="0" smtClean="0"/>
              <a:t>baru.</a:t>
            </a:r>
            <a:endParaRPr lang="en-US" dirty="0" smtClean="0"/>
          </a:p>
          <a:p>
            <a:r>
              <a:rPr lang="id-ID" dirty="0" smtClean="0"/>
              <a:t>Namun </a:t>
            </a:r>
            <a:r>
              <a:rPr lang="id-ID" dirty="0"/>
              <a:t>perbedaannya, pada metode kultur jaringan harus memang benar-benar memperhatikan sterilitasi alat dan bahan pada saat akan menerapkan totipotensi pada tumbuhan. </a:t>
            </a:r>
            <a:endParaRPr lang="en-US" dirty="0" smtClean="0"/>
          </a:p>
          <a:p>
            <a:r>
              <a:rPr lang="id-ID" dirty="0" smtClean="0"/>
              <a:t>Kultur </a:t>
            </a:r>
            <a:r>
              <a:rPr lang="id-ID" dirty="0"/>
              <a:t>jaringan juga dapat menyediakan protoplasma sel somatik dan sel generatif (misalnya polen) untuk bahan transfer gen dalam pembentukan sel transgenik.</a:t>
            </a:r>
          </a:p>
          <a:p>
            <a:r>
              <a:rPr lang="id-ID" dirty="0"/>
              <a:t>Adapun keuntungan menggunakan kultur jaringan yaitu:</a:t>
            </a:r>
          </a:p>
          <a:p>
            <a:pPr lvl="1"/>
            <a:r>
              <a:rPr lang="id-ID" dirty="0"/>
              <a:t>Kita bebas menentukan bagian mana pada tumbuhan yang akan dikultur</a:t>
            </a:r>
          </a:p>
          <a:p>
            <a:pPr lvl="1"/>
            <a:r>
              <a:rPr lang="id-ID" dirty="0"/>
              <a:t>Cenderung memakan relative singkat</a:t>
            </a:r>
          </a:p>
          <a:p>
            <a:pPr lvl="1"/>
            <a:r>
              <a:rPr lang="id-ID" dirty="0"/>
              <a:t>Tidak harus menggunakan ruangan yang luas</a:t>
            </a:r>
          </a:p>
          <a:p>
            <a:pPr lvl="1"/>
            <a:r>
              <a:rPr lang="id-ID" dirty="0"/>
              <a:t>Dapat menghasilkan jumlah tanaman yang baru dari satu jenis tanaman dengan cepat</a:t>
            </a:r>
          </a:p>
          <a:p>
            <a:r>
              <a:rPr lang="id-ID" b="1" dirty="0"/>
              <a:t>Jenis-Jenis Teknik Kultur Jaringan</a:t>
            </a:r>
            <a:endParaRPr lang="id-ID" dirty="0"/>
          </a:p>
          <a:p>
            <a:pPr lvl="1"/>
            <a:r>
              <a:rPr lang="id-ID" dirty="0"/>
              <a:t>Meristem culture,yakni kultur jaringan yang menggunakan bagian tanaman dari jaringan muda atau meristem</a:t>
            </a:r>
          </a:p>
          <a:p>
            <a:pPr lvl="1"/>
            <a:r>
              <a:rPr lang="id-ID" dirty="0"/>
              <a:t>Pollen atau Anther culture,yakni teknik kultur jaringan dengan menggunakan bagian tanaman berupa benang sari atau serbuk sari (baca : </a:t>
            </a:r>
            <a:r>
              <a:rPr lang="id-ID" u="sng" dirty="0"/>
              <a:t>fungsi benang sari pada </a:t>
            </a:r>
            <a:r>
              <a:rPr lang="id-ID" u="sng" dirty="0" smtClean="0"/>
              <a:t>tumbuhan</a:t>
            </a:r>
            <a:endParaRPr lang="id-ID" u="sng" dirty="0"/>
          </a:p>
          <a:p>
            <a:pPr lvl="1"/>
            <a:r>
              <a:rPr lang="id-ID" dirty="0"/>
              <a:t>Chloroplast culture, yakni teknik kultur jaringan menggunakan kloroplas untuk keperluan memperbaiki sifat tanaman melalui pembuatn varietas baru</a:t>
            </a:r>
          </a:p>
          <a:p>
            <a:pPr lvl="1"/>
            <a:r>
              <a:rPr lang="id-ID" dirty="0"/>
              <a:t>Somatic cross atau persilangan protoplasma, yakni persilangan dua macam protoplasma menjadi satu,kemudian dibudidayakan sehingga dihasilkan tanaman yang mempunyai sifat baru.</a:t>
            </a:r>
          </a:p>
          <a:p>
            <a:endParaRPr lang="id-ID" dirty="0"/>
          </a:p>
        </p:txBody>
      </p:sp>
    </p:spTree>
    <p:extLst>
      <p:ext uri="{BB962C8B-B14F-4D97-AF65-F5344CB8AC3E}">
        <p14:creationId xmlns:p14="http://schemas.microsoft.com/office/powerpoint/2010/main" val="359773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Mesenchymal stem cell adalah sel multipoten dari sumsum tulang yang memiliki kemampuan untuk berdiferensiasi menjadi beberapa jenis sel-sel khusus yang berkaitan dengan, tetapi tidak termasuk sel darah. Sel-sel induk menimbulkan sel-sel yang membentuk jaringan ikat khusus, serta sel-sel yang mendukung pembentukan darah.</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2233599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Induced pluripotent sel batang (sel iPS) yang diubah secara genetik sel induk dewasa yang diinduksi atau diminta di laboratorium untuk mengambil karakteristik dari sel batang embrio. Meskipun sel iPS berperilaku seperti dan mengungkapkan beberapa gen yang sama yang disajikan biasanya dalam sel batang embrio, mereka tidak sama persis dengan sel batang embrio.</a:t>
            </a:r>
            <a:br>
              <a:rPr lang="id-ID" dirty="0" smtClean="0"/>
            </a:br>
            <a:r>
              <a:rPr lang="id-ID" dirty="0" smtClean="0"/>
              <a:t/>
            </a:r>
            <a:br>
              <a:rPr lang="id-ID" dirty="0" smtClean="0"/>
            </a:br>
            <a:endParaRPr lang="id-ID" dirty="0" smtClean="0"/>
          </a:p>
          <a:p>
            <a:endParaRPr lang="id-ID" dirty="0"/>
          </a:p>
        </p:txBody>
      </p:sp>
    </p:spTree>
    <p:extLst>
      <p:ext uri="{BB962C8B-B14F-4D97-AF65-F5344CB8AC3E}">
        <p14:creationId xmlns:p14="http://schemas.microsoft.com/office/powerpoint/2010/main" val="116739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r>
              <a:rPr lang="id-ID" dirty="0"/>
              <a:t>Dalam penelitian tingkat in vitro banyak digunakan sel-sel kultur, seperti penelitian dalam uji senyawa atau ekstrak obat baru, dilakukan penelitian tingkat kultur.</a:t>
            </a:r>
          </a:p>
          <a:p>
            <a:r>
              <a:rPr lang="id-ID" dirty="0"/>
              <a:t>Sel kultur juga disebut </a:t>
            </a:r>
            <a:r>
              <a:rPr lang="id-ID" i="1" dirty="0"/>
              <a:t>continous cell line</a:t>
            </a:r>
            <a:r>
              <a:rPr lang="id-ID" dirty="0"/>
              <a:t>. </a:t>
            </a:r>
            <a:r>
              <a:rPr lang="id-ID" i="1" dirty="0"/>
              <a:t>Continous cell line</a:t>
            </a:r>
            <a:r>
              <a:rPr lang="id-ID" dirty="0"/>
              <a:t> sering dipakai dalam penelitian kanker secara </a:t>
            </a:r>
            <a:r>
              <a:rPr lang="id-ID" i="1" dirty="0"/>
              <a:t>in vitro</a:t>
            </a:r>
            <a:r>
              <a:rPr lang="id-ID" dirty="0"/>
              <a:t> karena mudah penangannya, memiliki kemampuan replikasi yang tidak terbatas, homogenitas yang tinggi serta mudah diganti dengan frozen stock jika terjadi kontaminasi (Burdall et al., 2003).</a:t>
            </a:r>
          </a:p>
          <a:p>
            <a:r>
              <a:rPr lang="id-ID" dirty="0"/>
              <a:t>Dalam Penelitian tingkat kultur sel banyak sekali sel sel kultur yang digunakan antara lain: Untuk sel kanker payudara yaitu sel MCF7 dan T47D, Sel kanker leher rahim (serviks) yaitu sel HeLa dan Raji, Sel Kanker kolon yaitu sel WiDr dan HCT-116, Sel Normal yaitu sel Vero (sel normal dari Kera) dan sel-sel kultur lainnya.</a:t>
            </a:r>
          </a:p>
          <a:p>
            <a:endParaRPr lang="id-ID" dirty="0"/>
          </a:p>
        </p:txBody>
      </p:sp>
    </p:spTree>
    <p:extLst>
      <p:ext uri="{BB962C8B-B14F-4D97-AF65-F5344CB8AC3E}">
        <p14:creationId xmlns:p14="http://schemas.microsoft.com/office/powerpoint/2010/main" val="3937655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PENDAHULUAN </a:t>
            </a:r>
            <a:endParaRPr lang="id-ID" dirty="0"/>
          </a:p>
        </p:txBody>
      </p:sp>
      <p:sp>
        <p:nvSpPr>
          <p:cNvPr id="3" name="Content Placeholder 2"/>
          <p:cNvSpPr>
            <a:spLocks noGrp="1"/>
          </p:cNvSpPr>
          <p:nvPr>
            <p:ph idx="1"/>
          </p:nvPr>
        </p:nvSpPr>
        <p:spPr/>
        <p:txBody>
          <a:bodyPr/>
          <a:lstStyle/>
          <a:p>
            <a:r>
              <a:rPr lang="en-US" dirty="0" err="1" smtClean="0"/>
              <a:t>Pengertian</a:t>
            </a:r>
            <a:r>
              <a:rPr lang="en-US" dirty="0" smtClean="0"/>
              <a:t> </a:t>
            </a:r>
            <a:r>
              <a:rPr lang="en-US" dirty="0" err="1" smtClean="0"/>
              <a:t>kultur</a:t>
            </a:r>
            <a:r>
              <a:rPr lang="en-US" dirty="0" smtClean="0"/>
              <a:t> : </a:t>
            </a:r>
            <a:r>
              <a:rPr lang="en-US" dirty="0" err="1" smtClean="0"/>
              <a:t>berasal</a:t>
            </a:r>
            <a:r>
              <a:rPr lang="en-US" dirty="0" smtClean="0"/>
              <a:t> </a:t>
            </a:r>
            <a:r>
              <a:rPr lang="en-US" dirty="0" err="1" smtClean="0"/>
              <a:t>dari</a:t>
            </a:r>
            <a:r>
              <a:rPr lang="en-US" dirty="0" smtClean="0"/>
              <a:t> kata </a:t>
            </a:r>
            <a:r>
              <a:rPr lang="en-US" i="1" dirty="0" smtClean="0"/>
              <a:t>culture</a:t>
            </a:r>
            <a:r>
              <a:rPr lang="en-US" dirty="0" smtClean="0"/>
              <a:t> </a:t>
            </a:r>
            <a:r>
              <a:rPr lang="en-US" dirty="0" err="1" smtClean="0"/>
              <a:t>artinya</a:t>
            </a:r>
            <a:r>
              <a:rPr lang="en-US" dirty="0"/>
              <a:t> </a:t>
            </a:r>
            <a:r>
              <a:rPr lang="en-US" dirty="0" err="1" smtClean="0"/>
              <a:t>menumbuhkan</a:t>
            </a:r>
            <a:r>
              <a:rPr lang="en-US" dirty="0" smtClean="0"/>
              <a:t> </a:t>
            </a:r>
            <a:r>
              <a:rPr lang="en-US" dirty="0" err="1" smtClean="0"/>
              <a:t>sesuatu</a:t>
            </a:r>
            <a:r>
              <a:rPr lang="en-US" dirty="0"/>
              <a:t> </a:t>
            </a:r>
            <a:r>
              <a:rPr lang="en-US" dirty="0" err="1" smtClean="0"/>
              <a:t>dari</a:t>
            </a:r>
            <a:r>
              <a:rPr lang="en-US" dirty="0" smtClean="0"/>
              <a:t> </a:t>
            </a:r>
            <a:r>
              <a:rPr lang="en-US" dirty="0" err="1" smtClean="0"/>
              <a:t>tubuh</a:t>
            </a:r>
            <a:r>
              <a:rPr lang="en-US" dirty="0" smtClean="0"/>
              <a:t> </a:t>
            </a:r>
            <a:r>
              <a:rPr lang="en-US" dirty="0" err="1" smtClean="0"/>
              <a:t>makhluk</a:t>
            </a:r>
            <a:r>
              <a:rPr lang="en-US" dirty="0" smtClean="0"/>
              <a:t> </a:t>
            </a:r>
            <a:r>
              <a:rPr lang="en-US" dirty="0" err="1" smtClean="0"/>
              <a:t>hidup</a:t>
            </a:r>
            <a:r>
              <a:rPr lang="en-US" dirty="0" smtClean="0"/>
              <a:t> </a:t>
            </a:r>
            <a:r>
              <a:rPr lang="en-US" dirty="0" err="1" smtClean="0"/>
              <a:t>dalam</a:t>
            </a:r>
            <a:r>
              <a:rPr lang="en-US" dirty="0" smtClean="0"/>
              <a:t> media </a:t>
            </a:r>
            <a:r>
              <a:rPr lang="en-US" dirty="0" err="1" smtClean="0"/>
              <a:t>pertumbuhan</a:t>
            </a:r>
            <a:r>
              <a:rPr lang="en-US" dirty="0" smtClean="0"/>
              <a:t> </a:t>
            </a:r>
            <a:r>
              <a:rPr lang="en-US" dirty="0" err="1" smtClean="0"/>
              <a:t>secara</a:t>
            </a:r>
            <a:r>
              <a:rPr lang="en-US" dirty="0" smtClean="0"/>
              <a:t> in vitro </a:t>
            </a:r>
            <a:r>
              <a:rPr lang="en-US" dirty="0" err="1" smtClean="0"/>
              <a:t>dengan</a:t>
            </a:r>
            <a:r>
              <a:rPr lang="en-US" dirty="0" smtClean="0"/>
              <a:t> pH, </a:t>
            </a:r>
            <a:r>
              <a:rPr lang="en-US" dirty="0" err="1" smtClean="0"/>
              <a:t>suhu</a:t>
            </a:r>
            <a:r>
              <a:rPr lang="en-US" dirty="0" smtClean="0"/>
              <a:t> </a:t>
            </a:r>
            <a:r>
              <a:rPr lang="en-US" dirty="0" err="1" smtClean="0"/>
              <a:t>dan</a:t>
            </a:r>
            <a:r>
              <a:rPr lang="en-US" dirty="0" smtClean="0"/>
              <a:t> </a:t>
            </a:r>
            <a:r>
              <a:rPr lang="en-US" dirty="0" err="1" smtClean="0"/>
              <a:t>kondisi</a:t>
            </a:r>
            <a:r>
              <a:rPr lang="en-US" dirty="0" smtClean="0"/>
              <a:t> </a:t>
            </a:r>
            <a:r>
              <a:rPr lang="en-US" dirty="0" err="1" smtClean="0"/>
              <a:t>lingkungan</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kondisi</a:t>
            </a:r>
            <a:r>
              <a:rPr lang="en-US" dirty="0" smtClean="0"/>
              <a:t> </a:t>
            </a:r>
            <a:r>
              <a:rPr lang="en-US" dirty="0" err="1" smtClean="0"/>
              <a:t>dalam</a:t>
            </a:r>
            <a:r>
              <a:rPr lang="en-US" dirty="0" smtClean="0"/>
              <a:t> </a:t>
            </a:r>
            <a:r>
              <a:rPr lang="en-US" dirty="0" err="1" smtClean="0"/>
              <a:t>tubuh</a:t>
            </a:r>
            <a:r>
              <a:rPr lang="en-US" dirty="0" smtClean="0"/>
              <a:t> </a:t>
            </a:r>
            <a:r>
              <a:rPr lang="en-US" dirty="0" err="1" smtClean="0"/>
              <a:t>organisme</a:t>
            </a:r>
            <a:r>
              <a:rPr lang="en-US" dirty="0" smtClean="0"/>
              <a:t> </a:t>
            </a:r>
            <a:r>
              <a:rPr lang="en-US" dirty="0" err="1" smtClean="0"/>
              <a:t>dan</a:t>
            </a:r>
            <a:r>
              <a:rPr lang="en-US" dirty="0" smtClean="0"/>
              <a:t> </a:t>
            </a:r>
            <a:r>
              <a:rPr lang="en-US" dirty="0" err="1" smtClean="0"/>
              <a:t>secara</a:t>
            </a:r>
            <a:r>
              <a:rPr lang="en-US" dirty="0" smtClean="0"/>
              <a:t> </a:t>
            </a:r>
            <a:r>
              <a:rPr lang="en-US" dirty="0" err="1" smtClean="0"/>
              <a:t>aseptik</a:t>
            </a:r>
            <a:r>
              <a:rPr lang="en-US" dirty="0" smtClean="0"/>
              <a:t>.</a:t>
            </a:r>
          </a:p>
          <a:p>
            <a:r>
              <a:rPr lang="en-US" dirty="0" smtClean="0"/>
              <a:t>Ada 3 </a:t>
            </a:r>
            <a:r>
              <a:rPr lang="en-US" dirty="0" err="1" smtClean="0"/>
              <a:t>jenis</a:t>
            </a:r>
            <a:r>
              <a:rPr lang="en-US" dirty="0" smtClean="0"/>
              <a:t> </a:t>
            </a:r>
            <a:r>
              <a:rPr lang="en-US" dirty="0" err="1" smtClean="0"/>
              <a:t>kultur</a:t>
            </a:r>
            <a:r>
              <a:rPr lang="en-US" dirty="0" smtClean="0"/>
              <a:t> :  </a:t>
            </a:r>
            <a:r>
              <a:rPr lang="en-US" dirty="0" err="1" smtClean="0"/>
              <a:t>kultur</a:t>
            </a:r>
            <a:r>
              <a:rPr lang="en-US" dirty="0" smtClean="0"/>
              <a:t> </a:t>
            </a:r>
            <a:r>
              <a:rPr lang="en-US" dirty="0" err="1" smtClean="0"/>
              <a:t>sel</a:t>
            </a:r>
            <a:r>
              <a:rPr lang="en-US" dirty="0"/>
              <a:t>,</a:t>
            </a:r>
            <a:r>
              <a:rPr lang="en-US" dirty="0" smtClean="0"/>
              <a:t> </a:t>
            </a:r>
            <a:r>
              <a:rPr lang="en-US" dirty="0" err="1" smtClean="0"/>
              <a:t>kultur</a:t>
            </a:r>
            <a:r>
              <a:rPr lang="en-US" dirty="0" smtClean="0"/>
              <a:t> </a:t>
            </a:r>
            <a:r>
              <a:rPr lang="en-US" dirty="0" err="1" smtClean="0"/>
              <a:t>jaringan</a:t>
            </a:r>
            <a:r>
              <a:rPr lang="en-US" dirty="0" smtClean="0"/>
              <a:t> </a:t>
            </a:r>
            <a:r>
              <a:rPr lang="en-US" dirty="0" err="1" smtClean="0"/>
              <a:t>dan</a:t>
            </a:r>
            <a:r>
              <a:rPr lang="en-US" dirty="0" smtClean="0"/>
              <a:t> </a:t>
            </a:r>
            <a:r>
              <a:rPr lang="en-US" dirty="0" err="1" smtClean="0"/>
              <a:t>kultur</a:t>
            </a:r>
            <a:r>
              <a:rPr lang="en-US" dirty="0" smtClean="0"/>
              <a:t> organ </a:t>
            </a:r>
            <a:endParaRPr lang="id-ID" dirty="0"/>
          </a:p>
        </p:txBody>
      </p:sp>
    </p:spTree>
    <p:extLst>
      <p:ext uri="{BB962C8B-B14F-4D97-AF65-F5344CB8AC3E}">
        <p14:creationId xmlns:p14="http://schemas.microsoft.com/office/powerpoint/2010/main" val="2188797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err="1" smtClean="0"/>
              <a:t>Kultur</a:t>
            </a:r>
            <a:r>
              <a:rPr lang="en-US" dirty="0" smtClean="0"/>
              <a:t> </a:t>
            </a:r>
            <a:r>
              <a:rPr lang="en-US" dirty="0" err="1" smtClean="0"/>
              <a:t>sel</a:t>
            </a:r>
            <a:r>
              <a:rPr lang="en-US" dirty="0" smtClean="0"/>
              <a:t> </a:t>
            </a:r>
            <a:endParaRPr lang="id-ID" dirty="0"/>
          </a:p>
        </p:txBody>
      </p:sp>
      <p:sp>
        <p:nvSpPr>
          <p:cNvPr id="3" name="Content Placeholder 2"/>
          <p:cNvSpPr>
            <a:spLocks noGrp="1"/>
          </p:cNvSpPr>
          <p:nvPr>
            <p:ph idx="1"/>
          </p:nvPr>
        </p:nvSpPr>
        <p:spPr>
          <a:xfrm>
            <a:off x="467544" y="1268760"/>
            <a:ext cx="8208912" cy="4669979"/>
          </a:xfrm>
        </p:spPr>
        <p:txBody>
          <a:bodyPr>
            <a:normAutofit/>
          </a:bodyPr>
          <a:lstStyle/>
          <a:p>
            <a:r>
              <a:rPr lang="en-US" dirty="0" err="1" smtClean="0"/>
              <a:t>Menumbuhkan</a:t>
            </a:r>
            <a:r>
              <a:rPr lang="en-US" dirty="0" smtClean="0"/>
              <a:t> </a:t>
            </a:r>
            <a:r>
              <a:rPr lang="en-US" dirty="0" err="1" smtClean="0"/>
              <a:t>sel</a:t>
            </a:r>
            <a:r>
              <a:rPr lang="en-US" dirty="0" smtClean="0"/>
              <a:t> </a:t>
            </a:r>
            <a:r>
              <a:rPr lang="en-US" dirty="0" err="1" smtClean="0"/>
              <a:t>dari</a:t>
            </a:r>
            <a:r>
              <a:rPr lang="en-US" dirty="0" smtClean="0"/>
              <a:t> </a:t>
            </a:r>
            <a:r>
              <a:rPr lang="en-US" dirty="0" err="1" smtClean="0"/>
              <a:t>makhluk</a:t>
            </a:r>
            <a:r>
              <a:rPr lang="en-US" dirty="0" smtClean="0"/>
              <a:t> </a:t>
            </a:r>
            <a:r>
              <a:rPr lang="en-US" dirty="0" err="1" smtClean="0"/>
              <a:t>hidup</a:t>
            </a:r>
            <a:r>
              <a:rPr lang="en-US" dirty="0" smtClean="0"/>
              <a:t> </a:t>
            </a:r>
            <a:r>
              <a:rPr lang="en-US" dirty="0" err="1" smtClean="0"/>
              <a:t>multiseluler</a:t>
            </a:r>
            <a:r>
              <a:rPr lang="en-US" dirty="0" smtClean="0"/>
              <a:t> </a:t>
            </a:r>
            <a:r>
              <a:rPr lang="en-US" dirty="0" err="1" smtClean="0"/>
              <a:t>dalam</a:t>
            </a:r>
            <a:r>
              <a:rPr lang="en-US" dirty="0" smtClean="0"/>
              <a:t> media </a:t>
            </a:r>
            <a:r>
              <a:rPr lang="en-US" dirty="0" err="1" smtClean="0"/>
              <a:t>kultur</a:t>
            </a:r>
            <a:r>
              <a:rPr lang="en-US" dirty="0" smtClean="0"/>
              <a:t> </a:t>
            </a:r>
            <a:r>
              <a:rPr lang="en-US" dirty="0" err="1" smtClean="0"/>
              <a:t>secara</a:t>
            </a:r>
            <a:r>
              <a:rPr lang="en-US" dirty="0" smtClean="0"/>
              <a:t> </a:t>
            </a:r>
            <a:r>
              <a:rPr lang="en-US" dirty="0" err="1" smtClean="0"/>
              <a:t>aseptik</a:t>
            </a:r>
            <a:r>
              <a:rPr lang="en-US" dirty="0" smtClean="0"/>
              <a:t> </a:t>
            </a:r>
            <a:r>
              <a:rPr lang="en-US" dirty="0" err="1" smtClean="0"/>
              <a:t>dengan</a:t>
            </a:r>
            <a:r>
              <a:rPr lang="en-US" dirty="0" smtClean="0"/>
              <a:t> </a:t>
            </a:r>
            <a:r>
              <a:rPr lang="en-US" dirty="0" err="1" smtClean="0"/>
              <a:t>lingkungan</a:t>
            </a:r>
            <a:r>
              <a:rPr lang="en-US" dirty="0" smtClean="0"/>
              <a:t> </a:t>
            </a:r>
            <a:r>
              <a:rPr lang="en-US" dirty="0" err="1" smtClean="0"/>
              <a:t>sesuai</a:t>
            </a:r>
            <a:r>
              <a:rPr lang="en-US" dirty="0" smtClean="0"/>
              <a:t> </a:t>
            </a:r>
            <a:r>
              <a:rPr lang="en-US" dirty="0" err="1" smtClean="0"/>
              <a:t>tubuh</a:t>
            </a:r>
            <a:r>
              <a:rPr lang="en-US" dirty="0" smtClean="0"/>
              <a:t> </a:t>
            </a:r>
            <a:r>
              <a:rPr lang="en-US" dirty="0" err="1" smtClean="0"/>
              <a:t>makhluk</a:t>
            </a:r>
            <a:r>
              <a:rPr lang="en-US" dirty="0" smtClean="0"/>
              <a:t> </a:t>
            </a:r>
            <a:r>
              <a:rPr lang="en-US" dirty="0" err="1" smtClean="0"/>
              <a:t>hidup</a:t>
            </a:r>
            <a:r>
              <a:rPr lang="en-US" dirty="0" smtClean="0"/>
              <a:t> </a:t>
            </a:r>
            <a:r>
              <a:rPr lang="en-US" dirty="0" err="1" smtClean="0"/>
              <a:t>tersebut</a:t>
            </a:r>
            <a:endParaRPr lang="en-US" dirty="0" smtClean="0"/>
          </a:p>
          <a:p>
            <a:r>
              <a:rPr lang="en-US" dirty="0" err="1" smtClean="0"/>
              <a:t>Tujuan</a:t>
            </a:r>
            <a:r>
              <a:rPr lang="en-US" dirty="0" smtClean="0"/>
              <a:t> </a:t>
            </a:r>
            <a:r>
              <a:rPr lang="en-US" dirty="0" err="1" smtClean="0"/>
              <a:t>kultur</a:t>
            </a:r>
            <a:r>
              <a:rPr lang="en-US" dirty="0" smtClean="0"/>
              <a:t> </a:t>
            </a:r>
            <a:r>
              <a:rPr lang="en-US" dirty="0" err="1" smtClean="0"/>
              <a:t>sel</a:t>
            </a:r>
            <a:r>
              <a:rPr lang="en-US" dirty="0" smtClean="0"/>
              <a:t> </a:t>
            </a:r>
            <a:r>
              <a:rPr lang="en-US" dirty="0" err="1" smtClean="0"/>
              <a:t>untuk</a:t>
            </a:r>
            <a:r>
              <a:rPr lang="en-US" dirty="0" smtClean="0"/>
              <a:t> proses </a:t>
            </a:r>
            <a:r>
              <a:rPr lang="en-US" dirty="0" err="1" smtClean="0"/>
              <a:t>terapi</a:t>
            </a:r>
            <a:r>
              <a:rPr lang="en-US" dirty="0" smtClean="0"/>
              <a:t> </a:t>
            </a:r>
            <a:r>
              <a:rPr lang="en-US" dirty="0" err="1" smtClean="0"/>
              <a:t>dengan</a:t>
            </a:r>
            <a:r>
              <a:rPr lang="en-US" dirty="0" smtClean="0"/>
              <a:t> (</a:t>
            </a:r>
            <a:r>
              <a:rPr lang="en-US" dirty="0" err="1" smtClean="0"/>
              <a:t>memperbaiki</a:t>
            </a:r>
            <a:r>
              <a:rPr lang="en-US" dirty="0" smtClean="0"/>
              <a:t> </a:t>
            </a:r>
            <a:r>
              <a:rPr lang="en-US" dirty="0" err="1" smtClean="0"/>
              <a:t>sel</a:t>
            </a:r>
            <a:r>
              <a:rPr lang="en-US" dirty="0" smtClean="0"/>
              <a:t>, </a:t>
            </a:r>
            <a:r>
              <a:rPr lang="en-US" dirty="0" err="1" smtClean="0"/>
              <a:t>jaringan</a:t>
            </a:r>
            <a:r>
              <a:rPr lang="en-US" dirty="0" smtClean="0"/>
              <a:t> </a:t>
            </a:r>
            <a:r>
              <a:rPr lang="en-US" dirty="0" err="1" smtClean="0"/>
              <a:t>dan</a:t>
            </a:r>
            <a:r>
              <a:rPr lang="en-US" dirty="0" smtClean="0"/>
              <a:t> organ yang </a:t>
            </a:r>
            <a:r>
              <a:rPr lang="en-US" dirty="0" err="1" smtClean="0"/>
              <a:t>rusak</a:t>
            </a:r>
            <a:r>
              <a:rPr lang="en-US" dirty="0" smtClean="0"/>
              <a:t>), </a:t>
            </a:r>
            <a:r>
              <a:rPr lang="en-US" dirty="0" err="1" smtClean="0"/>
              <a:t>untuk</a:t>
            </a:r>
            <a:r>
              <a:rPr lang="en-US" dirty="0" smtClean="0"/>
              <a:t> diagnosis </a:t>
            </a:r>
            <a:r>
              <a:rPr lang="en-US" dirty="0" err="1" smtClean="0"/>
              <a:t>dengan</a:t>
            </a:r>
            <a:r>
              <a:rPr lang="en-US" dirty="0" smtClean="0"/>
              <a:t> </a:t>
            </a:r>
            <a:r>
              <a:rPr lang="en-US" dirty="0" err="1" smtClean="0"/>
              <a:t>analisis</a:t>
            </a:r>
            <a:r>
              <a:rPr lang="en-US" dirty="0" smtClean="0"/>
              <a:t> </a:t>
            </a:r>
            <a:r>
              <a:rPr lang="en-US" dirty="0" err="1" smtClean="0"/>
              <a:t>kromosom</a:t>
            </a:r>
            <a:r>
              <a:rPr lang="en-US" dirty="0" smtClean="0"/>
              <a:t> </a:t>
            </a:r>
          </a:p>
          <a:p>
            <a:endParaRPr lang="en-US" dirty="0" smtClean="0"/>
          </a:p>
          <a:p>
            <a:endParaRPr lang="en-US" dirty="0" smtClean="0"/>
          </a:p>
        </p:txBody>
      </p:sp>
    </p:spTree>
    <p:extLst>
      <p:ext uri="{BB962C8B-B14F-4D97-AF65-F5344CB8AC3E}">
        <p14:creationId xmlns:p14="http://schemas.microsoft.com/office/powerpoint/2010/main" val="323819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sp>
        <p:nvSpPr>
          <p:cNvPr id="4" name="Rectangle 3"/>
          <p:cNvSpPr/>
          <p:nvPr/>
        </p:nvSpPr>
        <p:spPr>
          <a:xfrm rot="21183612">
            <a:off x="1301463" y="3317499"/>
            <a:ext cx="1803543" cy="12106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dirty="0" err="1" smtClean="0"/>
              <a:t>Kultur</a:t>
            </a:r>
            <a:r>
              <a:rPr lang="en-US" sz="3600" dirty="0" smtClean="0"/>
              <a:t> </a:t>
            </a:r>
            <a:r>
              <a:rPr lang="en-US" sz="3600" dirty="0" err="1" smtClean="0"/>
              <a:t>sel</a:t>
            </a:r>
            <a:r>
              <a:rPr lang="en-US" sz="3600" dirty="0" smtClean="0"/>
              <a:t> </a:t>
            </a:r>
            <a:endParaRPr lang="id-ID" sz="3600" dirty="0"/>
          </a:p>
        </p:txBody>
      </p:sp>
      <p:sp>
        <p:nvSpPr>
          <p:cNvPr id="6" name="Rectangle 5"/>
          <p:cNvSpPr/>
          <p:nvPr/>
        </p:nvSpPr>
        <p:spPr>
          <a:xfrm>
            <a:off x="3527439" y="1340768"/>
            <a:ext cx="1880592" cy="10801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err="1" smtClean="0"/>
              <a:t>sel</a:t>
            </a:r>
            <a:r>
              <a:rPr lang="en-US" sz="3600" dirty="0" smtClean="0"/>
              <a:t> </a:t>
            </a:r>
            <a:r>
              <a:rPr lang="en-US" sz="3600" dirty="0" err="1" smtClean="0"/>
              <a:t>kultur</a:t>
            </a:r>
            <a:endParaRPr lang="id-ID" sz="3600" dirty="0"/>
          </a:p>
        </p:txBody>
      </p:sp>
      <p:sp>
        <p:nvSpPr>
          <p:cNvPr id="7" name="Rectangle 6"/>
          <p:cNvSpPr/>
          <p:nvPr/>
        </p:nvSpPr>
        <p:spPr>
          <a:xfrm rot="542445">
            <a:off x="5552482" y="3209174"/>
            <a:ext cx="1863514" cy="9980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dirty="0" err="1" smtClean="0"/>
              <a:t>Sel</a:t>
            </a:r>
            <a:r>
              <a:rPr lang="en-US" sz="3600" dirty="0" smtClean="0"/>
              <a:t> </a:t>
            </a:r>
            <a:r>
              <a:rPr lang="en-US" sz="3600" dirty="0" err="1" smtClean="0"/>
              <a:t>punca</a:t>
            </a:r>
            <a:endParaRPr lang="id-ID" sz="3600" dirty="0"/>
          </a:p>
        </p:txBody>
      </p:sp>
      <p:sp>
        <p:nvSpPr>
          <p:cNvPr id="8" name="Rectangle 7"/>
          <p:cNvSpPr/>
          <p:nvPr/>
        </p:nvSpPr>
        <p:spPr>
          <a:xfrm>
            <a:off x="3639643" y="3579267"/>
            <a:ext cx="1656184" cy="104253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3200" dirty="0" smtClean="0"/>
              <a:t>Stem cell</a:t>
            </a:r>
            <a:endParaRPr lang="id-ID" sz="3200" dirty="0"/>
          </a:p>
        </p:txBody>
      </p:sp>
      <p:sp>
        <p:nvSpPr>
          <p:cNvPr id="9" name="Rectangle 8"/>
          <p:cNvSpPr/>
          <p:nvPr/>
        </p:nvSpPr>
        <p:spPr>
          <a:xfrm>
            <a:off x="2343447" y="5013176"/>
            <a:ext cx="1656184" cy="1042535"/>
          </a:xfrm>
          <a:prstGeom prst="rect">
            <a:avLst/>
          </a:prstGeom>
          <a:solidFill>
            <a:srgbClr val="FFFF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3200" dirty="0" smtClean="0">
                <a:solidFill>
                  <a:schemeClr val="tx1"/>
                </a:solidFill>
              </a:rPr>
              <a:t>Cell line</a:t>
            </a:r>
            <a:endParaRPr lang="id-ID" sz="3200" dirty="0">
              <a:solidFill>
                <a:schemeClr val="tx1"/>
              </a:solidFill>
            </a:endParaRPr>
          </a:p>
        </p:txBody>
      </p:sp>
      <p:sp>
        <p:nvSpPr>
          <p:cNvPr id="10" name="Rectangle 9"/>
          <p:cNvSpPr/>
          <p:nvPr/>
        </p:nvSpPr>
        <p:spPr>
          <a:xfrm>
            <a:off x="4448410" y="4955588"/>
            <a:ext cx="1656184" cy="10425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3200" dirty="0" err="1" smtClean="0"/>
              <a:t>Sel</a:t>
            </a:r>
            <a:r>
              <a:rPr lang="en-US" sz="3200" dirty="0" smtClean="0"/>
              <a:t> </a:t>
            </a:r>
            <a:r>
              <a:rPr lang="en-US" sz="3200" dirty="0" err="1" smtClean="0"/>
              <a:t>induk</a:t>
            </a:r>
            <a:r>
              <a:rPr lang="en-US" sz="3200" dirty="0" smtClean="0"/>
              <a:t> </a:t>
            </a:r>
            <a:endParaRPr lang="id-ID" sz="3200" dirty="0"/>
          </a:p>
        </p:txBody>
      </p:sp>
    </p:spTree>
    <p:extLst>
      <p:ext uri="{BB962C8B-B14F-4D97-AF65-F5344CB8AC3E}">
        <p14:creationId xmlns:p14="http://schemas.microsoft.com/office/powerpoint/2010/main" val="278360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endParaRPr lang="id-ID" dirty="0"/>
          </a:p>
        </p:txBody>
      </p:sp>
      <p:sp>
        <p:nvSpPr>
          <p:cNvPr id="3" name="Content Placeholder 2"/>
          <p:cNvSpPr>
            <a:spLocks noGrp="1"/>
          </p:cNvSpPr>
          <p:nvPr>
            <p:ph idx="1"/>
          </p:nvPr>
        </p:nvSpPr>
        <p:spPr/>
        <p:txBody>
          <a:bodyPr>
            <a:normAutofit/>
          </a:bodyPr>
          <a:lstStyle/>
          <a:p>
            <a:r>
              <a:rPr lang="en-US" dirty="0" err="1" smtClean="0"/>
              <a:t>Sel</a:t>
            </a:r>
            <a:r>
              <a:rPr lang="en-US" dirty="0" smtClean="0"/>
              <a:t> </a:t>
            </a:r>
            <a:r>
              <a:rPr lang="en-US" dirty="0" err="1" smtClean="0"/>
              <a:t>kultur</a:t>
            </a:r>
            <a:r>
              <a:rPr lang="en-US" dirty="0" smtClean="0"/>
              <a:t> </a:t>
            </a:r>
            <a:r>
              <a:rPr lang="en-US" dirty="0" err="1" smtClean="0"/>
              <a:t>banyak</a:t>
            </a:r>
            <a:r>
              <a:rPr lang="en-US" dirty="0" smtClean="0"/>
              <a:t> </a:t>
            </a:r>
            <a:r>
              <a:rPr lang="en-US" dirty="0" err="1" smtClean="0"/>
              <a:t>digunakan</a:t>
            </a:r>
            <a:r>
              <a:rPr lang="en-US" dirty="0" smtClean="0"/>
              <a:t> </a:t>
            </a:r>
            <a:r>
              <a:rPr lang="en-US" dirty="0" err="1" smtClean="0"/>
              <a:t>dalam</a:t>
            </a:r>
            <a:r>
              <a:rPr lang="en-US" dirty="0" smtClean="0"/>
              <a:t> </a:t>
            </a:r>
            <a:r>
              <a:rPr lang="en-US" dirty="0" err="1" smtClean="0"/>
              <a:t>penelitian</a:t>
            </a:r>
            <a:r>
              <a:rPr lang="en-US" dirty="0" smtClean="0"/>
              <a:t> di </a:t>
            </a:r>
            <a:r>
              <a:rPr lang="en-US" dirty="0" err="1" smtClean="0"/>
              <a:t>bidang</a:t>
            </a:r>
            <a:r>
              <a:rPr lang="en-US" dirty="0" smtClean="0"/>
              <a:t> </a:t>
            </a:r>
            <a:r>
              <a:rPr lang="en-US" dirty="0" err="1" smtClean="0"/>
              <a:t>kedokteran</a:t>
            </a:r>
            <a:r>
              <a:rPr lang="en-US" dirty="0" smtClean="0"/>
              <a:t> </a:t>
            </a:r>
            <a:r>
              <a:rPr lang="en-US" dirty="0" err="1" smtClean="0"/>
              <a:t>untuk</a:t>
            </a:r>
            <a:r>
              <a:rPr lang="en-US" dirty="0" smtClean="0"/>
              <a:t> </a:t>
            </a:r>
            <a:r>
              <a:rPr lang="en-US" dirty="0" err="1" smtClean="0"/>
              <a:t>terapi</a:t>
            </a:r>
            <a:r>
              <a:rPr lang="en-US" dirty="0" smtClean="0"/>
              <a:t> </a:t>
            </a:r>
            <a:r>
              <a:rPr lang="en-US" dirty="0" err="1" smtClean="0"/>
              <a:t>berbagai</a:t>
            </a:r>
            <a:r>
              <a:rPr lang="en-US" dirty="0" smtClean="0"/>
              <a:t> </a:t>
            </a:r>
            <a:r>
              <a:rPr lang="en-US" dirty="0" err="1" smtClean="0"/>
              <a:t>penyakit</a:t>
            </a:r>
            <a:r>
              <a:rPr lang="en-US" dirty="0" smtClean="0"/>
              <a:t> </a:t>
            </a:r>
            <a:r>
              <a:rPr lang="en-US" dirty="0" err="1" smtClean="0"/>
              <a:t>dengan</a:t>
            </a:r>
            <a:r>
              <a:rPr lang="en-US" dirty="0" smtClean="0"/>
              <a:t> </a:t>
            </a:r>
            <a:r>
              <a:rPr lang="en-US" dirty="0" err="1" smtClean="0"/>
              <a:t>perlakuan</a:t>
            </a:r>
            <a:r>
              <a:rPr lang="en-US" dirty="0" smtClean="0"/>
              <a:t> </a:t>
            </a:r>
            <a:r>
              <a:rPr lang="en-US" dirty="0" err="1" smtClean="0"/>
              <a:t>rekayasa</a:t>
            </a:r>
            <a:r>
              <a:rPr lang="en-US" dirty="0" smtClean="0"/>
              <a:t> </a:t>
            </a:r>
            <a:r>
              <a:rPr lang="en-US" dirty="0" err="1" smtClean="0"/>
              <a:t>genetika</a:t>
            </a:r>
            <a:r>
              <a:rPr lang="en-US" dirty="0" smtClean="0"/>
              <a:t>, </a:t>
            </a:r>
            <a:r>
              <a:rPr lang="en-US" dirty="0" err="1" smtClean="0"/>
              <a:t>rekayasa</a:t>
            </a:r>
            <a:r>
              <a:rPr lang="en-US" dirty="0" smtClean="0"/>
              <a:t> protein, </a:t>
            </a:r>
            <a:r>
              <a:rPr lang="en-US" dirty="0" err="1" smtClean="0"/>
              <a:t>rekayasa</a:t>
            </a:r>
            <a:r>
              <a:rPr lang="en-US" dirty="0" smtClean="0"/>
              <a:t> </a:t>
            </a:r>
            <a:r>
              <a:rPr lang="en-US" dirty="0" err="1" smtClean="0"/>
              <a:t>organel</a:t>
            </a:r>
            <a:r>
              <a:rPr lang="en-US" dirty="0" smtClean="0"/>
              <a:t> </a:t>
            </a:r>
            <a:r>
              <a:rPr lang="en-US" dirty="0" err="1" smtClean="0"/>
              <a:t>sel</a:t>
            </a:r>
            <a:r>
              <a:rPr lang="en-US" dirty="0" smtClean="0"/>
              <a:t> </a:t>
            </a:r>
            <a:r>
              <a:rPr lang="en-US" dirty="0" err="1" smtClean="0"/>
              <a:t>sehingga</a:t>
            </a:r>
            <a:r>
              <a:rPr lang="en-US" dirty="0" smtClean="0"/>
              <a:t> </a:t>
            </a:r>
            <a:r>
              <a:rPr lang="en-US" dirty="0" err="1" smtClean="0"/>
              <a:t>menghasilkan</a:t>
            </a:r>
            <a:r>
              <a:rPr lang="en-US" dirty="0" smtClean="0"/>
              <a:t> </a:t>
            </a:r>
            <a:r>
              <a:rPr lang="en-US" dirty="0" err="1" smtClean="0"/>
              <a:t>sel</a:t>
            </a:r>
            <a:r>
              <a:rPr lang="en-US" dirty="0" smtClean="0"/>
              <a:t> yang</a:t>
            </a:r>
          </a:p>
          <a:p>
            <a:endParaRPr lang="id-ID" dirty="0"/>
          </a:p>
        </p:txBody>
      </p:sp>
    </p:spTree>
    <p:extLst>
      <p:ext uri="{BB962C8B-B14F-4D97-AF65-F5344CB8AC3E}">
        <p14:creationId xmlns:p14="http://schemas.microsoft.com/office/powerpoint/2010/main" val="238946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err="1" smtClean="0"/>
              <a:t>Sel</a:t>
            </a:r>
            <a:r>
              <a:rPr lang="en-US" dirty="0" smtClean="0"/>
              <a:t> </a:t>
            </a:r>
            <a:r>
              <a:rPr lang="en-US" dirty="0" err="1" smtClean="0"/>
              <a:t>induk</a:t>
            </a:r>
            <a:r>
              <a:rPr lang="en-US" dirty="0" smtClean="0"/>
              <a:t> </a:t>
            </a:r>
            <a:endParaRPr lang="id-ID" dirty="0"/>
          </a:p>
        </p:txBody>
      </p:sp>
      <p:sp>
        <p:nvSpPr>
          <p:cNvPr id="3" name="Content Placeholder 2"/>
          <p:cNvSpPr>
            <a:spLocks noGrp="1"/>
          </p:cNvSpPr>
          <p:nvPr>
            <p:ph idx="1"/>
          </p:nvPr>
        </p:nvSpPr>
        <p:spPr/>
        <p:txBody>
          <a:bodyPr>
            <a:normAutofit/>
          </a:bodyPr>
          <a:lstStyle/>
          <a:p>
            <a:r>
              <a:rPr lang="en-US" dirty="0" err="1" smtClean="0"/>
              <a:t>Merupakan</a:t>
            </a:r>
            <a:r>
              <a:rPr lang="en-US" dirty="0" smtClean="0"/>
              <a:t> </a:t>
            </a:r>
            <a:r>
              <a:rPr lang="en-US" dirty="0" err="1" smtClean="0"/>
              <a:t>sel</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induk</a:t>
            </a:r>
            <a:r>
              <a:rPr lang="en-US" dirty="0" smtClean="0"/>
              <a:t> </a:t>
            </a:r>
            <a:r>
              <a:rPr lang="en-US" dirty="0" err="1" smtClean="0"/>
              <a:t>dari</a:t>
            </a:r>
            <a:r>
              <a:rPr lang="en-US" dirty="0" smtClean="0"/>
              <a:t> </a:t>
            </a:r>
            <a:r>
              <a:rPr lang="en-US" dirty="0" err="1" smtClean="0"/>
              <a:t>sel</a:t>
            </a:r>
            <a:r>
              <a:rPr lang="en-US" dirty="0" smtClean="0"/>
              <a:t> </a:t>
            </a:r>
            <a:r>
              <a:rPr lang="en-US" dirty="0" err="1" smtClean="0"/>
              <a:t>kultur</a:t>
            </a:r>
            <a:endParaRPr lang="en-US" dirty="0" smtClean="0"/>
          </a:p>
          <a:p>
            <a:r>
              <a:rPr lang="en-US" dirty="0" err="1" smtClean="0"/>
              <a:t>Kemampuan</a:t>
            </a:r>
            <a:r>
              <a:rPr lang="en-US" dirty="0" smtClean="0"/>
              <a:t> </a:t>
            </a:r>
            <a:r>
              <a:rPr lang="en-US" dirty="0" err="1" smtClean="0"/>
              <a:t>sel</a:t>
            </a:r>
            <a:r>
              <a:rPr lang="en-US" dirty="0" smtClean="0"/>
              <a:t> </a:t>
            </a:r>
            <a:r>
              <a:rPr lang="en-US" dirty="0" err="1" smtClean="0"/>
              <a:t>induk</a:t>
            </a:r>
            <a:r>
              <a:rPr lang="en-US" dirty="0" smtClean="0"/>
              <a:t> : </a:t>
            </a:r>
          </a:p>
          <a:p>
            <a:pPr lvl="1"/>
            <a:r>
              <a:rPr lang="id-ID" dirty="0" smtClean="0"/>
              <a:t>Totipoten</a:t>
            </a:r>
            <a:r>
              <a:rPr lang="en-US" dirty="0" smtClean="0"/>
              <a:t> </a:t>
            </a:r>
            <a:endParaRPr lang="en-US" dirty="0"/>
          </a:p>
          <a:p>
            <a:pPr lvl="1"/>
            <a:r>
              <a:rPr lang="id-ID" dirty="0" smtClean="0"/>
              <a:t>Pluripoten</a:t>
            </a:r>
            <a:endParaRPr lang="en-US" dirty="0"/>
          </a:p>
          <a:p>
            <a:pPr lvl="1"/>
            <a:r>
              <a:rPr lang="id-ID" dirty="0" smtClean="0"/>
              <a:t>Multipoten</a:t>
            </a:r>
            <a:endParaRPr lang="en-US" dirty="0"/>
          </a:p>
          <a:p>
            <a:pPr lvl="1"/>
            <a:r>
              <a:rPr lang="id-ID" dirty="0" smtClean="0"/>
              <a:t>Oligopotent</a:t>
            </a:r>
            <a:endParaRPr lang="en-US" dirty="0"/>
          </a:p>
          <a:p>
            <a:pPr lvl="1"/>
            <a:r>
              <a:rPr lang="id-ID" dirty="0" smtClean="0"/>
              <a:t>Unipotent</a:t>
            </a:r>
            <a:endParaRPr lang="en-US" dirty="0" smtClean="0"/>
          </a:p>
        </p:txBody>
      </p:sp>
    </p:spTree>
    <p:extLst>
      <p:ext uri="{BB962C8B-B14F-4D97-AF65-F5344CB8AC3E}">
        <p14:creationId xmlns:p14="http://schemas.microsoft.com/office/powerpoint/2010/main" val="3186818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4" name="Content Placeholder 3"/>
          <p:cNvSpPr>
            <a:spLocks noGrp="1"/>
          </p:cNvSpPr>
          <p:nvPr>
            <p:ph idx="1"/>
          </p:nvPr>
        </p:nvSpPr>
        <p:spPr/>
        <p:txBody>
          <a:bodyPr/>
          <a:lstStyle/>
          <a:p>
            <a:endParaRPr lang="id-ID" dirty="0"/>
          </a:p>
        </p:txBody>
      </p:sp>
      <p:pic>
        <p:nvPicPr>
          <p:cNvPr id="5124" name="Picture 4" descr="http://4.bp.blogspot.com/-5kGA1lnYTjE/Vqa8uvspZjI/AAAAAAAAAQE/XrZ47gU9-tc/s1600/F1.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48680"/>
            <a:ext cx="8639671" cy="4657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257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499992" y="620688"/>
            <a:ext cx="4474840" cy="1143000"/>
          </a:xfrm>
        </p:spPr>
        <p:txBody>
          <a:bodyPr>
            <a:normAutofit fontScale="90000"/>
          </a:bodyPr>
          <a:lstStyle/>
          <a:p>
            <a:r>
              <a:rPr lang="id-ID" dirty="0" smtClean="0"/>
              <a:t>totipoten</a:t>
            </a:r>
            <a:br>
              <a:rPr lang="id-ID" dirty="0" smtClean="0"/>
            </a:br>
            <a:endParaRPr lang="id-ID" dirty="0"/>
          </a:p>
        </p:txBody>
      </p:sp>
      <p:sp>
        <p:nvSpPr>
          <p:cNvPr id="3" name="Content Placeholder 2"/>
          <p:cNvSpPr>
            <a:spLocks noGrp="1"/>
          </p:cNvSpPr>
          <p:nvPr>
            <p:ph idx="1"/>
          </p:nvPr>
        </p:nvSpPr>
        <p:spPr>
          <a:xfrm>
            <a:off x="0" y="620688"/>
            <a:ext cx="4623614" cy="4737695"/>
          </a:xfrm>
        </p:spPr>
        <p:txBody>
          <a:bodyPr>
            <a:noAutofit/>
          </a:bodyPr>
          <a:lstStyle/>
          <a:p>
            <a:r>
              <a:rPr lang="id-ID" sz="2400" dirty="0"/>
              <a:t>yaitu sel punca yang dapat berdifferensiasi menjadi semua jenis </a:t>
            </a:r>
            <a:r>
              <a:rPr lang="id-ID" sz="2400" dirty="0" smtClean="0"/>
              <a:t>sel</a:t>
            </a:r>
            <a:endParaRPr lang="en-US" sz="2400" dirty="0" smtClean="0"/>
          </a:p>
          <a:p>
            <a:r>
              <a:rPr lang="id-ID" sz="2400" dirty="0" smtClean="0"/>
              <a:t>Yang </a:t>
            </a:r>
            <a:r>
              <a:rPr lang="id-ID" sz="2400" dirty="0"/>
              <a:t>termasuk dalam sel punca totipoten </a:t>
            </a:r>
            <a:r>
              <a:rPr lang="id-ID" sz="2400" dirty="0" smtClean="0"/>
              <a:t>adalah </a:t>
            </a:r>
            <a:r>
              <a:rPr lang="id-ID" sz="2400" dirty="0"/>
              <a:t>zigot dan </a:t>
            </a:r>
            <a:r>
              <a:rPr lang="id-ID" sz="2400" dirty="0" smtClean="0"/>
              <a:t>morula</a:t>
            </a:r>
            <a:endParaRPr lang="en-US" sz="2400" dirty="0" smtClean="0"/>
          </a:p>
          <a:p>
            <a:r>
              <a:rPr lang="id-ID" sz="2400" dirty="0" smtClean="0"/>
              <a:t>Sel-sel </a:t>
            </a:r>
            <a:r>
              <a:rPr lang="id-ID" sz="2400" dirty="0"/>
              <a:t>ini merupakan sel embrionik awal yang mempunyai kemampuan untuk </a:t>
            </a:r>
            <a:r>
              <a:rPr lang="id-ID" sz="2400" dirty="0" smtClean="0"/>
              <a:t>membentuk </a:t>
            </a:r>
            <a:r>
              <a:rPr lang="id-ID" sz="2400" dirty="0"/>
              <a:t>berbagai jenis sel termasuk sel-sel yang menyusun plasenta dantali </a:t>
            </a:r>
            <a:r>
              <a:rPr lang="id-ID" sz="2400" dirty="0" smtClean="0"/>
              <a:t>pusat</a:t>
            </a:r>
            <a:endParaRPr lang="en-US" sz="2400" dirty="0" smtClean="0"/>
          </a:p>
          <a:p>
            <a:r>
              <a:rPr lang="id-ID" sz="2400" dirty="0" smtClean="0"/>
              <a:t>Karenanya </a:t>
            </a:r>
            <a:r>
              <a:rPr lang="id-ID" sz="2400" dirty="0"/>
              <a:t>sel punca </a:t>
            </a:r>
            <a:r>
              <a:rPr lang="id-ID" sz="2400" dirty="0" smtClean="0"/>
              <a:t>kelompok </a:t>
            </a:r>
            <a:r>
              <a:rPr lang="id-ID" sz="2400" dirty="0"/>
              <a:t>ini mempunyai kemampuan untukmembentuk satu individu yang </a:t>
            </a:r>
            <a:r>
              <a:rPr lang="id-ID" sz="2400" dirty="0" smtClean="0"/>
              <a:t>utu</a:t>
            </a:r>
            <a:r>
              <a:rPr lang="en-US" sz="2400" dirty="0" smtClean="0"/>
              <a:t>h</a:t>
            </a:r>
            <a:endParaRPr lang="id-ID" sz="2400" dirty="0"/>
          </a:p>
          <a:p>
            <a:endParaRPr lang="id-ID" sz="2400" dirty="0"/>
          </a:p>
        </p:txBody>
      </p:sp>
      <p:pic>
        <p:nvPicPr>
          <p:cNvPr id="3074" name="Picture 2" descr="https://howdygreene.files.wordpress.com/2014/01/doll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3520" y="2204864"/>
            <a:ext cx="432048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7801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3610744" cy="1143000"/>
          </a:xfrm>
        </p:spPr>
        <p:txBody>
          <a:bodyPr>
            <a:normAutofit fontScale="90000"/>
          </a:bodyPr>
          <a:lstStyle/>
          <a:p>
            <a:r>
              <a:rPr lang="id-ID" dirty="0" smtClean="0"/>
              <a:t>pluripoten</a:t>
            </a:r>
            <a:br>
              <a:rPr lang="id-ID" dirty="0" smtClean="0"/>
            </a:br>
            <a:endParaRPr lang="id-ID" dirty="0"/>
          </a:p>
        </p:txBody>
      </p:sp>
      <p:sp>
        <p:nvSpPr>
          <p:cNvPr id="3" name="Content Placeholder 2"/>
          <p:cNvSpPr>
            <a:spLocks noGrp="1"/>
          </p:cNvSpPr>
          <p:nvPr>
            <p:ph idx="1"/>
          </p:nvPr>
        </p:nvSpPr>
        <p:spPr>
          <a:xfrm>
            <a:off x="251520" y="1124744"/>
            <a:ext cx="4546848" cy="4525963"/>
          </a:xfrm>
        </p:spPr>
        <p:txBody>
          <a:bodyPr>
            <a:noAutofit/>
          </a:bodyPr>
          <a:lstStyle/>
          <a:p>
            <a:r>
              <a:rPr lang="en-US" sz="2800" dirty="0" smtClean="0"/>
              <a:t>s</a:t>
            </a:r>
            <a:r>
              <a:rPr lang="id-ID" sz="2800" dirty="0" smtClean="0"/>
              <a:t>el </a:t>
            </a:r>
            <a:r>
              <a:rPr lang="id-ID" sz="2800" dirty="0"/>
              <a:t>punca yang dapat berdifferensiasi menjadi 3 lapisangerminal (ektoderm, mesoderm, dan endoderm) </a:t>
            </a:r>
            <a:r>
              <a:rPr lang="id-ID" sz="2800" dirty="0" smtClean="0"/>
              <a:t>tetapi </a:t>
            </a:r>
            <a:r>
              <a:rPr lang="id-ID" sz="2800" dirty="0"/>
              <a:t>tidak dapat menjadi jaringan ekstra embrionik seperti plasenta dan tali </a:t>
            </a:r>
            <a:r>
              <a:rPr lang="id-ID" sz="2800" dirty="0" smtClean="0"/>
              <a:t>pusat</a:t>
            </a:r>
            <a:endParaRPr lang="en-US" sz="2800" dirty="0" smtClean="0"/>
          </a:p>
          <a:p>
            <a:r>
              <a:rPr lang="id-ID" sz="2800" dirty="0" smtClean="0"/>
              <a:t>Yang </a:t>
            </a:r>
            <a:r>
              <a:rPr lang="id-ID" sz="2800" dirty="0"/>
              <a:t>termasuk </a:t>
            </a:r>
            <a:r>
              <a:rPr lang="id-ID" sz="2800" dirty="0" smtClean="0"/>
              <a:t>sel</a:t>
            </a:r>
            <a:r>
              <a:rPr lang="en-US" sz="2800" dirty="0" smtClean="0"/>
              <a:t> </a:t>
            </a:r>
            <a:r>
              <a:rPr lang="id-ID" sz="2800" dirty="0" smtClean="0"/>
              <a:t>ini </a:t>
            </a:r>
            <a:r>
              <a:rPr lang="id-ID" sz="2800" dirty="0"/>
              <a:t>adalah sel punca embrionik (embryonic stem cells ).</a:t>
            </a:r>
          </a:p>
          <a:p>
            <a:pPr marL="0" indent="0">
              <a:buNone/>
            </a:pPr>
            <a:r>
              <a:rPr lang="id-ID" sz="2800" dirty="0" smtClean="0"/>
              <a:t/>
            </a:r>
            <a:br>
              <a:rPr lang="id-ID" sz="2800" dirty="0" smtClean="0"/>
            </a:br>
            <a:endParaRPr lang="id-ID" sz="2800" dirty="0" smtClean="0"/>
          </a:p>
          <a:p>
            <a:endParaRPr lang="id-ID" sz="2800" dirty="0"/>
          </a:p>
        </p:txBody>
      </p:sp>
      <p:pic>
        <p:nvPicPr>
          <p:cNvPr id="1026" name="Picture 2" descr="http://3.bp.blogspot.com/-q29IfoDkBDA/Tu3v4j6pFhI/AAAAAAAAAuQ/gHL30xUiRMk/s1600/kultur%2Bsel%2Bcell%2Bl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76672"/>
            <a:ext cx="4357334" cy="5152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53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634</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KULTUR SEL DAN KULTUR JARINGAN </vt:lpstr>
      <vt:lpstr>PENDAHULUAN </vt:lpstr>
      <vt:lpstr>Kultur sel </vt:lpstr>
      <vt:lpstr>PowerPoint Presentation</vt:lpstr>
      <vt:lpstr>PowerPoint Presentation</vt:lpstr>
      <vt:lpstr>Sel induk </vt:lpstr>
      <vt:lpstr>PowerPoint Presentation</vt:lpstr>
      <vt:lpstr>totipoten </vt:lpstr>
      <vt:lpstr>pluripoten </vt:lpstr>
      <vt:lpstr>Multipoten </vt:lpstr>
      <vt:lpstr>PowerPoint Presentation</vt:lpstr>
      <vt:lpstr>Oligopotent </vt:lpstr>
      <vt:lpstr>PowerPoint Presentation</vt:lpstr>
      <vt:lpstr>Unipotent </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KULTUR SEL DAN KULTUR JARINGAN</dc:title>
  <dc:creator>ASUS Win 8</dc:creator>
  <cp:lastModifiedBy>Staff</cp:lastModifiedBy>
  <cp:revision>16</cp:revision>
  <dcterms:created xsi:type="dcterms:W3CDTF">2018-05-04T14:15:19Z</dcterms:created>
  <dcterms:modified xsi:type="dcterms:W3CDTF">2018-07-18T03:58:46Z</dcterms:modified>
</cp:coreProperties>
</file>