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6.jpg" ContentType="image/jpeg"/>
  <Override PartName="/ppt/media/image1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3" r:id="rId16"/>
    <p:sldId id="271" r:id="rId17"/>
    <p:sldId id="272" r:id="rId18"/>
    <p:sldId id="274" r:id="rId19"/>
    <p:sldId id="275" r:id="rId20"/>
    <p:sldId id="279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6" r:id="rId37"/>
    <p:sldId id="297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D661A-2260-4FBE-806B-D6F6E7B8DE52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1A846-8032-4A59-A737-CB4AE2DC9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0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bagian-bagian</a:t>
            </a:r>
            <a:r>
              <a:rPr lang="en-US" dirty="0" smtClean="0"/>
              <a:t> plasmid </a:t>
            </a:r>
            <a:r>
              <a:rPr lang="en-US" dirty="0" err="1" smtClean="0"/>
              <a:t>vektor</a:t>
            </a:r>
            <a:r>
              <a:rPr lang="en-US" dirty="0" smtClean="0"/>
              <a:t>. </a:t>
            </a:r>
            <a:r>
              <a:rPr lang="en-US" dirty="0" err="1" smtClean="0"/>
              <a:t>Beri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3-5 </a:t>
            </a:r>
            <a:r>
              <a:rPr lang="en-US" dirty="0" err="1" smtClean="0"/>
              <a:t>menit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jawaban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benar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1A846-8032-4A59-A737-CB4AE2DC9B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87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CB90-07A7-4147-A7C1-02549A8228C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C584-EA72-4E67-A4E8-849D0AAA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4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CB90-07A7-4147-A7C1-02549A8228C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C584-EA72-4E67-A4E8-849D0AAA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3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CB90-07A7-4147-A7C1-02549A8228C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C584-EA72-4E67-A4E8-849D0AAA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7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CB90-07A7-4147-A7C1-02549A8228C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C584-EA72-4E67-A4E8-849D0AAA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6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CB90-07A7-4147-A7C1-02549A8228C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C584-EA72-4E67-A4E8-849D0AAA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72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CB90-07A7-4147-A7C1-02549A8228C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C584-EA72-4E67-A4E8-849D0AAA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8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CB90-07A7-4147-A7C1-02549A8228C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C584-EA72-4E67-A4E8-849D0AAA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8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CB90-07A7-4147-A7C1-02549A8228C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C584-EA72-4E67-A4E8-849D0AAA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8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CB90-07A7-4147-A7C1-02549A8228C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C584-EA72-4E67-A4E8-849D0AAA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3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CB90-07A7-4147-A7C1-02549A8228C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C584-EA72-4E67-A4E8-849D0AAA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7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CB90-07A7-4147-A7C1-02549A8228C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C584-EA72-4E67-A4E8-849D0AAA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5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CB90-07A7-4147-A7C1-02549A8228C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AC584-EA72-4E67-A4E8-849D0AAA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9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biology/biotech-dna-technology/dna-sequencing-pcr-electrophoresis/a/dna-sequencing" TargetMode="External"/><Relationship Id="rId2" Type="http://schemas.openxmlformats.org/officeDocument/2006/relationships/hyperlink" Target="https://www.youtube.com/watch?v=ONGdehkB8jU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33738" y="3962400"/>
            <a:ext cx="5638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Polylinker</a:t>
            </a:r>
            <a:r>
              <a:rPr lang="en-US" sz="2400" b="1" dirty="0" smtClean="0">
                <a:solidFill>
                  <a:schemeClr val="bg1"/>
                </a:solidFill>
              </a:rPr>
              <a:t>, Promoter </a:t>
            </a:r>
            <a:r>
              <a:rPr lang="en-US" sz="2400" b="1" dirty="0" err="1" smtClean="0">
                <a:solidFill>
                  <a:schemeClr val="bg1"/>
                </a:solidFill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Teknik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Analisis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Sekuen</a:t>
            </a:r>
            <a:r>
              <a:rPr lang="en-US" sz="2400" b="1" dirty="0" smtClean="0">
                <a:solidFill>
                  <a:schemeClr val="bg1"/>
                </a:solidFill>
              </a:rPr>
              <a:t> DNA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272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Pembentukan</a:t>
            </a:r>
            <a:r>
              <a:rPr lang="en-US" dirty="0" smtClean="0"/>
              <a:t> DNA </a:t>
            </a:r>
            <a:r>
              <a:rPr lang="en-US" dirty="0" err="1" smtClean="0"/>
              <a:t>rekombinan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diperhatikan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</a:p>
          <a:p>
            <a:pPr marL="800100" lvl="1" indent="-457200">
              <a:buNone/>
            </a:pPr>
            <a:r>
              <a:rPr lang="en-US" dirty="0"/>
              <a:t>	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0660" y="2667000"/>
            <a:ext cx="48006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err="1" smtClean="0"/>
              <a:t>Apakah</a:t>
            </a:r>
            <a:r>
              <a:rPr lang="en-US" sz="2400" dirty="0" smtClean="0"/>
              <a:t> gen target </a:t>
            </a:r>
            <a:r>
              <a:rPr lang="en-US" sz="2400" dirty="0" err="1" smtClean="0"/>
              <a:t>dipotong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1 </a:t>
            </a:r>
            <a:r>
              <a:rPr lang="en-US" sz="2400" dirty="0" err="1" smtClean="0">
                <a:solidFill>
                  <a:srgbClr val="FF0000"/>
                </a:solidFill>
              </a:rPr>
              <a:t>enzim</a:t>
            </a:r>
            <a:r>
              <a:rPr lang="en-US" sz="2400" dirty="0" smtClean="0">
                <a:solidFill>
                  <a:srgbClr val="FF0000"/>
                </a:solidFill>
              </a:rPr>
              <a:t> yang </a:t>
            </a:r>
            <a:r>
              <a:rPr lang="en-US" sz="2400" dirty="0" err="1" smtClean="0">
                <a:solidFill>
                  <a:srgbClr val="FF0000"/>
                </a:solidFill>
              </a:rPr>
              <a:t>sama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atau</a:t>
            </a:r>
            <a:r>
              <a:rPr lang="en-US" sz="2400" dirty="0" smtClean="0">
                <a:solidFill>
                  <a:srgbClr val="FF0000"/>
                </a:solidFill>
              </a:rPr>
              <a:t> 2 </a:t>
            </a:r>
            <a:r>
              <a:rPr lang="en-US" sz="2400" dirty="0" err="1" smtClean="0">
                <a:solidFill>
                  <a:srgbClr val="FF0000"/>
                </a:solidFill>
              </a:rPr>
              <a:t>enzim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restriksi</a:t>
            </a:r>
            <a:r>
              <a:rPr lang="en-US" sz="2400" dirty="0" smtClean="0">
                <a:solidFill>
                  <a:srgbClr val="FF0000"/>
                </a:solidFill>
              </a:rPr>
              <a:t> yang </a:t>
            </a:r>
            <a:r>
              <a:rPr lang="en-US" sz="2400" dirty="0" err="1" smtClean="0">
                <a:solidFill>
                  <a:srgbClr val="FF0000"/>
                </a:solidFill>
              </a:rPr>
              <a:t>berbeda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pada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kedua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ujungnya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80279"/>
            <a:ext cx="234108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28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668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Gen target (insert) yang </a:t>
            </a:r>
            <a:r>
              <a:rPr lang="en-US" sz="2800" dirty="0" err="1" smtClean="0"/>
              <a:t>dipotong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2 </a:t>
            </a:r>
            <a:r>
              <a:rPr lang="en-US" sz="2800" dirty="0" err="1" smtClean="0"/>
              <a:t>enzim</a:t>
            </a:r>
            <a:r>
              <a:rPr lang="en-US" sz="2800" dirty="0" smtClean="0"/>
              <a:t> </a:t>
            </a:r>
            <a:r>
              <a:rPr lang="en-US" sz="2800" dirty="0" err="1" smtClean="0"/>
              <a:t>restriksi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berbeda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menghasilkan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orientasi</a:t>
            </a:r>
            <a:r>
              <a:rPr lang="en-US" sz="2800" dirty="0" smtClean="0">
                <a:solidFill>
                  <a:srgbClr val="FF0000"/>
                </a:solidFill>
              </a:rPr>
              <a:t> yang </a:t>
            </a:r>
            <a:r>
              <a:rPr lang="en-US" sz="2800" dirty="0" err="1" smtClean="0">
                <a:solidFill>
                  <a:srgbClr val="FF0000"/>
                </a:solidFill>
              </a:rPr>
              <a:t>benar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Image result for false orientation of clo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8534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60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Gen target (insert) yang </a:t>
            </a:r>
            <a:r>
              <a:rPr lang="en-US" sz="2800" dirty="0" err="1" smtClean="0"/>
              <a:t>dipotong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1 </a:t>
            </a:r>
            <a:r>
              <a:rPr lang="en-US" sz="2800" dirty="0" err="1" smtClean="0"/>
              <a:t>enzim</a:t>
            </a:r>
            <a:r>
              <a:rPr lang="en-US" sz="2800" dirty="0" smtClean="0"/>
              <a:t> </a:t>
            </a:r>
            <a:r>
              <a:rPr lang="en-US" sz="2800" dirty="0" err="1" smtClean="0"/>
              <a:t>restriksi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sama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dapat</a:t>
            </a:r>
            <a:r>
              <a:rPr lang="en-US" sz="2800" dirty="0" smtClean="0"/>
              <a:t>  </a:t>
            </a:r>
            <a:r>
              <a:rPr lang="en-US" sz="2800" dirty="0" err="1" smtClean="0">
                <a:solidFill>
                  <a:srgbClr val="FF0000"/>
                </a:solidFill>
              </a:rPr>
              <a:t>menghasilkan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orientasi</a:t>
            </a:r>
            <a:r>
              <a:rPr lang="en-US" sz="2800" dirty="0" smtClean="0">
                <a:solidFill>
                  <a:srgbClr val="FF0000"/>
                </a:solidFill>
              </a:rPr>
              <a:t> yang </a:t>
            </a:r>
            <a:r>
              <a:rPr lang="en-US" sz="2800" dirty="0" err="1" smtClean="0">
                <a:solidFill>
                  <a:srgbClr val="FF0000"/>
                </a:solidFill>
              </a:rPr>
              <a:t>salah</a:t>
            </a:r>
            <a:r>
              <a:rPr lang="en-US" sz="2800" dirty="0" smtClean="0">
                <a:solidFill>
                  <a:srgbClr val="FF0000"/>
                </a:solidFill>
              </a:rPr>
              <a:t> (</a:t>
            </a:r>
            <a:r>
              <a:rPr lang="en-US" sz="2800" dirty="0" err="1" smtClean="0">
                <a:solidFill>
                  <a:srgbClr val="FF0000"/>
                </a:solidFill>
              </a:rPr>
              <a:t>terbalik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270" y="3276600"/>
            <a:ext cx="599267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Vektor</a:t>
            </a:r>
            <a:r>
              <a:rPr lang="en-US" dirty="0" smtClean="0"/>
              <a:t> </a:t>
            </a:r>
            <a:r>
              <a:rPr lang="en-US" dirty="0" err="1" smtClean="0"/>
              <a:t>Ekspresi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dirty="0">
                <a:cs typeface="Calibri"/>
              </a:rPr>
              <a:t>Plasmid </a:t>
            </a:r>
            <a:r>
              <a:rPr lang="en-US" sz="2400" spc="-15" dirty="0" err="1">
                <a:cs typeface="Calibri"/>
              </a:rPr>
              <a:t>atau</a:t>
            </a:r>
            <a:r>
              <a:rPr lang="en-US" sz="2400" spc="-1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virus </a:t>
            </a:r>
            <a:r>
              <a:rPr lang="en-US" sz="2400" spc="-10" dirty="0">
                <a:cs typeface="Calibri"/>
              </a:rPr>
              <a:t>yang </a:t>
            </a:r>
            <a:r>
              <a:rPr lang="en-US" sz="2400" spc="-5" dirty="0" err="1">
                <a:cs typeface="Calibri"/>
              </a:rPr>
              <a:t>didesain</a:t>
            </a:r>
            <a:r>
              <a:rPr lang="en-US" sz="2400" spc="-5" dirty="0">
                <a:cs typeface="Calibri"/>
              </a:rPr>
              <a:t> </a:t>
            </a:r>
            <a:r>
              <a:rPr lang="en-US" sz="2400" spc="-10" dirty="0" err="1">
                <a:cs typeface="Calibri"/>
              </a:rPr>
              <a:t>untuk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spc="-10" dirty="0" err="1">
                <a:cs typeface="Calibri"/>
              </a:rPr>
              <a:t>ekspresi</a:t>
            </a:r>
            <a:r>
              <a:rPr lang="en-US" sz="2400" spc="-80" dirty="0">
                <a:cs typeface="Calibri"/>
              </a:rPr>
              <a:t> </a:t>
            </a:r>
            <a:r>
              <a:rPr lang="en-US" sz="2400" spc="-10" dirty="0">
                <a:cs typeface="Calibri"/>
              </a:rPr>
              <a:t>protein.</a:t>
            </a:r>
            <a:endParaRPr lang="en-US" sz="2400" dirty="0">
              <a:cs typeface="Calibri"/>
            </a:endParaRPr>
          </a:p>
          <a:p>
            <a:pPr marL="355600" marR="837565">
              <a:lnSpc>
                <a:spcPts val="2300"/>
              </a:lnSpc>
              <a:spcBef>
                <a:spcPts val="560"/>
              </a:spcBef>
              <a:buFont typeface="Arial"/>
              <a:buChar char="•"/>
              <a:tabLst>
                <a:tab pos="422275" algn="l"/>
                <a:tab pos="422909" algn="l"/>
              </a:tabLst>
            </a:pPr>
            <a:r>
              <a:rPr lang="en-US" sz="2400" spc="-10" dirty="0" err="1">
                <a:cs typeface="Calibri"/>
              </a:rPr>
              <a:t>Digunakan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spc="-15" dirty="0" err="1">
                <a:cs typeface="Calibri"/>
              </a:rPr>
              <a:t>misalnya</a:t>
            </a:r>
            <a:r>
              <a:rPr lang="en-US" sz="2400" spc="-15" dirty="0">
                <a:cs typeface="Calibri"/>
              </a:rPr>
              <a:t> </a:t>
            </a:r>
            <a:r>
              <a:rPr lang="en-US" sz="2400" spc="-10" dirty="0" err="1">
                <a:cs typeface="Calibri"/>
              </a:rPr>
              <a:t>untuk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spc="-5" dirty="0" err="1">
                <a:cs typeface="Calibri"/>
              </a:rPr>
              <a:t>menghasilkan</a:t>
            </a:r>
            <a:r>
              <a:rPr lang="en-US" sz="2400" spc="-5" dirty="0">
                <a:cs typeface="Calibri"/>
              </a:rPr>
              <a:t> </a:t>
            </a:r>
            <a:r>
              <a:rPr lang="en-US" sz="2400" spc="-10" dirty="0">
                <a:cs typeface="Calibri"/>
              </a:rPr>
              <a:t>protein,  </a:t>
            </a:r>
            <a:r>
              <a:rPr lang="en-US" sz="2400" spc="-15" dirty="0" err="1">
                <a:cs typeface="Calibri"/>
              </a:rPr>
              <a:t>misalnya</a:t>
            </a:r>
            <a:r>
              <a:rPr lang="en-US" sz="2400" spc="-9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insulin.</a:t>
            </a:r>
          </a:p>
          <a:p>
            <a:pPr marL="355600"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spc="-30" dirty="0" err="1">
                <a:cs typeface="Calibri"/>
              </a:rPr>
              <a:t>Vektor</a:t>
            </a:r>
            <a:r>
              <a:rPr lang="en-US" sz="2400" spc="-30" dirty="0">
                <a:cs typeface="Calibri"/>
              </a:rPr>
              <a:t> </a:t>
            </a:r>
            <a:r>
              <a:rPr lang="en-US" sz="2400" spc="-10" dirty="0" err="1">
                <a:cs typeface="Calibri"/>
              </a:rPr>
              <a:t>ekspresi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spc="-5" dirty="0" err="1">
                <a:cs typeface="Calibri"/>
              </a:rPr>
              <a:t>harus</a:t>
            </a:r>
            <a:r>
              <a:rPr lang="en-US" sz="2400" spc="-5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memiliki</a:t>
            </a:r>
            <a:r>
              <a:rPr lang="en-US" sz="2400" dirty="0">
                <a:cs typeface="Calibri"/>
              </a:rPr>
              <a:t> </a:t>
            </a:r>
            <a:r>
              <a:rPr lang="en-US" sz="2400" spc="-5" dirty="0" err="1" smtClean="0">
                <a:cs typeface="Calibri"/>
              </a:rPr>
              <a:t>elemen</a:t>
            </a:r>
            <a:r>
              <a:rPr lang="en-US" sz="2400" spc="-5" dirty="0" smtClean="0">
                <a:cs typeface="Calibri"/>
              </a:rPr>
              <a:t> </a:t>
            </a:r>
            <a:r>
              <a:rPr lang="en-US" sz="2400" spc="-10" dirty="0" err="1">
                <a:cs typeface="Calibri"/>
              </a:rPr>
              <a:t>ekspresi</a:t>
            </a:r>
            <a:r>
              <a:rPr lang="en-US" sz="2400" spc="-60" dirty="0">
                <a:cs typeface="Calibri"/>
              </a:rPr>
              <a:t> </a:t>
            </a:r>
            <a:r>
              <a:rPr lang="en-US" sz="2400" spc="-5" dirty="0" err="1">
                <a:cs typeface="Calibri"/>
              </a:rPr>
              <a:t>seperti</a:t>
            </a:r>
            <a:r>
              <a:rPr lang="en-US" sz="2400" spc="-5" dirty="0">
                <a:cs typeface="Calibri"/>
              </a:rPr>
              <a:t>:</a:t>
            </a:r>
            <a:endParaRPr lang="en-US" sz="2400" dirty="0">
              <a:cs typeface="Calibri"/>
            </a:endParaRPr>
          </a:p>
          <a:p>
            <a:pPr marL="1177925" lvl="1" indent="-266700">
              <a:lnSpc>
                <a:spcPct val="100000"/>
              </a:lnSpc>
              <a:buFont typeface="Arial"/>
              <a:buChar char="•"/>
              <a:tabLst>
                <a:tab pos="1245870" algn="l"/>
                <a:tab pos="1246505" algn="l"/>
              </a:tabLst>
            </a:pPr>
            <a:r>
              <a:rPr lang="en-US" sz="2200" spc="-35" dirty="0" smtClean="0">
                <a:solidFill>
                  <a:srgbClr val="FF0000"/>
                </a:solidFill>
                <a:cs typeface="Calibri"/>
              </a:rPr>
              <a:t>Promoter</a:t>
            </a:r>
            <a:r>
              <a:rPr lang="en-US" sz="2200" spc="-35" dirty="0">
                <a:solidFill>
                  <a:srgbClr val="FF0000"/>
                </a:solidFill>
                <a:cs typeface="Calibri"/>
              </a:rPr>
              <a:t>,</a:t>
            </a:r>
            <a:endParaRPr lang="en-US" sz="2200" dirty="0">
              <a:solidFill>
                <a:srgbClr val="FF0000"/>
              </a:solidFill>
              <a:cs typeface="Calibri"/>
            </a:endParaRPr>
          </a:p>
          <a:p>
            <a:pPr marL="1177925" lvl="1" indent="-266700">
              <a:lnSpc>
                <a:spcPct val="100000"/>
              </a:lnSpc>
              <a:buFont typeface="Arial"/>
              <a:buChar char="•"/>
              <a:tabLst>
                <a:tab pos="1177925" algn="l"/>
                <a:tab pos="1178560" algn="l"/>
              </a:tabLst>
            </a:pPr>
            <a:r>
              <a:rPr lang="en-US" sz="2200" dirty="0">
                <a:solidFill>
                  <a:srgbClr val="FF0000"/>
                </a:solidFill>
                <a:cs typeface="Calibri"/>
              </a:rPr>
              <a:t>RBS </a:t>
            </a:r>
            <a:r>
              <a:rPr lang="en-US" sz="2200" spc="-5" dirty="0">
                <a:solidFill>
                  <a:srgbClr val="FF0000"/>
                </a:solidFill>
                <a:cs typeface="Calibri"/>
              </a:rPr>
              <a:t>(ribosome binding</a:t>
            </a:r>
            <a:r>
              <a:rPr lang="en-US" sz="2200" spc="-100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sz="2200" spc="-10" dirty="0">
                <a:solidFill>
                  <a:srgbClr val="FF0000"/>
                </a:solidFill>
                <a:cs typeface="Calibri"/>
              </a:rPr>
              <a:t>site)</a:t>
            </a:r>
            <a:endParaRPr lang="en-US" sz="2200" dirty="0">
              <a:solidFill>
                <a:srgbClr val="FF0000"/>
              </a:solidFill>
              <a:cs typeface="Calibri"/>
            </a:endParaRPr>
          </a:p>
          <a:p>
            <a:pPr marL="1177925" lvl="1" indent="-266700">
              <a:lnSpc>
                <a:spcPct val="100000"/>
              </a:lnSpc>
              <a:buFont typeface="Arial"/>
              <a:buChar char="•"/>
              <a:tabLst>
                <a:tab pos="1177925" algn="l"/>
                <a:tab pos="1178560" algn="l"/>
              </a:tabLst>
            </a:pPr>
            <a:r>
              <a:rPr lang="en-US" sz="2200" i="1" spc="-15" dirty="0">
                <a:solidFill>
                  <a:srgbClr val="FF0000"/>
                </a:solidFill>
                <a:cs typeface="Calibri"/>
              </a:rPr>
              <a:t>S</a:t>
            </a:r>
            <a:r>
              <a:rPr lang="en-US" sz="2200" i="1" spc="-15" dirty="0" smtClean="0">
                <a:solidFill>
                  <a:srgbClr val="FF0000"/>
                </a:solidFill>
                <a:cs typeface="Calibri"/>
              </a:rPr>
              <a:t>tart</a:t>
            </a:r>
            <a:r>
              <a:rPr lang="en-US" sz="2200" i="1" spc="-110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en-US" sz="2200" i="1" spc="-10" dirty="0" smtClean="0">
                <a:solidFill>
                  <a:srgbClr val="FF0000"/>
                </a:solidFill>
                <a:cs typeface="Calibri"/>
              </a:rPr>
              <a:t>codon </a:t>
            </a:r>
            <a:r>
              <a:rPr lang="en-US" sz="2200" spc="-10" dirty="0" smtClean="0">
                <a:solidFill>
                  <a:srgbClr val="FF0000"/>
                </a:solidFill>
                <a:cs typeface="Calibri"/>
              </a:rPr>
              <a:t>(</a:t>
            </a:r>
            <a:r>
              <a:rPr lang="en-US" sz="2200" spc="-10" dirty="0" err="1" smtClean="0">
                <a:solidFill>
                  <a:srgbClr val="FF0000"/>
                </a:solidFill>
                <a:cs typeface="Calibri"/>
              </a:rPr>
              <a:t>kodon</a:t>
            </a:r>
            <a:r>
              <a:rPr lang="en-US" sz="2200" spc="-10" dirty="0" smtClean="0">
                <a:solidFill>
                  <a:srgbClr val="FF0000"/>
                </a:solidFill>
                <a:cs typeface="Calibri"/>
              </a:rPr>
              <a:t> ATG </a:t>
            </a:r>
            <a:r>
              <a:rPr lang="en-US" sz="2200" spc="-10" dirty="0" err="1" smtClean="0">
                <a:solidFill>
                  <a:srgbClr val="FF0000"/>
                </a:solidFill>
                <a:cs typeface="Calibri"/>
              </a:rPr>
              <a:t>atau</a:t>
            </a:r>
            <a:r>
              <a:rPr lang="en-US" sz="2200" spc="-10" dirty="0" smtClean="0">
                <a:solidFill>
                  <a:srgbClr val="FF0000"/>
                </a:solidFill>
                <a:cs typeface="Calibri"/>
              </a:rPr>
              <a:t> AUG)</a:t>
            </a:r>
          </a:p>
          <a:p>
            <a:pPr marL="1177925" lvl="1" indent="-266700">
              <a:lnSpc>
                <a:spcPct val="100000"/>
              </a:lnSpc>
              <a:buFont typeface="Arial"/>
              <a:buChar char="•"/>
              <a:tabLst>
                <a:tab pos="1177925" algn="l"/>
                <a:tab pos="1178560" algn="l"/>
              </a:tabLst>
            </a:pPr>
            <a:r>
              <a:rPr lang="en-US" sz="2200" i="1" spc="-10" dirty="0" smtClean="0">
                <a:solidFill>
                  <a:srgbClr val="FF0000"/>
                </a:solidFill>
                <a:cs typeface="Calibri"/>
              </a:rPr>
              <a:t>Stop codon </a:t>
            </a:r>
            <a:r>
              <a:rPr lang="en-US" sz="2200" spc="-10" dirty="0" smtClean="0">
                <a:solidFill>
                  <a:srgbClr val="FF0000"/>
                </a:solidFill>
                <a:cs typeface="Calibri"/>
              </a:rPr>
              <a:t>(</a:t>
            </a:r>
            <a:r>
              <a:rPr lang="en-US" sz="2200" spc="-10" dirty="0" err="1" smtClean="0">
                <a:solidFill>
                  <a:srgbClr val="FF0000"/>
                </a:solidFill>
                <a:cs typeface="Calibri"/>
              </a:rPr>
              <a:t>kodon</a:t>
            </a:r>
            <a:r>
              <a:rPr lang="en-US" sz="2200" spc="-10" dirty="0" smtClean="0">
                <a:solidFill>
                  <a:srgbClr val="FF0000"/>
                </a:solidFill>
                <a:cs typeface="Calibri"/>
              </a:rPr>
              <a:t> UAG, UAA </a:t>
            </a:r>
            <a:r>
              <a:rPr lang="en-US" sz="2200" spc="-10" dirty="0" err="1" smtClean="0">
                <a:solidFill>
                  <a:srgbClr val="FF0000"/>
                </a:solidFill>
                <a:cs typeface="Calibri"/>
              </a:rPr>
              <a:t>dan</a:t>
            </a:r>
            <a:r>
              <a:rPr lang="en-US" sz="2200" spc="-10" dirty="0" smtClean="0">
                <a:solidFill>
                  <a:srgbClr val="FF0000"/>
                </a:solidFill>
                <a:cs typeface="Calibri"/>
              </a:rPr>
              <a:t> UGA)</a:t>
            </a:r>
          </a:p>
          <a:p>
            <a:pPr marL="1177925" lvl="1" indent="-266700">
              <a:lnSpc>
                <a:spcPct val="100000"/>
              </a:lnSpc>
              <a:buFont typeface="Arial"/>
              <a:buChar char="•"/>
              <a:tabLst>
                <a:tab pos="1177925" algn="l"/>
                <a:tab pos="1178560" algn="l"/>
              </a:tabLst>
            </a:pPr>
            <a:r>
              <a:rPr lang="en-US" sz="2200" spc="-10" dirty="0" smtClean="0">
                <a:solidFill>
                  <a:srgbClr val="FF0000"/>
                </a:solidFill>
                <a:cs typeface="Calibri"/>
              </a:rPr>
              <a:t>Terminator</a:t>
            </a:r>
            <a:endParaRPr lang="en-US" sz="2200" dirty="0">
              <a:solidFill>
                <a:srgbClr val="FF0000"/>
              </a:solidFill>
              <a:cs typeface="Calibri"/>
            </a:endParaRPr>
          </a:p>
          <a:p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1253490" y="5181600"/>
            <a:ext cx="7000875" cy="1490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470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r>
              <a:rPr lang="en-US" dirty="0" smtClean="0"/>
              <a:t> yang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mengawali</a:t>
            </a:r>
            <a:r>
              <a:rPr lang="en-US" dirty="0" smtClean="0"/>
              <a:t> proses </a:t>
            </a:r>
            <a:r>
              <a:rPr lang="en-US" dirty="0" err="1" smtClean="0"/>
              <a:t>transkripsi</a:t>
            </a:r>
            <a:endParaRPr lang="en-US" dirty="0" smtClean="0"/>
          </a:p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RNA </a:t>
            </a:r>
            <a:r>
              <a:rPr lang="en-US" dirty="0" err="1" smtClean="0"/>
              <a:t>polimerase</a:t>
            </a:r>
            <a:r>
              <a:rPr lang="en-US" dirty="0" smtClean="0"/>
              <a:t> </a:t>
            </a:r>
            <a:r>
              <a:rPr lang="en-US" dirty="0" err="1" smtClean="0"/>
              <a:t>mengawali</a:t>
            </a:r>
            <a:r>
              <a:rPr lang="en-US" dirty="0" smtClean="0"/>
              <a:t> proses </a:t>
            </a:r>
            <a:r>
              <a:rPr lang="en-US" dirty="0" err="1" smtClean="0"/>
              <a:t>transkripsi</a:t>
            </a:r>
            <a:endParaRPr lang="en-US" dirty="0" smtClean="0"/>
          </a:p>
          <a:p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ikatan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transkripsi</a:t>
            </a:r>
            <a:r>
              <a:rPr lang="en-US" dirty="0" smtClean="0"/>
              <a:t> lain</a:t>
            </a:r>
          </a:p>
          <a:p>
            <a:r>
              <a:rPr lang="en-US" dirty="0" smtClean="0"/>
              <a:t>Promoter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laju</a:t>
            </a:r>
            <a:r>
              <a:rPr lang="en-US" dirty="0" smtClean="0"/>
              <a:t> </a:t>
            </a:r>
            <a:r>
              <a:rPr lang="en-US" dirty="0" err="1" smtClean="0"/>
              <a:t>transkripsi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27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Promoter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sekuen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gen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ym typeface="Wingdings" panose="05000000000000000000" pitchFamily="2" charset="2"/>
              </a:rPr>
              <a:t>upstream</a:t>
            </a:r>
          </a:p>
          <a:p>
            <a:pPr marL="0" indent="0">
              <a:buNone/>
            </a:pPr>
            <a:endParaRPr lang="id-ID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967830"/>
            <a:ext cx="5697120" cy="26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09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and weak promoter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441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42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571"/>
            <a:ext cx="8229600" cy="1143000"/>
          </a:xfrm>
        </p:spPr>
        <p:txBody>
          <a:bodyPr/>
          <a:lstStyle/>
          <a:p>
            <a:r>
              <a:rPr lang="en-US" dirty="0" err="1" smtClean="0"/>
              <a:t>Pemilihan</a:t>
            </a:r>
            <a:r>
              <a:rPr lang="en-US" dirty="0" smtClean="0"/>
              <a:t> Promoter yang </a:t>
            </a:r>
            <a:r>
              <a:rPr lang="en-US" dirty="0" err="1" smtClean="0"/>
              <a:t>Sesuai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Disesuaikan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tujuan</a:t>
            </a:r>
            <a:r>
              <a:rPr lang="en-US" sz="2800" dirty="0" smtClean="0"/>
              <a:t> </a:t>
            </a:r>
            <a:r>
              <a:rPr lang="en-US" sz="2800" dirty="0" err="1" smtClean="0"/>
              <a:t>ekspresi</a:t>
            </a:r>
            <a:r>
              <a:rPr lang="en-US" sz="2800" dirty="0" smtClean="0"/>
              <a:t> gen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tujuan</a:t>
            </a:r>
            <a:r>
              <a:rPr lang="en-US" sz="2800" dirty="0" smtClean="0"/>
              <a:t> yang lain (</a:t>
            </a:r>
            <a:r>
              <a:rPr lang="en-US" sz="2800" dirty="0" err="1" smtClean="0"/>
              <a:t>mis.Membentuk</a:t>
            </a:r>
            <a:r>
              <a:rPr lang="en-US" sz="2800" dirty="0" smtClean="0"/>
              <a:t> </a:t>
            </a:r>
            <a:r>
              <a:rPr lang="en-US" sz="2800" dirty="0" err="1" smtClean="0"/>
              <a:t>shRNA</a:t>
            </a:r>
            <a:r>
              <a:rPr lang="en-US" sz="2800" dirty="0" smtClean="0"/>
              <a:t>)</a:t>
            </a:r>
          </a:p>
          <a:p>
            <a:r>
              <a:rPr lang="en-US" sz="2800" dirty="0" err="1" smtClean="0"/>
              <a:t>Disesuaikan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inang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protein yang </a:t>
            </a:r>
            <a:r>
              <a:rPr lang="en-US" sz="2800" dirty="0" err="1" smtClean="0"/>
              <a:t>diekspresikan</a:t>
            </a:r>
            <a:endParaRPr lang="en-US" sz="2800" dirty="0" smtClean="0"/>
          </a:p>
          <a:p>
            <a:pPr lvl="1"/>
            <a:r>
              <a:rPr lang="en-US" sz="2400" dirty="0" smtClean="0"/>
              <a:t>Protein </a:t>
            </a:r>
            <a:r>
              <a:rPr lang="en-US" sz="2400" dirty="0" err="1" smtClean="0"/>
              <a:t>eukariotik</a:t>
            </a:r>
            <a:r>
              <a:rPr lang="en-US" sz="2400" dirty="0" smtClean="0"/>
              <a:t> </a:t>
            </a:r>
            <a:r>
              <a:rPr lang="en-US" sz="2400" dirty="0" err="1" smtClean="0"/>
              <a:t>memerlukan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mekanisme</a:t>
            </a:r>
            <a:r>
              <a:rPr lang="en-US" sz="2400" dirty="0" smtClean="0"/>
              <a:t> yang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kompleks</a:t>
            </a:r>
            <a:r>
              <a:rPr lang="en-US" sz="2400" dirty="0" smtClean="0"/>
              <a:t> </a:t>
            </a:r>
            <a:r>
              <a:rPr lang="en-US" sz="2400" dirty="0" err="1" smtClean="0"/>
              <a:t>dibandingkan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prokariotik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343400"/>
            <a:ext cx="70205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2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promoter</a:t>
            </a:r>
            <a:endParaRPr lang="id-ID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879"/>
            <a:ext cx="8304153" cy="5181122"/>
          </a:xfrm>
        </p:spPr>
      </p:pic>
    </p:spTree>
    <p:extLst>
      <p:ext uri="{BB962C8B-B14F-4D97-AF65-F5344CB8AC3E}">
        <p14:creationId xmlns:p14="http://schemas.microsoft.com/office/powerpoint/2010/main" val="48671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promoter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8311682" cy="5140751"/>
          </a:xfrm>
        </p:spPr>
      </p:pic>
    </p:spTree>
    <p:extLst>
      <p:ext uri="{BB962C8B-B14F-4D97-AF65-F5344CB8AC3E}">
        <p14:creationId xmlns:p14="http://schemas.microsoft.com/office/powerpoint/2010/main" val="37276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polylinker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endParaRPr lang="en-US" dirty="0" smtClean="0"/>
          </a:p>
          <a:p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promotor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ekspresi</a:t>
            </a:r>
            <a:r>
              <a:rPr lang="en-US" dirty="0" smtClean="0"/>
              <a:t> gen</a:t>
            </a:r>
          </a:p>
          <a:p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sekuen</a:t>
            </a:r>
            <a:r>
              <a:rPr lang="en-US" dirty="0" smtClean="0"/>
              <a:t> DNA</a:t>
            </a:r>
            <a:endParaRPr lang="en-US" dirty="0"/>
          </a:p>
        </p:txBody>
      </p:sp>
      <p:pic>
        <p:nvPicPr>
          <p:cNvPr id="4" name="Picture 2" descr="https://previews.123rf.com/images/amasterpics123/amasterpics1231301/amasterpics123130100010/17437646-3d-man-thinking-with-idea-bulb-above-his-head-over-white-background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910" y="4598670"/>
            <a:ext cx="2259330" cy="225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1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DNA </a:t>
            </a:r>
            <a:r>
              <a:rPr lang="en-US" dirty="0" err="1" smtClean="0"/>
              <a:t>Rekombinan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Ekspresi</a:t>
            </a:r>
            <a:r>
              <a:rPr lang="en-US" dirty="0" smtClean="0"/>
              <a:t> Protein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Image result for DNA clo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905000"/>
            <a:ext cx="64389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3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Ekspresi</a:t>
            </a:r>
            <a:r>
              <a:rPr lang="en-US" dirty="0" smtClean="0"/>
              <a:t> 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diperhatikan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</a:p>
          <a:p>
            <a:pPr marL="800100" lvl="1" indent="-457200">
              <a:buNone/>
            </a:pPr>
            <a:r>
              <a:rPr lang="en-US" dirty="0"/>
              <a:t>	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0660" y="2667000"/>
            <a:ext cx="48006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err="1" smtClean="0"/>
              <a:t>Apakah</a:t>
            </a:r>
            <a:r>
              <a:rPr lang="en-US" sz="2400" dirty="0" smtClean="0"/>
              <a:t> protein yang </a:t>
            </a:r>
            <a:r>
              <a:rPr lang="en-US" sz="2400" dirty="0" err="1" smtClean="0"/>
              <a:t>diekspresikan</a:t>
            </a:r>
            <a:r>
              <a:rPr lang="en-US" sz="2400" dirty="0" smtClean="0"/>
              <a:t> </a:t>
            </a:r>
            <a:r>
              <a:rPr lang="en-US" sz="2400" dirty="0" err="1" smtClean="0"/>
              <a:t>bersifat</a:t>
            </a:r>
            <a:r>
              <a:rPr lang="en-US" sz="2400" dirty="0" smtClean="0"/>
              <a:t> </a:t>
            </a:r>
            <a:r>
              <a:rPr lang="en-US" sz="2400" dirty="0" err="1" smtClean="0"/>
              <a:t>toksik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meracuni</a:t>
            </a:r>
            <a:r>
              <a:rPr lang="en-US" sz="2400" dirty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ekspresi</a:t>
            </a:r>
            <a:r>
              <a:rPr lang="en-US" sz="2400" dirty="0" smtClean="0"/>
              <a:t> protein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80279"/>
            <a:ext cx="234108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26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3446"/>
            <a:ext cx="8229600" cy="1143000"/>
          </a:xfrm>
        </p:spPr>
        <p:txBody>
          <a:bodyPr/>
          <a:lstStyle/>
          <a:p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Sekuen</a:t>
            </a:r>
            <a:r>
              <a:rPr lang="en-US" dirty="0" smtClean="0"/>
              <a:t> DNA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66446"/>
            <a:ext cx="8458200" cy="45259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mengetahui</a:t>
            </a:r>
            <a:r>
              <a:rPr lang="en-US" sz="2800" dirty="0" smtClean="0"/>
              <a:t> </a:t>
            </a:r>
            <a:r>
              <a:rPr lang="en-US" sz="2800" dirty="0" err="1" smtClean="0"/>
              <a:t>urutan</a:t>
            </a:r>
            <a:r>
              <a:rPr lang="en-US" sz="2800" dirty="0" smtClean="0"/>
              <a:t> </a:t>
            </a:r>
            <a:r>
              <a:rPr lang="en-US" sz="2800" dirty="0" err="1" smtClean="0"/>
              <a:t>basa</a:t>
            </a:r>
            <a:r>
              <a:rPr lang="en-US" sz="2800" dirty="0" smtClean="0"/>
              <a:t> </a:t>
            </a:r>
            <a:r>
              <a:rPr lang="en-US" sz="2800" dirty="0" err="1" smtClean="0"/>
              <a:t>nukleotida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gen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genom</a:t>
            </a:r>
            <a:endParaRPr lang="en-US" sz="2800" dirty="0" smtClean="0"/>
          </a:p>
          <a:p>
            <a:r>
              <a:rPr lang="en-US" sz="2800" dirty="0" err="1" smtClean="0"/>
              <a:t>Ditemukan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Frederick Sanger </a:t>
            </a:r>
            <a:r>
              <a:rPr lang="en-US" sz="2800" dirty="0" err="1" smtClean="0"/>
              <a:t>tahun</a:t>
            </a:r>
            <a:r>
              <a:rPr lang="en-US" sz="2800" dirty="0" smtClean="0"/>
              <a:t> 1977</a:t>
            </a:r>
          </a:p>
          <a:p>
            <a:r>
              <a:rPr lang="en-US" sz="2800" dirty="0" err="1" smtClean="0"/>
              <a:t>Disebut</a:t>
            </a:r>
            <a:r>
              <a:rPr lang="en-US" sz="2800" dirty="0" smtClean="0"/>
              <a:t> </a:t>
            </a:r>
            <a:r>
              <a:rPr lang="en-US" sz="2800" dirty="0" err="1" smtClean="0"/>
              <a:t>juga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nama</a:t>
            </a:r>
            <a:r>
              <a:rPr lang="en-US" sz="2800" dirty="0" smtClean="0"/>
              <a:t> </a:t>
            </a:r>
            <a:r>
              <a:rPr lang="en-US" sz="2800" i="1" dirty="0" smtClean="0"/>
              <a:t>Chain Termination Methods</a:t>
            </a:r>
          </a:p>
          <a:p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i="1" dirty="0" smtClean="0"/>
              <a:t>Human Genome Project</a:t>
            </a:r>
            <a:r>
              <a:rPr lang="en-US" sz="2800" dirty="0" smtClean="0"/>
              <a:t>, </a:t>
            </a:r>
            <a:r>
              <a:rPr lang="en-US" sz="2800" dirty="0" err="1" smtClean="0"/>
              <a:t>sekuensing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Sanger </a:t>
            </a:r>
            <a:r>
              <a:rPr lang="en-US" sz="2800" dirty="0" err="1" smtClean="0"/>
              <a:t>digunakan</a:t>
            </a:r>
            <a:endParaRPr lang="id-ID" sz="2800" dirty="0"/>
          </a:p>
        </p:txBody>
      </p:sp>
      <p:pic>
        <p:nvPicPr>
          <p:cNvPr id="4098" name="Picture 2" descr="Image result for DNA sequence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01591"/>
            <a:ext cx="5105400" cy="244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08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Sanger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r>
              <a:rPr lang="en-US" dirty="0" smtClean="0"/>
              <a:t> PCR</a:t>
            </a:r>
          </a:p>
          <a:p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unik</a:t>
            </a:r>
            <a:r>
              <a:rPr lang="en-US" dirty="0" smtClean="0"/>
              <a:t> yang </a:t>
            </a:r>
            <a:r>
              <a:rPr lang="en-US" dirty="0" err="1" smtClean="0"/>
              <a:t>ditambahkan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</a:t>
            </a:r>
            <a:r>
              <a:rPr lang="en-US" dirty="0" err="1" smtClean="0">
                <a:solidFill>
                  <a:srgbClr val="FF0000"/>
                </a:solidFill>
              </a:rPr>
              <a:t>deoksinukleotida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ddNTP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err="1" smtClean="0"/>
              <a:t>ddNTP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mirip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deoksinukleotida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</a:rPr>
              <a:t>d</a:t>
            </a:r>
            <a:r>
              <a:rPr lang="en-US" dirty="0" err="1" smtClean="0">
                <a:solidFill>
                  <a:srgbClr val="FF0000"/>
                </a:solidFill>
              </a:rPr>
              <a:t>NTP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yang </a:t>
            </a:r>
            <a:r>
              <a:rPr lang="en-US" dirty="0" err="1" smtClean="0"/>
              <a:t>biasa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adenin</a:t>
            </a:r>
            <a:r>
              <a:rPr lang="en-US" dirty="0" smtClean="0"/>
              <a:t>, guanine, </a:t>
            </a:r>
            <a:r>
              <a:rPr lang="en-US" dirty="0" err="1" smtClean="0"/>
              <a:t>sitosin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timin</a:t>
            </a:r>
            <a:r>
              <a:rPr lang="en-US" dirty="0" smtClean="0"/>
              <a:t>),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gugus</a:t>
            </a:r>
            <a:r>
              <a:rPr lang="en-US" dirty="0" smtClean="0"/>
              <a:t> </a:t>
            </a:r>
            <a:r>
              <a:rPr lang="en-US" dirty="0" err="1" smtClean="0"/>
              <a:t>hidroksil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gula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5241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ddNTP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dNTP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 descr="https://ka-perseus-images.s3.amazonaws.com/64e1ccffde9ce9a25833188b2a07e51693a9f5b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199"/>
            <a:ext cx="4267200" cy="493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68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Sanger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gugus</a:t>
            </a:r>
            <a:r>
              <a:rPr lang="en-US" dirty="0" smtClean="0"/>
              <a:t> </a:t>
            </a:r>
            <a:r>
              <a:rPr lang="en-US" dirty="0" err="1" smtClean="0"/>
              <a:t>hidroksil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gula</a:t>
            </a:r>
            <a:r>
              <a:rPr lang="en-US" dirty="0" smtClean="0"/>
              <a:t>, </a:t>
            </a:r>
            <a:r>
              <a:rPr lang="en-US" dirty="0" err="1" smtClean="0"/>
              <a:t>pemanjangan</a:t>
            </a:r>
            <a:r>
              <a:rPr lang="en-US" dirty="0" smtClean="0"/>
              <a:t> pita DNA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terhenti</a:t>
            </a:r>
            <a:endParaRPr lang="en-US" dirty="0" smtClean="0"/>
          </a:p>
          <a:p>
            <a:pPr lvl="1"/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gugus</a:t>
            </a:r>
            <a:r>
              <a:rPr lang="en-US" dirty="0" smtClean="0"/>
              <a:t> </a:t>
            </a:r>
            <a:r>
              <a:rPr lang="en-US" dirty="0" err="1" smtClean="0"/>
              <a:t>hiroksil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“</a:t>
            </a:r>
            <a:r>
              <a:rPr lang="en-US" dirty="0" err="1" smtClean="0"/>
              <a:t>jangkar</a:t>
            </a:r>
            <a:r>
              <a:rPr lang="en-US" dirty="0" smtClean="0"/>
              <a:t>”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tautan</a:t>
            </a:r>
            <a:r>
              <a:rPr lang="en-US" dirty="0" smtClean="0"/>
              <a:t> </a:t>
            </a:r>
            <a:r>
              <a:rPr lang="en-US" dirty="0" err="1" smtClean="0"/>
              <a:t>nukleotida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ditambahkan</a:t>
            </a:r>
            <a:endParaRPr lang="en-US" dirty="0" smtClean="0"/>
          </a:p>
          <a:p>
            <a:pPr marL="457200" lvl="1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3954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713037"/>
            <a:ext cx="3352800" cy="1782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DNA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satu</a:t>
            </a:r>
            <a:r>
              <a:rPr lang="en-US" sz="3600" dirty="0" smtClean="0"/>
              <a:t> </a:t>
            </a:r>
            <a:r>
              <a:rPr lang="en-US" sz="3600" dirty="0" err="1" smtClean="0"/>
              <a:t>untaian</a:t>
            </a:r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291"/>
            <a:ext cx="5229225" cy="682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20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Sanger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ddNTP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ditambahkan</a:t>
            </a:r>
            <a:r>
              <a:rPr lang="en-US" dirty="0" smtClean="0"/>
              <a:t> </a:t>
            </a:r>
            <a:r>
              <a:rPr lang="en-US" dirty="0" err="1" smtClean="0"/>
              <a:t>pewarna</a:t>
            </a:r>
            <a:r>
              <a:rPr lang="en-US" dirty="0" smtClean="0"/>
              <a:t> </a:t>
            </a:r>
            <a:r>
              <a:rPr lang="en-US" dirty="0" err="1" smtClean="0"/>
              <a:t>flouresens</a:t>
            </a:r>
            <a:r>
              <a:rPr lang="en-US" dirty="0" smtClean="0"/>
              <a:t>,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berendar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ditembakkan</a:t>
            </a:r>
            <a:r>
              <a:rPr lang="en-US" dirty="0" smtClean="0"/>
              <a:t> laser</a:t>
            </a:r>
            <a:endParaRPr lang="id-ID" dirty="0"/>
          </a:p>
        </p:txBody>
      </p:sp>
      <p:pic>
        <p:nvPicPr>
          <p:cNvPr id="5122" name="Picture 2" descr="Image result for fluorescent ra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64480"/>
            <a:ext cx="4187825" cy="235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38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a-perseus-images.s3.amazonaws.com/d56c026870bbfee4658a9eaa52daba496d4a58a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848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9000" y="304800"/>
            <a:ext cx="16002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Metode</a:t>
            </a:r>
            <a:r>
              <a:rPr lang="en-US" sz="2800" dirty="0" smtClean="0">
                <a:solidFill>
                  <a:srgbClr val="FF0000"/>
                </a:solidFill>
              </a:rPr>
              <a:t> Sanger</a:t>
            </a:r>
            <a:endParaRPr lang="id-ID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9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Sanger</a:t>
            </a:r>
            <a:endParaRPr lang="id-ID" dirty="0"/>
          </a:p>
        </p:txBody>
      </p:sp>
      <p:pic>
        <p:nvPicPr>
          <p:cNvPr id="4" name="Sanger Sequencing of DNA [HD Animation]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" y="1447800"/>
            <a:ext cx="7214490" cy="5257800"/>
          </a:xfrm>
        </p:spPr>
      </p:pic>
    </p:spTree>
    <p:extLst>
      <p:ext uri="{BB962C8B-B14F-4D97-AF65-F5344CB8AC3E}">
        <p14:creationId xmlns:p14="http://schemas.microsoft.com/office/powerpoint/2010/main" val="42394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3"/>
          <p:cNvSpPr/>
          <p:nvPr/>
        </p:nvSpPr>
        <p:spPr>
          <a:xfrm>
            <a:off x="76200" y="1893074"/>
            <a:ext cx="4343400" cy="4179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4536948" y="1981200"/>
            <a:ext cx="4530852" cy="4050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9360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570"/>
            <a:ext cx="8229600" cy="1143000"/>
          </a:xfrm>
        </p:spPr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Sanger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>
                <a:hlinkClick r:id="rId2"/>
              </a:rPr>
              <a:t>https://</a:t>
            </a:r>
            <a:r>
              <a:rPr lang="id-ID" dirty="0" smtClean="0">
                <a:hlinkClick r:id="rId2"/>
              </a:rPr>
              <a:t>www.youtube.com/watch?v=ONGdehkB8jU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>
                <a:hlinkClick r:id="rId3"/>
              </a:rPr>
              <a:t>https://</a:t>
            </a:r>
            <a:r>
              <a:rPr lang="id-ID" dirty="0" smtClean="0">
                <a:hlinkClick r:id="rId3"/>
              </a:rPr>
              <a:t>www.khanacademy.org/science/biology/biotech-dna-technology/dna-sequencing-pcr-electrophoresis/a/dna-sequencing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0159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Next Generation Sequencing (NGS)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sekuensing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terbaru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mensekuen</a:t>
            </a:r>
            <a:r>
              <a:rPr lang="en-US" sz="2800" dirty="0" smtClean="0">
                <a:solidFill>
                  <a:srgbClr val="FF0000"/>
                </a:solidFill>
              </a:rPr>
              <a:t> DNA yang </a:t>
            </a:r>
            <a:r>
              <a:rPr lang="en-US" sz="2800" dirty="0" err="1" smtClean="0">
                <a:solidFill>
                  <a:srgbClr val="FF0000"/>
                </a:solidFill>
              </a:rPr>
              <a:t>panjang</a:t>
            </a:r>
            <a:r>
              <a:rPr lang="en-US" sz="2800" dirty="0" smtClean="0">
                <a:solidFill>
                  <a:srgbClr val="FF0000"/>
                </a:solidFill>
              </a:rPr>
              <a:t> (</a:t>
            </a:r>
            <a:r>
              <a:rPr lang="en-US" sz="2800" i="1" dirty="0" smtClean="0">
                <a:solidFill>
                  <a:srgbClr val="FF0000"/>
                </a:solidFill>
              </a:rPr>
              <a:t>whole genome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proses </a:t>
            </a:r>
            <a:r>
              <a:rPr lang="en-US" sz="2800" dirty="0" err="1" smtClean="0">
                <a:solidFill>
                  <a:srgbClr val="FF0000"/>
                </a:solidFill>
              </a:rPr>
              <a:t>paralel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err="1" smtClean="0"/>
              <a:t>Sehingga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memangkas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waktu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biaya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pengerjaan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Sanger </a:t>
            </a:r>
            <a:r>
              <a:rPr lang="en-US" sz="2400" dirty="0" err="1" smtClean="0"/>
              <a:t>sekuensing</a:t>
            </a:r>
            <a:r>
              <a:rPr lang="en-US" sz="2400" dirty="0" smtClean="0"/>
              <a:t> genome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memakan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waktu</a:t>
            </a:r>
            <a:r>
              <a:rPr lang="en-US" sz="2400" dirty="0" smtClean="0">
                <a:solidFill>
                  <a:srgbClr val="FF0000"/>
                </a:solidFill>
              </a:rPr>
              <a:t> 10 </a:t>
            </a:r>
            <a:r>
              <a:rPr lang="en-US" sz="2400" dirty="0" err="1" smtClean="0">
                <a:solidFill>
                  <a:srgbClr val="FF0000"/>
                </a:solidFill>
              </a:rPr>
              <a:t>tahun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/>
              <a:t>sedangkan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NGS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memerlukan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waktu</a:t>
            </a:r>
            <a:r>
              <a:rPr lang="en-US" sz="2400" dirty="0" smtClean="0">
                <a:solidFill>
                  <a:srgbClr val="FF0000"/>
                </a:solidFill>
              </a:rPr>
              <a:t> 1 </a:t>
            </a:r>
            <a:r>
              <a:rPr lang="en-US" sz="2400" dirty="0" err="1" smtClean="0">
                <a:solidFill>
                  <a:srgbClr val="FF0000"/>
                </a:solidFill>
              </a:rPr>
              <a:t>hari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026" name="Picture 2" descr="Image result for next generation sequen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24400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94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 descr="Image result for next generation sequen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666749"/>
            <a:ext cx="8096250" cy="53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41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Keunggulan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Mendapatkan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sekuen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dari</a:t>
            </a:r>
            <a:r>
              <a:rPr lang="en-US" dirty="0" smtClean="0">
                <a:solidFill>
                  <a:srgbClr val="FF0000"/>
                </a:solidFill>
              </a:rPr>
              <a:t> DNA </a:t>
            </a:r>
            <a:r>
              <a:rPr lang="en-US" dirty="0" err="1" smtClean="0">
                <a:solidFill>
                  <a:srgbClr val="FF0000"/>
                </a:solidFill>
              </a:rPr>
              <a:t>berukuran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besar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Harga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reaksi</a:t>
            </a:r>
            <a:r>
              <a:rPr lang="en-US" dirty="0" smtClean="0">
                <a:solidFill>
                  <a:srgbClr val="FF0000"/>
                </a:solidFill>
              </a:rPr>
              <a:t> per </a:t>
            </a:r>
            <a:r>
              <a:rPr lang="en-US" dirty="0" err="1" smtClean="0">
                <a:solidFill>
                  <a:srgbClr val="FF0000"/>
                </a:solidFill>
              </a:rPr>
              <a:t>basa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lebih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murah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dibandingkan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metode</a:t>
            </a:r>
            <a:r>
              <a:rPr lang="en-US" dirty="0" smtClean="0">
                <a:solidFill>
                  <a:srgbClr val="FF0000"/>
                </a:solidFill>
              </a:rPr>
              <a:t> Sanger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2" name="Picture 4" descr="Image result for advant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6240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32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Penggunaan</a:t>
            </a:r>
            <a:r>
              <a:rPr lang="en-US" dirty="0" smtClean="0"/>
              <a:t> 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application of next generation sequen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4582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769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Penggunaan</a:t>
            </a:r>
            <a:r>
              <a:rPr lang="en-US" dirty="0" smtClean="0"/>
              <a:t> 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Penemuan</a:t>
            </a:r>
            <a:r>
              <a:rPr lang="en-US" dirty="0" smtClean="0"/>
              <a:t> anti </a:t>
            </a:r>
            <a:r>
              <a:rPr lang="en-US" dirty="0" err="1" smtClean="0"/>
              <a:t>kanker</a:t>
            </a:r>
            <a:endParaRPr lang="en-US" dirty="0" smtClean="0"/>
          </a:p>
          <a:p>
            <a:r>
              <a:rPr lang="en-US" dirty="0" err="1" smtClean="0"/>
              <a:t>Sekuensing</a:t>
            </a:r>
            <a:r>
              <a:rPr lang="en-US" dirty="0" smtClean="0"/>
              <a:t> whole genome </a:t>
            </a:r>
            <a:r>
              <a:rPr lang="en-US" dirty="0" err="1" smtClean="0"/>
              <a:t>bakteri</a:t>
            </a:r>
            <a:endParaRPr lang="en-US" dirty="0" smtClean="0"/>
          </a:p>
          <a:p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DNA/RNA-protein</a:t>
            </a:r>
          </a:p>
          <a:p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variasi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endParaRPr lang="en-US" dirty="0" smtClean="0"/>
          </a:p>
          <a:p>
            <a:r>
              <a:rPr lang="en-US" dirty="0" err="1" smtClean="0"/>
              <a:t>dll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3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533400"/>
            <a:ext cx="779145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00800" y="2819400"/>
            <a:ext cx="20574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391525" cy="543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19800" y="2895600"/>
            <a:ext cx="2676525" cy="3225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6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Kelemahan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,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sarana</a:t>
            </a:r>
            <a:r>
              <a:rPr lang="en-US" dirty="0" smtClean="0"/>
              <a:t> yang </a:t>
            </a:r>
            <a:r>
              <a:rPr lang="en-US" dirty="0" err="1" smtClean="0"/>
              <a:t>memadai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endParaRPr lang="en-US" dirty="0"/>
          </a:p>
        </p:txBody>
      </p:sp>
      <p:pic>
        <p:nvPicPr>
          <p:cNvPr id="4098" name="Picture 2" descr="Image result for disadvant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819400" cy="211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7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1675" y="1749272"/>
            <a:ext cx="539927" cy="318160"/>
          </a:xfrm>
          <a:custGeom>
            <a:avLst/>
            <a:gdLst/>
            <a:ahLst/>
            <a:cxnLst/>
            <a:rect l="l" t="t" r="r" b="b"/>
            <a:pathLst>
              <a:path w="539927" h="318160">
                <a:moveTo>
                  <a:pt x="0" y="318160"/>
                </a:moveTo>
                <a:lnTo>
                  <a:pt x="539927" y="318160"/>
                </a:lnTo>
                <a:lnTo>
                  <a:pt x="539927" y="0"/>
                </a:lnTo>
                <a:lnTo>
                  <a:pt x="0" y="0"/>
                </a:lnTo>
                <a:lnTo>
                  <a:pt x="0" y="31816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1603" y="1749272"/>
            <a:ext cx="1451991" cy="318160"/>
          </a:xfrm>
          <a:custGeom>
            <a:avLst/>
            <a:gdLst/>
            <a:ahLst/>
            <a:cxnLst/>
            <a:rect l="l" t="t" r="r" b="b"/>
            <a:pathLst>
              <a:path w="1451991" h="318160">
                <a:moveTo>
                  <a:pt x="0" y="318160"/>
                </a:moveTo>
                <a:lnTo>
                  <a:pt x="1451991" y="318160"/>
                </a:lnTo>
                <a:lnTo>
                  <a:pt x="1451991" y="0"/>
                </a:lnTo>
                <a:lnTo>
                  <a:pt x="0" y="0"/>
                </a:lnTo>
                <a:lnTo>
                  <a:pt x="0" y="31816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93594" y="1749272"/>
            <a:ext cx="1461008" cy="318160"/>
          </a:xfrm>
          <a:custGeom>
            <a:avLst/>
            <a:gdLst/>
            <a:ahLst/>
            <a:cxnLst/>
            <a:rect l="l" t="t" r="r" b="b"/>
            <a:pathLst>
              <a:path w="1461008" h="318160">
                <a:moveTo>
                  <a:pt x="0" y="318160"/>
                </a:moveTo>
                <a:lnTo>
                  <a:pt x="1461008" y="318160"/>
                </a:lnTo>
                <a:lnTo>
                  <a:pt x="1461008" y="0"/>
                </a:lnTo>
                <a:lnTo>
                  <a:pt x="0" y="0"/>
                </a:lnTo>
                <a:lnTo>
                  <a:pt x="0" y="31816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54602" y="1749272"/>
            <a:ext cx="4833238" cy="318160"/>
          </a:xfrm>
          <a:custGeom>
            <a:avLst/>
            <a:gdLst/>
            <a:ahLst/>
            <a:cxnLst/>
            <a:rect l="l" t="t" r="r" b="b"/>
            <a:pathLst>
              <a:path w="4833238" h="318160">
                <a:moveTo>
                  <a:pt x="0" y="318160"/>
                </a:moveTo>
                <a:lnTo>
                  <a:pt x="4833238" y="318160"/>
                </a:lnTo>
                <a:lnTo>
                  <a:pt x="4833238" y="0"/>
                </a:lnTo>
                <a:lnTo>
                  <a:pt x="0" y="0"/>
                </a:lnTo>
                <a:lnTo>
                  <a:pt x="0" y="31816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1675" y="2067382"/>
            <a:ext cx="539927" cy="636320"/>
          </a:xfrm>
          <a:custGeom>
            <a:avLst/>
            <a:gdLst/>
            <a:ahLst/>
            <a:cxnLst/>
            <a:rect l="l" t="t" r="r" b="b"/>
            <a:pathLst>
              <a:path w="539927" h="636320">
                <a:moveTo>
                  <a:pt x="0" y="636320"/>
                </a:moveTo>
                <a:lnTo>
                  <a:pt x="539927" y="636320"/>
                </a:lnTo>
                <a:lnTo>
                  <a:pt x="539927" y="0"/>
                </a:lnTo>
                <a:lnTo>
                  <a:pt x="0" y="0"/>
                </a:lnTo>
                <a:lnTo>
                  <a:pt x="0" y="636320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41603" y="2067382"/>
            <a:ext cx="1451991" cy="636320"/>
          </a:xfrm>
          <a:custGeom>
            <a:avLst/>
            <a:gdLst/>
            <a:ahLst/>
            <a:cxnLst/>
            <a:rect l="l" t="t" r="r" b="b"/>
            <a:pathLst>
              <a:path w="1451991" h="636320">
                <a:moveTo>
                  <a:pt x="0" y="636320"/>
                </a:moveTo>
                <a:lnTo>
                  <a:pt x="1451991" y="636320"/>
                </a:lnTo>
                <a:lnTo>
                  <a:pt x="1451991" y="0"/>
                </a:lnTo>
                <a:lnTo>
                  <a:pt x="0" y="0"/>
                </a:lnTo>
                <a:lnTo>
                  <a:pt x="0" y="636320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93594" y="2067407"/>
            <a:ext cx="1461008" cy="318160"/>
          </a:xfrm>
          <a:custGeom>
            <a:avLst/>
            <a:gdLst/>
            <a:ahLst/>
            <a:cxnLst/>
            <a:rect l="l" t="t" r="r" b="b"/>
            <a:pathLst>
              <a:path w="1461008" h="318160">
                <a:moveTo>
                  <a:pt x="0" y="318160"/>
                </a:moveTo>
                <a:lnTo>
                  <a:pt x="1461008" y="318160"/>
                </a:lnTo>
                <a:lnTo>
                  <a:pt x="1461008" y="0"/>
                </a:lnTo>
                <a:lnTo>
                  <a:pt x="0" y="0"/>
                </a:lnTo>
                <a:lnTo>
                  <a:pt x="0" y="318160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54602" y="2067407"/>
            <a:ext cx="4833238" cy="318160"/>
          </a:xfrm>
          <a:custGeom>
            <a:avLst/>
            <a:gdLst/>
            <a:ahLst/>
            <a:cxnLst/>
            <a:rect l="l" t="t" r="r" b="b"/>
            <a:pathLst>
              <a:path w="4833238" h="318160">
                <a:moveTo>
                  <a:pt x="0" y="318160"/>
                </a:moveTo>
                <a:lnTo>
                  <a:pt x="4833238" y="318160"/>
                </a:lnTo>
                <a:lnTo>
                  <a:pt x="4833238" y="0"/>
                </a:lnTo>
                <a:lnTo>
                  <a:pt x="0" y="0"/>
                </a:lnTo>
                <a:lnTo>
                  <a:pt x="0" y="318160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93594" y="2385542"/>
            <a:ext cx="1461008" cy="318160"/>
          </a:xfrm>
          <a:custGeom>
            <a:avLst/>
            <a:gdLst/>
            <a:ahLst/>
            <a:cxnLst/>
            <a:rect l="l" t="t" r="r" b="b"/>
            <a:pathLst>
              <a:path w="1461008" h="318160">
                <a:moveTo>
                  <a:pt x="0" y="318160"/>
                </a:moveTo>
                <a:lnTo>
                  <a:pt x="1461008" y="318160"/>
                </a:lnTo>
                <a:lnTo>
                  <a:pt x="1461008" y="0"/>
                </a:lnTo>
                <a:lnTo>
                  <a:pt x="0" y="0"/>
                </a:lnTo>
                <a:lnTo>
                  <a:pt x="0" y="318160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54602" y="2385542"/>
            <a:ext cx="4833238" cy="318160"/>
          </a:xfrm>
          <a:custGeom>
            <a:avLst/>
            <a:gdLst/>
            <a:ahLst/>
            <a:cxnLst/>
            <a:rect l="l" t="t" r="r" b="b"/>
            <a:pathLst>
              <a:path w="4833238" h="318160">
                <a:moveTo>
                  <a:pt x="0" y="318160"/>
                </a:moveTo>
                <a:lnTo>
                  <a:pt x="4833238" y="318160"/>
                </a:lnTo>
                <a:lnTo>
                  <a:pt x="4833238" y="0"/>
                </a:lnTo>
                <a:lnTo>
                  <a:pt x="0" y="0"/>
                </a:lnTo>
                <a:lnTo>
                  <a:pt x="0" y="318160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1675" y="2703715"/>
            <a:ext cx="539927" cy="409435"/>
          </a:xfrm>
          <a:custGeom>
            <a:avLst/>
            <a:gdLst/>
            <a:ahLst/>
            <a:cxnLst/>
            <a:rect l="l" t="t" r="r" b="b"/>
            <a:pathLst>
              <a:path w="539927" h="409435">
                <a:moveTo>
                  <a:pt x="0" y="409435"/>
                </a:moveTo>
                <a:lnTo>
                  <a:pt x="539927" y="409435"/>
                </a:lnTo>
                <a:lnTo>
                  <a:pt x="539927" y="0"/>
                </a:lnTo>
                <a:lnTo>
                  <a:pt x="0" y="0"/>
                </a:lnTo>
                <a:lnTo>
                  <a:pt x="0" y="409435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41603" y="2703715"/>
            <a:ext cx="1451991" cy="409435"/>
          </a:xfrm>
          <a:custGeom>
            <a:avLst/>
            <a:gdLst/>
            <a:ahLst/>
            <a:cxnLst/>
            <a:rect l="l" t="t" r="r" b="b"/>
            <a:pathLst>
              <a:path w="1451991" h="409435">
                <a:moveTo>
                  <a:pt x="0" y="409435"/>
                </a:moveTo>
                <a:lnTo>
                  <a:pt x="1451991" y="409435"/>
                </a:lnTo>
                <a:lnTo>
                  <a:pt x="1451991" y="0"/>
                </a:lnTo>
                <a:lnTo>
                  <a:pt x="0" y="0"/>
                </a:lnTo>
                <a:lnTo>
                  <a:pt x="0" y="409435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93594" y="2703715"/>
            <a:ext cx="1461008" cy="409435"/>
          </a:xfrm>
          <a:custGeom>
            <a:avLst/>
            <a:gdLst/>
            <a:ahLst/>
            <a:cxnLst/>
            <a:rect l="l" t="t" r="r" b="b"/>
            <a:pathLst>
              <a:path w="1461008" h="409435">
                <a:moveTo>
                  <a:pt x="0" y="409435"/>
                </a:moveTo>
                <a:lnTo>
                  <a:pt x="1461008" y="409435"/>
                </a:lnTo>
                <a:lnTo>
                  <a:pt x="1461008" y="0"/>
                </a:lnTo>
                <a:lnTo>
                  <a:pt x="0" y="0"/>
                </a:lnTo>
                <a:lnTo>
                  <a:pt x="0" y="409435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54602" y="2703715"/>
            <a:ext cx="4833238" cy="409435"/>
          </a:xfrm>
          <a:custGeom>
            <a:avLst/>
            <a:gdLst/>
            <a:ahLst/>
            <a:cxnLst/>
            <a:rect l="l" t="t" r="r" b="b"/>
            <a:pathLst>
              <a:path w="4833238" h="409435">
                <a:moveTo>
                  <a:pt x="0" y="409435"/>
                </a:moveTo>
                <a:lnTo>
                  <a:pt x="4833238" y="409435"/>
                </a:lnTo>
                <a:lnTo>
                  <a:pt x="4833238" y="0"/>
                </a:lnTo>
                <a:lnTo>
                  <a:pt x="0" y="0"/>
                </a:lnTo>
                <a:lnTo>
                  <a:pt x="0" y="409435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1675" y="3113125"/>
            <a:ext cx="539927" cy="562000"/>
          </a:xfrm>
          <a:custGeom>
            <a:avLst/>
            <a:gdLst/>
            <a:ahLst/>
            <a:cxnLst/>
            <a:rect l="l" t="t" r="r" b="b"/>
            <a:pathLst>
              <a:path w="539927" h="562000">
                <a:moveTo>
                  <a:pt x="0" y="562000"/>
                </a:moveTo>
                <a:lnTo>
                  <a:pt x="539927" y="562000"/>
                </a:lnTo>
                <a:lnTo>
                  <a:pt x="539927" y="0"/>
                </a:lnTo>
                <a:lnTo>
                  <a:pt x="0" y="0"/>
                </a:lnTo>
                <a:lnTo>
                  <a:pt x="0" y="562000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41603" y="3113125"/>
            <a:ext cx="1451991" cy="562000"/>
          </a:xfrm>
          <a:custGeom>
            <a:avLst/>
            <a:gdLst/>
            <a:ahLst/>
            <a:cxnLst/>
            <a:rect l="l" t="t" r="r" b="b"/>
            <a:pathLst>
              <a:path w="1451991" h="562000">
                <a:moveTo>
                  <a:pt x="0" y="562000"/>
                </a:moveTo>
                <a:lnTo>
                  <a:pt x="1451991" y="562000"/>
                </a:lnTo>
                <a:lnTo>
                  <a:pt x="1451991" y="0"/>
                </a:lnTo>
                <a:lnTo>
                  <a:pt x="0" y="0"/>
                </a:lnTo>
                <a:lnTo>
                  <a:pt x="0" y="562000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93594" y="3113125"/>
            <a:ext cx="1461008" cy="562000"/>
          </a:xfrm>
          <a:custGeom>
            <a:avLst/>
            <a:gdLst/>
            <a:ahLst/>
            <a:cxnLst/>
            <a:rect l="l" t="t" r="r" b="b"/>
            <a:pathLst>
              <a:path w="1461008" h="562000">
                <a:moveTo>
                  <a:pt x="0" y="562000"/>
                </a:moveTo>
                <a:lnTo>
                  <a:pt x="1461008" y="562000"/>
                </a:lnTo>
                <a:lnTo>
                  <a:pt x="1461008" y="0"/>
                </a:lnTo>
                <a:lnTo>
                  <a:pt x="0" y="0"/>
                </a:lnTo>
                <a:lnTo>
                  <a:pt x="0" y="562000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54602" y="3113125"/>
            <a:ext cx="4833238" cy="562000"/>
          </a:xfrm>
          <a:custGeom>
            <a:avLst/>
            <a:gdLst/>
            <a:ahLst/>
            <a:cxnLst/>
            <a:rect l="l" t="t" r="r" b="b"/>
            <a:pathLst>
              <a:path w="4833238" h="562000">
                <a:moveTo>
                  <a:pt x="0" y="562000"/>
                </a:moveTo>
                <a:lnTo>
                  <a:pt x="4833238" y="562000"/>
                </a:lnTo>
                <a:lnTo>
                  <a:pt x="4833238" y="0"/>
                </a:lnTo>
                <a:lnTo>
                  <a:pt x="0" y="0"/>
                </a:lnTo>
                <a:lnTo>
                  <a:pt x="0" y="562000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1675" y="3675100"/>
            <a:ext cx="539927" cy="536600"/>
          </a:xfrm>
          <a:custGeom>
            <a:avLst/>
            <a:gdLst/>
            <a:ahLst/>
            <a:cxnLst/>
            <a:rect l="l" t="t" r="r" b="b"/>
            <a:pathLst>
              <a:path w="539927" h="536600">
                <a:moveTo>
                  <a:pt x="0" y="536600"/>
                </a:moveTo>
                <a:lnTo>
                  <a:pt x="539927" y="536600"/>
                </a:lnTo>
                <a:lnTo>
                  <a:pt x="539927" y="0"/>
                </a:lnTo>
                <a:lnTo>
                  <a:pt x="0" y="0"/>
                </a:lnTo>
                <a:lnTo>
                  <a:pt x="0" y="536600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41603" y="3675100"/>
            <a:ext cx="1451991" cy="536600"/>
          </a:xfrm>
          <a:custGeom>
            <a:avLst/>
            <a:gdLst/>
            <a:ahLst/>
            <a:cxnLst/>
            <a:rect l="l" t="t" r="r" b="b"/>
            <a:pathLst>
              <a:path w="1451991" h="536600">
                <a:moveTo>
                  <a:pt x="0" y="536600"/>
                </a:moveTo>
                <a:lnTo>
                  <a:pt x="1451991" y="536600"/>
                </a:lnTo>
                <a:lnTo>
                  <a:pt x="1451991" y="0"/>
                </a:lnTo>
                <a:lnTo>
                  <a:pt x="0" y="0"/>
                </a:lnTo>
                <a:lnTo>
                  <a:pt x="0" y="536600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93594" y="3675100"/>
            <a:ext cx="1461008" cy="536600"/>
          </a:xfrm>
          <a:custGeom>
            <a:avLst/>
            <a:gdLst/>
            <a:ahLst/>
            <a:cxnLst/>
            <a:rect l="l" t="t" r="r" b="b"/>
            <a:pathLst>
              <a:path w="1461008" h="536600">
                <a:moveTo>
                  <a:pt x="0" y="536600"/>
                </a:moveTo>
                <a:lnTo>
                  <a:pt x="1461008" y="536600"/>
                </a:lnTo>
                <a:lnTo>
                  <a:pt x="1461008" y="0"/>
                </a:lnTo>
                <a:lnTo>
                  <a:pt x="0" y="0"/>
                </a:lnTo>
                <a:lnTo>
                  <a:pt x="0" y="536600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054602" y="3675100"/>
            <a:ext cx="4833238" cy="536600"/>
          </a:xfrm>
          <a:custGeom>
            <a:avLst/>
            <a:gdLst/>
            <a:ahLst/>
            <a:cxnLst/>
            <a:rect l="l" t="t" r="r" b="b"/>
            <a:pathLst>
              <a:path w="4833238" h="536600">
                <a:moveTo>
                  <a:pt x="0" y="536600"/>
                </a:moveTo>
                <a:lnTo>
                  <a:pt x="4833238" y="536600"/>
                </a:lnTo>
                <a:lnTo>
                  <a:pt x="4833238" y="0"/>
                </a:lnTo>
                <a:lnTo>
                  <a:pt x="0" y="0"/>
                </a:lnTo>
                <a:lnTo>
                  <a:pt x="0" y="536600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1675" y="4211688"/>
            <a:ext cx="539927" cy="561987"/>
          </a:xfrm>
          <a:custGeom>
            <a:avLst/>
            <a:gdLst/>
            <a:ahLst/>
            <a:cxnLst/>
            <a:rect l="l" t="t" r="r" b="b"/>
            <a:pathLst>
              <a:path w="539927" h="561987">
                <a:moveTo>
                  <a:pt x="0" y="561987"/>
                </a:moveTo>
                <a:lnTo>
                  <a:pt x="539927" y="561987"/>
                </a:lnTo>
                <a:lnTo>
                  <a:pt x="539927" y="0"/>
                </a:lnTo>
                <a:lnTo>
                  <a:pt x="0" y="0"/>
                </a:lnTo>
                <a:lnTo>
                  <a:pt x="0" y="561987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41603" y="4211688"/>
            <a:ext cx="1451991" cy="561987"/>
          </a:xfrm>
          <a:custGeom>
            <a:avLst/>
            <a:gdLst/>
            <a:ahLst/>
            <a:cxnLst/>
            <a:rect l="l" t="t" r="r" b="b"/>
            <a:pathLst>
              <a:path w="1451991" h="561987">
                <a:moveTo>
                  <a:pt x="0" y="561987"/>
                </a:moveTo>
                <a:lnTo>
                  <a:pt x="1451991" y="561987"/>
                </a:lnTo>
                <a:lnTo>
                  <a:pt x="1451991" y="0"/>
                </a:lnTo>
                <a:lnTo>
                  <a:pt x="0" y="0"/>
                </a:lnTo>
                <a:lnTo>
                  <a:pt x="0" y="561987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93594" y="4211688"/>
            <a:ext cx="1461008" cy="561987"/>
          </a:xfrm>
          <a:custGeom>
            <a:avLst/>
            <a:gdLst/>
            <a:ahLst/>
            <a:cxnLst/>
            <a:rect l="l" t="t" r="r" b="b"/>
            <a:pathLst>
              <a:path w="1461008" h="561987">
                <a:moveTo>
                  <a:pt x="0" y="561987"/>
                </a:moveTo>
                <a:lnTo>
                  <a:pt x="1461008" y="561987"/>
                </a:lnTo>
                <a:lnTo>
                  <a:pt x="1461008" y="0"/>
                </a:lnTo>
                <a:lnTo>
                  <a:pt x="0" y="0"/>
                </a:lnTo>
                <a:lnTo>
                  <a:pt x="0" y="561987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54602" y="4211688"/>
            <a:ext cx="4833238" cy="561987"/>
          </a:xfrm>
          <a:custGeom>
            <a:avLst/>
            <a:gdLst/>
            <a:ahLst/>
            <a:cxnLst/>
            <a:rect l="l" t="t" r="r" b="b"/>
            <a:pathLst>
              <a:path w="4833238" h="561987">
                <a:moveTo>
                  <a:pt x="0" y="561987"/>
                </a:moveTo>
                <a:lnTo>
                  <a:pt x="4833238" y="561987"/>
                </a:lnTo>
                <a:lnTo>
                  <a:pt x="4833238" y="0"/>
                </a:lnTo>
                <a:lnTo>
                  <a:pt x="0" y="0"/>
                </a:lnTo>
                <a:lnTo>
                  <a:pt x="0" y="561987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1675" y="4773777"/>
            <a:ext cx="539927" cy="536600"/>
          </a:xfrm>
          <a:custGeom>
            <a:avLst/>
            <a:gdLst/>
            <a:ahLst/>
            <a:cxnLst/>
            <a:rect l="l" t="t" r="r" b="b"/>
            <a:pathLst>
              <a:path w="539927" h="536600">
                <a:moveTo>
                  <a:pt x="0" y="536600"/>
                </a:moveTo>
                <a:lnTo>
                  <a:pt x="539927" y="536600"/>
                </a:lnTo>
                <a:lnTo>
                  <a:pt x="539927" y="0"/>
                </a:lnTo>
                <a:lnTo>
                  <a:pt x="0" y="0"/>
                </a:lnTo>
                <a:lnTo>
                  <a:pt x="0" y="536600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41603" y="4773777"/>
            <a:ext cx="1451991" cy="536600"/>
          </a:xfrm>
          <a:custGeom>
            <a:avLst/>
            <a:gdLst/>
            <a:ahLst/>
            <a:cxnLst/>
            <a:rect l="l" t="t" r="r" b="b"/>
            <a:pathLst>
              <a:path w="1451991" h="536600">
                <a:moveTo>
                  <a:pt x="0" y="536600"/>
                </a:moveTo>
                <a:lnTo>
                  <a:pt x="1451991" y="536600"/>
                </a:lnTo>
                <a:lnTo>
                  <a:pt x="1451991" y="0"/>
                </a:lnTo>
                <a:lnTo>
                  <a:pt x="0" y="0"/>
                </a:lnTo>
                <a:lnTo>
                  <a:pt x="0" y="536600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93594" y="4773777"/>
            <a:ext cx="1461008" cy="536600"/>
          </a:xfrm>
          <a:custGeom>
            <a:avLst/>
            <a:gdLst/>
            <a:ahLst/>
            <a:cxnLst/>
            <a:rect l="l" t="t" r="r" b="b"/>
            <a:pathLst>
              <a:path w="1461008" h="536600">
                <a:moveTo>
                  <a:pt x="0" y="536600"/>
                </a:moveTo>
                <a:lnTo>
                  <a:pt x="1461008" y="536600"/>
                </a:lnTo>
                <a:lnTo>
                  <a:pt x="1461008" y="0"/>
                </a:lnTo>
                <a:lnTo>
                  <a:pt x="0" y="0"/>
                </a:lnTo>
                <a:lnTo>
                  <a:pt x="0" y="536600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54602" y="4773777"/>
            <a:ext cx="4833238" cy="536600"/>
          </a:xfrm>
          <a:custGeom>
            <a:avLst/>
            <a:gdLst/>
            <a:ahLst/>
            <a:cxnLst/>
            <a:rect l="l" t="t" r="r" b="b"/>
            <a:pathLst>
              <a:path w="4833238" h="536600">
                <a:moveTo>
                  <a:pt x="0" y="536600"/>
                </a:moveTo>
                <a:lnTo>
                  <a:pt x="4833238" y="536600"/>
                </a:lnTo>
                <a:lnTo>
                  <a:pt x="4833238" y="0"/>
                </a:lnTo>
                <a:lnTo>
                  <a:pt x="0" y="0"/>
                </a:lnTo>
                <a:lnTo>
                  <a:pt x="0" y="536600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1675" y="5310339"/>
            <a:ext cx="539927" cy="805827"/>
          </a:xfrm>
          <a:custGeom>
            <a:avLst/>
            <a:gdLst/>
            <a:ahLst/>
            <a:cxnLst/>
            <a:rect l="l" t="t" r="r" b="b"/>
            <a:pathLst>
              <a:path w="539927" h="805827">
                <a:moveTo>
                  <a:pt x="0" y="805827"/>
                </a:moveTo>
                <a:lnTo>
                  <a:pt x="539927" y="805827"/>
                </a:lnTo>
                <a:lnTo>
                  <a:pt x="539927" y="0"/>
                </a:lnTo>
                <a:lnTo>
                  <a:pt x="0" y="0"/>
                </a:lnTo>
                <a:lnTo>
                  <a:pt x="0" y="805827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41603" y="5310339"/>
            <a:ext cx="1451991" cy="805827"/>
          </a:xfrm>
          <a:custGeom>
            <a:avLst/>
            <a:gdLst/>
            <a:ahLst/>
            <a:cxnLst/>
            <a:rect l="l" t="t" r="r" b="b"/>
            <a:pathLst>
              <a:path w="1451991" h="805827">
                <a:moveTo>
                  <a:pt x="0" y="805827"/>
                </a:moveTo>
                <a:lnTo>
                  <a:pt x="1451991" y="805827"/>
                </a:lnTo>
                <a:lnTo>
                  <a:pt x="1451991" y="0"/>
                </a:lnTo>
                <a:lnTo>
                  <a:pt x="0" y="0"/>
                </a:lnTo>
                <a:lnTo>
                  <a:pt x="0" y="805827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93594" y="5310339"/>
            <a:ext cx="1461008" cy="805827"/>
          </a:xfrm>
          <a:custGeom>
            <a:avLst/>
            <a:gdLst/>
            <a:ahLst/>
            <a:cxnLst/>
            <a:rect l="l" t="t" r="r" b="b"/>
            <a:pathLst>
              <a:path w="1461008" h="805827">
                <a:moveTo>
                  <a:pt x="0" y="805827"/>
                </a:moveTo>
                <a:lnTo>
                  <a:pt x="1461008" y="805827"/>
                </a:lnTo>
                <a:lnTo>
                  <a:pt x="1461008" y="0"/>
                </a:lnTo>
                <a:lnTo>
                  <a:pt x="0" y="0"/>
                </a:lnTo>
                <a:lnTo>
                  <a:pt x="0" y="805827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54602" y="5310339"/>
            <a:ext cx="4833238" cy="805827"/>
          </a:xfrm>
          <a:custGeom>
            <a:avLst/>
            <a:gdLst/>
            <a:ahLst/>
            <a:cxnLst/>
            <a:rect l="l" t="t" r="r" b="b"/>
            <a:pathLst>
              <a:path w="4833238" h="805827">
                <a:moveTo>
                  <a:pt x="0" y="805827"/>
                </a:moveTo>
                <a:lnTo>
                  <a:pt x="4833238" y="805827"/>
                </a:lnTo>
                <a:lnTo>
                  <a:pt x="4833238" y="0"/>
                </a:lnTo>
                <a:lnTo>
                  <a:pt x="0" y="0"/>
                </a:lnTo>
                <a:lnTo>
                  <a:pt x="0" y="805827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5325" y="2067433"/>
            <a:ext cx="8298865" cy="0"/>
          </a:xfrm>
          <a:custGeom>
            <a:avLst/>
            <a:gdLst/>
            <a:ahLst/>
            <a:cxnLst/>
            <a:rect l="l" t="t" r="r" b="b"/>
            <a:pathLst>
              <a:path w="8298865">
                <a:moveTo>
                  <a:pt x="0" y="0"/>
                </a:moveTo>
                <a:lnTo>
                  <a:pt x="8298865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0810" y="565880"/>
            <a:ext cx="96820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NGS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25700" y="565880"/>
            <a:ext cx="171284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3200" b="1" spc="-1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hine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75503" y="565880"/>
            <a:ext cx="44817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50365" y="565880"/>
            <a:ext cx="198425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Indo</a:t>
            </a:r>
            <a:r>
              <a:rPr sz="3200" b="1" spc="-1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esia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10990" y="3419665"/>
            <a:ext cx="2406065" cy="2288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2400" spc="0" baseline="3413" dirty="0" smtClean="0">
                <a:latin typeface="Calibri"/>
                <a:cs typeface="Calibri"/>
              </a:rPr>
              <a:t>-</a:t>
            </a:r>
            <a:r>
              <a:rPr sz="2400" spc="-4" baseline="3413" dirty="0" smtClean="0">
                <a:latin typeface="Calibri"/>
                <a:cs typeface="Calibri"/>
              </a:rPr>
              <a:t> </a:t>
            </a:r>
            <a:r>
              <a:rPr sz="2400" spc="0" baseline="3413" dirty="0" smtClean="0">
                <a:latin typeface="Calibri"/>
                <a:cs typeface="Calibri"/>
              </a:rPr>
              <a:t>M</a:t>
            </a:r>
            <a:r>
              <a:rPr sz="2400" spc="-9" baseline="3413" dirty="0" smtClean="0">
                <a:latin typeface="Calibri"/>
                <a:cs typeface="Calibri"/>
              </a:rPr>
              <a:t>e</a:t>
            </a:r>
            <a:r>
              <a:rPr sz="2400" spc="-19" baseline="3413" dirty="0" smtClean="0">
                <a:latin typeface="Calibri"/>
                <a:cs typeface="Calibri"/>
              </a:rPr>
              <a:t>t</a:t>
            </a:r>
            <a:r>
              <a:rPr sz="2400" spc="0" baseline="3413" dirty="0" smtClean="0">
                <a:latin typeface="Calibri"/>
                <a:cs typeface="Calibri"/>
              </a:rPr>
              <a:t>a</a:t>
            </a:r>
            <a:r>
              <a:rPr sz="2400" spc="-9" baseline="3413" dirty="0" smtClean="0">
                <a:latin typeface="Calibri"/>
                <a:cs typeface="Calibri"/>
              </a:rPr>
              <a:t>g</a:t>
            </a:r>
            <a:r>
              <a:rPr sz="2400" spc="0" baseline="3413" dirty="0" smtClean="0">
                <a:latin typeface="Calibri"/>
                <a:cs typeface="Calibri"/>
              </a:rPr>
              <a:t>enomic</a:t>
            </a:r>
            <a:r>
              <a:rPr sz="2400" spc="-14" baseline="3413" dirty="0" smtClean="0">
                <a:latin typeface="Calibri"/>
                <a:cs typeface="Calibri"/>
              </a:rPr>
              <a:t> </a:t>
            </a:r>
            <a:r>
              <a:rPr sz="2400" spc="0" baseline="3413" dirty="0" smtClean="0">
                <a:latin typeface="Calibri"/>
                <a:cs typeface="Calibri"/>
              </a:rPr>
              <a:t>16s</a:t>
            </a:r>
            <a:r>
              <a:rPr sz="2400" spc="-4" baseline="3413" dirty="0" smtClean="0">
                <a:latin typeface="Calibri"/>
                <a:cs typeface="Calibri"/>
              </a:rPr>
              <a:t> </a:t>
            </a:r>
            <a:r>
              <a:rPr sz="2400" spc="0" baseline="3413" dirty="0" smtClean="0">
                <a:latin typeface="Calibri"/>
                <a:cs typeface="Calibri"/>
              </a:rPr>
              <a:t>f</a:t>
            </a:r>
            <a:r>
              <a:rPr sz="2400" spc="-25" baseline="3413" dirty="0" smtClean="0">
                <a:latin typeface="Calibri"/>
                <a:cs typeface="Calibri"/>
              </a:rPr>
              <a:t>r</a:t>
            </a:r>
            <a:r>
              <a:rPr sz="2400" spc="0" baseline="3413" dirty="0" smtClean="0">
                <a:latin typeface="Calibri"/>
                <a:cs typeface="Calibri"/>
              </a:rPr>
              <a:t>om soil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10990" y="4519993"/>
            <a:ext cx="1055774" cy="2288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2400" spc="0" baseline="3413" dirty="0" smtClean="0">
                <a:latin typeface="Calibri"/>
                <a:cs typeface="Calibri"/>
              </a:rPr>
              <a:t>- HLA</a:t>
            </a:r>
            <a:r>
              <a:rPr sz="2400" spc="-4" baseline="3413" dirty="0" smtClean="0">
                <a:latin typeface="Calibri"/>
                <a:cs typeface="Calibri"/>
              </a:rPr>
              <a:t> </a:t>
            </a:r>
            <a:r>
              <a:rPr sz="2400" spc="0" baseline="3413" dirty="0" smtClean="0">
                <a:latin typeface="Calibri"/>
                <a:cs typeface="Calibri"/>
              </a:rPr>
              <a:t>typing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1675" y="1749272"/>
            <a:ext cx="8286165" cy="318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954">
              <a:lnSpc>
                <a:spcPct val="101725"/>
              </a:lnSpc>
              <a:spcBef>
                <a:spcPts val="270"/>
              </a:spcBef>
            </a:pP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No.             </a:t>
            </a:r>
            <a:r>
              <a:rPr sz="1600" b="1" spc="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User                  </a:t>
            </a:r>
            <a:r>
              <a:rPr sz="1600" b="1" spc="1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Pl</a:t>
            </a:r>
            <a:r>
              <a:rPr sz="1600" b="1" spc="-9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m                                                   </a:t>
            </a:r>
            <a:r>
              <a:rPr sz="1600" b="1" spc="7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esea</a:t>
            </a:r>
            <a:r>
              <a:rPr sz="16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1675" y="2067433"/>
            <a:ext cx="1991918" cy="1045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23"/>
              </a:spcBef>
            </a:pPr>
            <a:endParaRPr sz="500"/>
          </a:p>
          <a:p>
            <a:pPr marL="218490">
              <a:lnSpc>
                <a:spcPct val="101725"/>
              </a:lnSpc>
              <a:spcBef>
                <a:spcPts val="1000"/>
              </a:spcBef>
            </a:pPr>
            <a:r>
              <a:rPr sz="1600" spc="0" dirty="0" smtClean="0">
                <a:latin typeface="Calibri"/>
                <a:cs typeface="Calibri"/>
              </a:rPr>
              <a:t>1     </a:t>
            </a:r>
            <a:r>
              <a:rPr sz="1600" spc="89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BIOG</a:t>
            </a:r>
            <a:r>
              <a:rPr sz="1600" spc="-4" dirty="0" smtClean="0">
                <a:latin typeface="Calibri"/>
                <a:cs typeface="Calibri"/>
              </a:rPr>
              <a:t>E</a:t>
            </a:r>
            <a:r>
              <a:rPr sz="1600" spc="0" dirty="0" smtClean="0">
                <a:latin typeface="Calibri"/>
                <a:cs typeface="Calibri"/>
              </a:rPr>
              <a:t>N</a:t>
            </a:r>
            <a:endParaRPr sz="1600">
              <a:latin typeface="Calibri"/>
              <a:cs typeface="Calibri"/>
            </a:endParaRPr>
          </a:p>
          <a:p>
            <a:pPr marL="218490">
              <a:lnSpc>
                <a:spcPct val="101725"/>
              </a:lnSpc>
              <a:spcBef>
                <a:spcPts val="2164"/>
              </a:spcBef>
            </a:pPr>
            <a:r>
              <a:rPr sz="1600" spc="0" dirty="0" smtClean="0">
                <a:latin typeface="Calibri"/>
                <a:cs typeface="Calibri"/>
              </a:rPr>
              <a:t>2     </a:t>
            </a:r>
            <a:r>
              <a:rPr sz="1600" spc="89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LIPI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93594" y="2067433"/>
            <a:ext cx="6294246" cy="3181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8833">
              <a:lnSpc>
                <a:spcPct val="101725"/>
              </a:lnSpc>
              <a:spcBef>
                <a:spcPts val="270"/>
              </a:spcBef>
            </a:pPr>
            <a:r>
              <a:rPr sz="1600" spc="0" dirty="0" smtClean="0">
                <a:latin typeface="Calibri"/>
                <a:cs typeface="Calibri"/>
              </a:rPr>
              <a:t>Hi</a:t>
            </a:r>
            <a:r>
              <a:rPr sz="1600" spc="-4" dirty="0" smtClean="0">
                <a:latin typeface="Calibri"/>
                <a:cs typeface="Calibri"/>
              </a:rPr>
              <a:t>s</a:t>
            </a:r>
            <a:r>
              <a:rPr sz="1600" spc="0" dirty="0" smtClean="0">
                <a:latin typeface="Calibri"/>
                <a:cs typeface="Calibri"/>
              </a:rPr>
              <a:t>eq 2000          </a:t>
            </a:r>
            <a:r>
              <a:rPr sz="1600" spc="296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Whole </a:t>
            </a:r>
            <a:r>
              <a:rPr sz="1600" spc="-9" dirty="0" smtClean="0">
                <a:latin typeface="Calibri"/>
                <a:cs typeface="Calibri"/>
              </a:rPr>
              <a:t>g</a:t>
            </a:r>
            <a:r>
              <a:rPr sz="1600" spc="0" dirty="0" smtClean="0">
                <a:latin typeface="Calibri"/>
                <a:cs typeface="Calibri"/>
              </a:rPr>
              <a:t>enome</a:t>
            </a:r>
            <a:r>
              <a:rPr sz="1600" spc="-9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seque</a:t>
            </a:r>
            <a:r>
              <a:rPr sz="1600" spc="-4" dirty="0" smtClean="0">
                <a:latin typeface="Calibri"/>
                <a:cs typeface="Calibri"/>
              </a:rPr>
              <a:t>n</a:t>
            </a:r>
            <a:r>
              <a:rPr sz="1600" spc="0" dirty="0" smtClean="0">
                <a:latin typeface="Calibri"/>
                <a:cs typeface="Calibri"/>
              </a:rPr>
              <a:t>cing</a:t>
            </a:r>
            <a:r>
              <a:rPr sz="1600" spc="-14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oil pal</a:t>
            </a:r>
            <a:r>
              <a:rPr sz="1600" spc="-4" dirty="0" smtClean="0">
                <a:latin typeface="Calibri"/>
                <a:cs typeface="Calibri"/>
              </a:rPr>
              <a:t>m</a:t>
            </a:r>
            <a:r>
              <a:rPr sz="1600" spc="0" dirty="0" smtClean="0">
                <a:latin typeface="Calibri"/>
                <a:cs typeface="Calibri"/>
              </a:rPr>
              <a:t>,</a:t>
            </a:r>
            <a:r>
              <a:rPr sz="1600" spc="-9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j</a:t>
            </a:r>
            <a:r>
              <a:rPr sz="1600" spc="-14" dirty="0" smtClean="0">
                <a:latin typeface="Calibri"/>
                <a:cs typeface="Calibri"/>
              </a:rPr>
              <a:t>a</a:t>
            </a:r>
            <a:r>
              <a:rPr sz="1600" spc="0" dirty="0" smtClean="0">
                <a:latin typeface="Calibri"/>
                <a:cs typeface="Calibri"/>
              </a:rPr>
              <a:t>t</a:t>
            </a:r>
            <a:r>
              <a:rPr sz="1600" spc="-25" dirty="0" smtClean="0">
                <a:latin typeface="Calibri"/>
                <a:cs typeface="Calibri"/>
              </a:rPr>
              <a:t>r</a:t>
            </a:r>
            <a:r>
              <a:rPr sz="1600" spc="0" dirty="0" smtClean="0">
                <a:latin typeface="Calibri"/>
                <a:cs typeface="Calibri"/>
              </a:rPr>
              <a:t>opha, </a:t>
            </a:r>
            <a:r>
              <a:rPr sz="1600" spc="-14" dirty="0" smtClean="0">
                <a:latin typeface="Calibri"/>
                <a:cs typeface="Calibri"/>
              </a:rPr>
              <a:t>c</a:t>
            </a:r>
            <a:r>
              <a:rPr sz="1600" spc="0" dirty="0" smtClean="0">
                <a:latin typeface="Calibri"/>
                <a:cs typeface="Calibri"/>
              </a:rPr>
              <a:t>a</a:t>
            </a:r>
            <a:r>
              <a:rPr sz="1600" spc="-9" dirty="0" smtClean="0">
                <a:latin typeface="Calibri"/>
                <a:cs typeface="Calibri"/>
              </a:rPr>
              <a:t>c</a:t>
            </a:r>
            <a:r>
              <a:rPr sz="1600" spc="-4" dirty="0" smtClean="0">
                <a:latin typeface="Calibri"/>
                <a:cs typeface="Calibri"/>
              </a:rPr>
              <a:t>a</a:t>
            </a:r>
            <a:r>
              <a:rPr sz="1600" spc="0" dirty="0" smtClean="0">
                <a:latin typeface="Calibri"/>
                <a:cs typeface="Calibri"/>
              </a:rPr>
              <a:t>o</a:t>
            </a:r>
            <a:r>
              <a:rPr sz="1600" spc="-14" dirty="0" smtClean="0">
                <a:latin typeface="Calibri"/>
                <a:cs typeface="Calibri"/>
              </a:rPr>
              <a:t> </a:t>
            </a:r>
            <a:r>
              <a:rPr sz="1600" spc="-9" dirty="0" smtClean="0">
                <a:latin typeface="Calibri"/>
                <a:cs typeface="Calibri"/>
              </a:rPr>
              <a:t>e</a:t>
            </a:r>
            <a:r>
              <a:rPr sz="1600" spc="-19" dirty="0" smtClean="0">
                <a:latin typeface="Calibri"/>
                <a:cs typeface="Calibri"/>
              </a:rPr>
              <a:t>t</a:t>
            </a:r>
            <a:r>
              <a:rPr sz="1600" spc="0" dirty="0" smtClean="0">
                <a:latin typeface="Calibri"/>
                <a:cs typeface="Calibri"/>
              </a:rPr>
              <a:t>c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93594" y="2385555"/>
            <a:ext cx="6294246" cy="3181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8833">
              <a:lnSpc>
                <a:spcPct val="101725"/>
              </a:lnSpc>
              <a:spcBef>
                <a:spcPts val="270"/>
              </a:spcBef>
            </a:pPr>
            <a:r>
              <a:rPr sz="1600" spc="0" dirty="0" smtClean="0">
                <a:latin typeface="Calibri"/>
                <a:cs typeface="Calibri"/>
              </a:rPr>
              <a:t>iS</a:t>
            </a:r>
            <a:r>
              <a:rPr sz="1600" spc="-9" dirty="0" smtClean="0">
                <a:latin typeface="Calibri"/>
                <a:cs typeface="Calibri"/>
              </a:rPr>
              <a:t>c</a:t>
            </a:r>
            <a:r>
              <a:rPr sz="1600" spc="0" dirty="0" smtClean="0">
                <a:latin typeface="Calibri"/>
                <a:cs typeface="Calibri"/>
              </a:rPr>
              <a:t>an                     </a:t>
            </a:r>
            <a:r>
              <a:rPr sz="1600" spc="169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Genoty</a:t>
            </a:r>
            <a:r>
              <a:rPr sz="1600" spc="-4" dirty="0" smtClean="0">
                <a:latin typeface="Calibri"/>
                <a:cs typeface="Calibri"/>
              </a:rPr>
              <a:t>p</a:t>
            </a:r>
            <a:r>
              <a:rPr sz="1600" spc="0" dirty="0" smtClean="0">
                <a:latin typeface="Calibri"/>
                <a:cs typeface="Calibri"/>
              </a:rPr>
              <a:t>ing rice, mai</a:t>
            </a:r>
            <a:r>
              <a:rPr sz="1600" spc="-39" dirty="0" smtClean="0">
                <a:latin typeface="Calibri"/>
                <a:cs typeface="Calibri"/>
              </a:rPr>
              <a:t>z</a:t>
            </a:r>
            <a:r>
              <a:rPr sz="1600" spc="0" dirty="0" smtClean="0">
                <a:latin typeface="Calibri"/>
                <a:cs typeface="Calibri"/>
              </a:rPr>
              <a:t>e,</a:t>
            </a:r>
            <a:r>
              <a:rPr sz="1600" spc="-4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s</a:t>
            </a:r>
            <a:r>
              <a:rPr sz="1600" spc="-14" dirty="0" smtClean="0">
                <a:latin typeface="Calibri"/>
                <a:cs typeface="Calibri"/>
              </a:rPr>
              <a:t>o</a:t>
            </a:r>
            <a:r>
              <a:rPr sz="1600" spc="0" dirty="0" smtClean="0">
                <a:latin typeface="Calibri"/>
                <a:cs typeface="Calibri"/>
              </a:rPr>
              <a:t>ybean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93594" y="2703709"/>
            <a:ext cx="6294246" cy="409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31"/>
              </a:spcBef>
            </a:pPr>
            <a:endParaRPr sz="600"/>
          </a:p>
          <a:p>
            <a:pPr marL="68833">
              <a:lnSpc>
                <a:spcPct val="101725"/>
              </a:lnSpc>
            </a:pPr>
            <a:r>
              <a:rPr sz="1600" spc="0" dirty="0" smtClean="0">
                <a:latin typeface="Calibri"/>
                <a:cs typeface="Calibri"/>
              </a:rPr>
              <a:t>Mi</a:t>
            </a:r>
            <a:r>
              <a:rPr sz="1600" spc="-4" dirty="0" smtClean="0">
                <a:latin typeface="Calibri"/>
                <a:cs typeface="Calibri"/>
              </a:rPr>
              <a:t>s</a:t>
            </a:r>
            <a:r>
              <a:rPr sz="1600" spc="0" dirty="0" smtClean="0">
                <a:latin typeface="Calibri"/>
                <a:cs typeface="Calibri"/>
              </a:rPr>
              <a:t>eq                   </a:t>
            </a:r>
            <a:r>
              <a:rPr sz="1600" spc="276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Banana</a:t>
            </a:r>
            <a:r>
              <a:rPr sz="1600" spc="-14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t</a:t>
            </a:r>
            <a:r>
              <a:rPr sz="1600" spc="-39" dirty="0" smtClean="0">
                <a:latin typeface="Calibri"/>
                <a:cs typeface="Calibri"/>
              </a:rPr>
              <a:t>r</a:t>
            </a:r>
            <a:r>
              <a:rPr sz="1600" spc="0" dirty="0" smtClean="0">
                <a:latin typeface="Calibri"/>
                <a:cs typeface="Calibri"/>
              </a:rPr>
              <a:t>anscr</a:t>
            </a:r>
            <a:r>
              <a:rPr sz="1600" spc="-4" dirty="0" smtClean="0">
                <a:latin typeface="Calibri"/>
                <a:cs typeface="Calibri"/>
              </a:rPr>
              <a:t>ip</a:t>
            </a:r>
            <a:r>
              <a:rPr sz="1600" spc="-19" dirty="0" smtClean="0">
                <a:latin typeface="Calibri"/>
                <a:cs typeface="Calibri"/>
              </a:rPr>
              <a:t>t</a:t>
            </a:r>
            <a:r>
              <a:rPr sz="1600" spc="0" dirty="0" smtClean="0">
                <a:latin typeface="Calibri"/>
                <a:cs typeface="Calibri"/>
              </a:rPr>
              <a:t>omics</a:t>
            </a:r>
            <a:r>
              <a:rPr sz="1600" spc="-4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seque</a:t>
            </a:r>
            <a:r>
              <a:rPr sz="1600" spc="-4" dirty="0" smtClean="0">
                <a:latin typeface="Calibri"/>
                <a:cs typeface="Calibri"/>
              </a:rPr>
              <a:t>n</a:t>
            </a:r>
            <a:r>
              <a:rPr sz="1600" spc="0" dirty="0" smtClean="0">
                <a:latin typeface="Calibri"/>
                <a:cs typeface="Calibri"/>
              </a:rPr>
              <a:t>cing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1675" y="3113138"/>
            <a:ext cx="8286165" cy="561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8490">
              <a:lnSpc>
                <a:spcPts val="1953"/>
              </a:lnSpc>
              <a:spcBef>
                <a:spcPts val="270"/>
              </a:spcBef>
            </a:pPr>
            <a:r>
              <a:rPr sz="2400" spc="0" baseline="-32426" dirty="0" smtClean="0">
                <a:latin typeface="Calibri"/>
                <a:cs typeface="Calibri"/>
              </a:rPr>
              <a:t>3     </a:t>
            </a:r>
            <a:r>
              <a:rPr sz="2400" spc="89" baseline="-32426" dirty="0" smtClean="0">
                <a:latin typeface="Calibri"/>
                <a:cs typeface="Calibri"/>
              </a:rPr>
              <a:t> </a:t>
            </a:r>
            <a:r>
              <a:rPr sz="2400" spc="0" baseline="-32426" dirty="0" smtClean="0">
                <a:latin typeface="Calibri"/>
                <a:cs typeface="Calibri"/>
              </a:rPr>
              <a:t>BISI                       </a:t>
            </a:r>
            <a:r>
              <a:rPr sz="2400" spc="341" baseline="-32426" dirty="0" smtClean="0">
                <a:latin typeface="Calibri"/>
                <a:cs typeface="Calibri"/>
              </a:rPr>
              <a:t> </a:t>
            </a:r>
            <a:r>
              <a:rPr sz="2400" spc="0" baseline="-32426" dirty="0" smtClean="0">
                <a:latin typeface="Calibri"/>
                <a:cs typeface="Calibri"/>
              </a:rPr>
              <a:t>Mi</a:t>
            </a:r>
            <a:r>
              <a:rPr sz="2400" spc="-4" baseline="-32426" dirty="0" smtClean="0">
                <a:latin typeface="Calibri"/>
                <a:cs typeface="Calibri"/>
              </a:rPr>
              <a:t>s</a:t>
            </a:r>
            <a:r>
              <a:rPr sz="2400" spc="0" baseline="-32426" dirty="0" smtClean="0">
                <a:latin typeface="Calibri"/>
                <a:cs typeface="Calibri"/>
              </a:rPr>
              <a:t>eq                   </a:t>
            </a:r>
            <a:r>
              <a:rPr sz="2400" spc="276" baseline="-32426" dirty="0" smtClean="0">
                <a:latin typeface="Calibri"/>
                <a:cs typeface="Calibri"/>
              </a:rPr>
              <a:t> </a:t>
            </a:r>
            <a:r>
              <a:rPr sz="1600" spc="-4" dirty="0" smtClean="0">
                <a:latin typeface="Calibri"/>
                <a:cs typeface="Calibri"/>
              </a:rPr>
              <a:t>-</a:t>
            </a:r>
            <a:r>
              <a:rPr sz="1600" spc="0" dirty="0" smtClean="0">
                <a:latin typeface="Calibri"/>
                <a:cs typeface="Calibri"/>
              </a:rPr>
              <a:t>A</a:t>
            </a:r>
            <a:r>
              <a:rPr sz="1600" spc="-4" dirty="0" smtClean="0">
                <a:latin typeface="Calibri"/>
                <a:cs typeface="Calibri"/>
              </a:rPr>
              <a:t>m</a:t>
            </a:r>
            <a:r>
              <a:rPr sz="1600" spc="0" dirty="0" smtClean="0">
                <a:latin typeface="Calibri"/>
                <a:cs typeface="Calibri"/>
              </a:rPr>
              <a:t>a</a:t>
            </a:r>
            <a:r>
              <a:rPr sz="1600" spc="-34" dirty="0" smtClean="0">
                <a:latin typeface="Calibri"/>
                <a:cs typeface="Calibri"/>
              </a:rPr>
              <a:t>r</a:t>
            </a:r>
            <a:r>
              <a:rPr sz="1600" spc="0" dirty="0" smtClean="0">
                <a:latin typeface="Calibri"/>
                <a:cs typeface="Calibri"/>
              </a:rPr>
              <a:t>a</a:t>
            </a:r>
            <a:r>
              <a:rPr sz="1600" spc="-19" dirty="0" smtClean="0">
                <a:latin typeface="Calibri"/>
                <a:cs typeface="Calibri"/>
              </a:rPr>
              <a:t>n</a:t>
            </a:r>
            <a:r>
              <a:rPr sz="1600" spc="0" dirty="0" smtClean="0">
                <a:latin typeface="Calibri"/>
                <a:cs typeface="Calibri"/>
              </a:rPr>
              <a:t>thus</a:t>
            </a:r>
            <a:r>
              <a:rPr sz="1600" spc="-14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molecu</a:t>
            </a:r>
            <a:r>
              <a:rPr sz="1600" spc="-4" dirty="0" smtClean="0">
                <a:latin typeface="Calibri"/>
                <a:cs typeface="Calibri"/>
              </a:rPr>
              <a:t>l</a:t>
            </a:r>
            <a:r>
              <a:rPr sz="1600" spc="0" dirty="0" smtClean="0">
                <a:latin typeface="Calibri"/>
                <a:cs typeface="Calibri"/>
              </a:rPr>
              <a:t>ar</a:t>
            </a:r>
            <a:r>
              <a:rPr sz="1600" spc="-4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b</a:t>
            </a:r>
            <a:r>
              <a:rPr sz="1600" spc="-25" dirty="0" smtClean="0">
                <a:latin typeface="Calibri"/>
                <a:cs typeface="Calibri"/>
              </a:rPr>
              <a:t>r</a:t>
            </a:r>
            <a:r>
              <a:rPr sz="1600" spc="0" dirty="0" smtClean="0">
                <a:latin typeface="Calibri"/>
                <a:cs typeface="Calibri"/>
              </a:rPr>
              <a:t>eeding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1675" y="3675113"/>
            <a:ext cx="8286165" cy="5365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32"/>
              </a:spcBef>
            </a:pPr>
            <a:endParaRPr sz="1100"/>
          </a:p>
          <a:p>
            <a:pPr marL="218490">
              <a:lnSpc>
                <a:spcPct val="101725"/>
              </a:lnSpc>
            </a:pPr>
            <a:r>
              <a:rPr sz="1600" spc="0" dirty="0" smtClean="0">
                <a:latin typeface="Calibri"/>
                <a:cs typeface="Calibri"/>
              </a:rPr>
              <a:t>4     </a:t>
            </a:r>
            <a:r>
              <a:rPr sz="1600" spc="89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DKP</a:t>
            </a:r>
            <a:r>
              <a:rPr sz="1600" spc="4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Subang         </a:t>
            </a:r>
            <a:r>
              <a:rPr sz="1600" spc="25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Mi</a:t>
            </a:r>
            <a:r>
              <a:rPr sz="1600" spc="-4" dirty="0" smtClean="0">
                <a:latin typeface="Calibri"/>
                <a:cs typeface="Calibri"/>
              </a:rPr>
              <a:t>s</a:t>
            </a:r>
            <a:r>
              <a:rPr sz="1600" spc="0" dirty="0" smtClean="0">
                <a:latin typeface="Calibri"/>
                <a:cs typeface="Calibri"/>
              </a:rPr>
              <a:t>eq                   </a:t>
            </a:r>
            <a:r>
              <a:rPr sz="1600" spc="276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Fish</a:t>
            </a:r>
            <a:r>
              <a:rPr sz="1600" spc="-4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p</a:t>
            </a:r>
            <a:r>
              <a:rPr sz="1600" spc="-19" dirty="0" smtClean="0">
                <a:latin typeface="Calibri"/>
                <a:cs typeface="Calibri"/>
              </a:rPr>
              <a:t>a</a:t>
            </a:r>
            <a:r>
              <a:rPr sz="1600" spc="0" dirty="0" smtClean="0">
                <a:latin typeface="Calibri"/>
                <a:cs typeface="Calibri"/>
              </a:rPr>
              <a:t>tho</a:t>
            </a:r>
            <a:r>
              <a:rPr sz="1600" spc="-14" dirty="0" smtClean="0">
                <a:latin typeface="Calibri"/>
                <a:cs typeface="Calibri"/>
              </a:rPr>
              <a:t>g</a:t>
            </a:r>
            <a:r>
              <a:rPr sz="1600" spc="0" dirty="0" smtClean="0">
                <a:latin typeface="Calibri"/>
                <a:cs typeface="Calibri"/>
              </a:rPr>
              <a:t>en</a:t>
            </a:r>
            <a:r>
              <a:rPr sz="1600" spc="-14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ide</a:t>
            </a:r>
            <a:r>
              <a:rPr sz="1600" spc="-19" dirty="0" smtClean="0">
                <a:latin typeface="Calibri"/>
                <a:cs typeface="Calibri"/>
              </a:rPr>
              <a:t>n</a:t>
            </a:r>
            <a:r>
              <a:rPr sz="1600" spc="0" dirty="0" smtClean="0">
                <a:latin typeface="Calibri"/>
                <a:cs typeface="Calibri"/>
              </a:rPr>
              <a:t>t</a:t>
            </a:r>
            <a:r>
              <a:rPr sz="1600" spc="-4" dirty="0" smtClean="0">
                <a:latin typeface="Calibri"/>
                <a:cs typeface="Calibri"/>
              </a:rPr>
              <a:t>i</a:t>
            </a:r>
            <a:r>
              <a:rPr sz="1600" spc="0" dirty="0" smtClean="0">
                <a:latin typeface="Calibri"/>
                <a:cs typeface="Calibri"/>
              </a:rPr>
              <a:t>f</a:t>
            </a:r>
            <a:r>
              <a:rPr sz="1600" spc="-4" dirty="0" smtClean="0">
                <a:latin typeface="Calibri"/>
                <a:cs typeface="Calibri"/>
              </a:rPr>
              <a:t>i</a:t>
            </a:r>
            <a:r>
              <a:rPr sz="1600" spc="-9" dirty="0" smtClean="0">
                <a:latin typeface="Calibri"/>
                <a:cs typeface="Calibri"/>
              </a:rPr>
              <a:t>c</a:t>
            </a:r>
            <a:r>
              <a:rPr sz="1600" spc="-19" dirty="0" smtClean="0">
                <a:latin typeface="Calibri"/>
                <a:cs typeface="Calibri"/>
              </a:rPr>
              <a:t>a</a:t>
            </a:r>
            <a:r>
              <a:rPr sz="1600" spc="0" dirty="0" smtClean="0">
                <a:latin typeface="Calibri"/>
                <a:cs typeface="Calibri"/>
              </a:rPr>
              <a:t>t</a:t>
            </a:r>
            <a:r>
              <a:rPr sz="1600" spc="-4" dirty="0" smtClean="0">
                <a:latin typeface="Calibri"/>
                <a:cs typeface="Calibri"/>
              </a:rPr>
              <a:t>i</a:t>
            </a:r>
            <a:r>
              <a:rPr sz="1600" spc="0" dirty="0" smtClean="0">
                <a:latin typeface="Calibri"/>
                <a:cs typeface="Calibri"/>
              </a:rPr>
              <a:t>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1675" y="4211694"/>
            <a:ext cx="8286165" cy="562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8490">
              <a:lnSpc>
                <a:spcPts val="1953"/>
              </a:lnSpc>
              <a:spcBef>
                <a:spcPts val="270"/>
              </a:spcBef>
            </a:pPr>
            <a:r>
              <a:rPr sz="2400" spc="0" baseline="-32426" dirty="0" smtClean="0">
                <a:latin typeface="Calibri"/>
                <a:cs typeface="Calibri"/>
              </a:rPr>
              <a:t>5     </a:t>
            </a:r>
            <a:r>
              <a:rPr sz="2400" spc="89" baseline="-32426" dirty="0" smtClean="0">
                <a:latin typeface="Calibri"/>
                <a:cs typeface="Calibri"/>
              </a:rPr>
              <a:t> </a:t>
            </a:r>
            <a:r>
              <a:rPr sz="2400" spc="-119" baseline="-32426" dirty="0" smtClean="0">
                <a:latin typeface="Calibri"/>
                <a:cs typeface="Calibri"/>
              </a:rPr>
              <a:t>Y</a:t>
            </a:r>
            <a:r>
              <a:rPr sz="2400" spc="0" baseline="-32426" dirty="0" smtClean="0">
                <a:latin typeface="Calibri"/>
                <a:cs typeface="Calibri"/>
              </a:rPr>
              <a:t>A</a:t>
            </a:r>
            <a:r>
              <a:rPr sz="2400" spc="-25" baseline="-32426" dirty="0" smtClean="0">
                <a:latin typeface="Calibri"/>
                <a:cs typeface="Calibri"/>
              </a:rPr>
              <a:t>R</a:t>
            </a:r>
            <a:r>
              <a:rPr sz="2400" spc="0" baseline="-32426" dirty="0" smtClean="0">
                <a:latin typeface="Calibri"/>
                <a:cs typeface="Calibri"/>
              </a:rPr>
              <a:t>SI                    </a:t>
            </a:r>
            <a:r>
              <a:rPr sz="2400" spc="271" baseline="-32426" dirty="0" smtClean="0">
                <a:latin typeface="Calibri"/>
                <a:cs typeface="Calibri"/>
              </a:rPr>
              <a:t> </a:t>
            </a:r>
            <a:r>
              <a:rPr sz="2400" spc="0" baseline="-32426" dirty="0" smtClean="0">
                <a:latin typeface="Calibri"/>
                <a:cs typeface="Calibri"/>
              </a:rPr>
              <a:t>Mi</a:t>
            </a:r>
            <a:r>
              <a:rPr sz="2400" spc="-4" baseline="-32426" dirty="0" smtClean="0">
                <a:latin typeface="Calibri"/>
                <a:cs typeface="Calibri"/>
              </a:rPr>
              <a:t>s</a:t>
            </a:r>
            <a:r>
              <a:rPr sz="2400" spc="0" baseline="-32426" dirty="0" smtClean="0">
                <a:latin typeface="Calibri"/>
                <a:cs typeface="Calibri"/>
              </a:rPr>
              <a:t>eq                   </a:t>
            </a:r>
            <a:r>
              <a:rPr sz="2400" spc="276" baseline="-32426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- M</a:t>
            </a:r>
            <a:r>
              <a:rPr sz="1600" spc="-39" dirty="0" smtClean="0">
                <a:latin typeface="Calibri"/>
                <a:cs typeface="Calibri"/>
              </a:rPr>
              <a:t>.</a:t>
            </a:r>
            <a:r>
              <a:rPr sz="1600" spc="0" dirty="0" smtClean="0">
                <a:latin typeface="Calibri"/>
                <a:cs typeface="Calibri"/>
              </a:rPr>
              <a:t>tube</a:t>
            </a:r>
            <a:r>
              <a:rPr sz="1600" spc="-29" dirty="0" smtClean="0">
                <a:latin typeface="Calibri"/>
                <a:cs typeface="Calibri"/>
              </a:rPr>
              <a:t>r</a:t>
            </a:r>
            <a:r>
              <a:rPr sz="1600" spc="0" dirty="0" smtClean="0">
                <a:latin typeface="Calibri"/>
                <a:cs typeface="Calibri"/>
              </a:rPr>
              <a:t>culos</a:t>
            </a:r>
            <a:r>
              <a:rPr sz="1600" spc="-4" dirty="0" smtClean="0">
                <a:latin typeface="Calibri"/>
                <a:cs typeface="Calibri"/>
              </a:rPr>
              <a:t>i</a:t>
            </a:r>
            <a:r>
              <a:rPr sz="1600" spc="0" dirty="0" smtClean="0">
                <a:latin typeface="Calibri"/>
                <a:cs typeface="Calibri"/>
              </a:rPr>
              <a:t>s</a:t>
            </a:r>
            <a:r>
              <a:rPr sz="1600" spc="-9" dirty="0" smtClean="0">
                <a:latin typeface="Calibri"/>
                <a:cs typeface="Calibri"/>
              </a:rPr>
              <a:t> g</a:t>
            </a:r>
            <a:r>
              <a:rPr sz="1600" spc="0" dirty="0" smtClean="0">
                <a:latin typeface="Calibri"/>
                <a:cs typeface="Calibri"/>
              </a:rPr>
              <a:t>enome</a:t>
            </a:r>
            <a:r>
              <a:rPr sz="1600" spc="-9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seque</a:t>
            </a:r>
            <a:r>
              <a:rPr sz="1600" spc="-4" dirty="0" smtClean="0">
                <a:latin typeface="Calibri"/>
                <a:cs typeface="Calibri"/>
              </a:rPr>
              <a:t>n</a:t>
            </a:r>
            <a:r>
              <a:rPr sz="1600" spc="0" dirty="0" smtClean="0">
                <a:latin typeface="Calibri"/>
                <a:cs typeface="Calibri"/>
              </a:rPr>
              <a:t>cing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675" y="4773726"/>
            <a:ext cx="8286165" cy="5366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38"/>
              </a:spcBef>
            </a:pPr>
            <a:endParaRPr sz="1100"/>
          </a:p>
          <a:p>
            <a:pPr marL="213156">
              <a:lnSpc>
                <a:spcPts val="1990"/>
              </a:lnSpc>
            </a:pPr>
            <a:r>
              <a:rPr sz="1600" spc="0" dirty="0" smtClean="0">
                <a:latin typeface="Arial"/>
                <a:cs typeface="Arial"/>
              </a:rPr>
              <a:t>6     </a:t>
            </a:r>
            <a:r>
              <a:rPr sz="2400" spc="0" baseline="1706" dirty="0" smtClean="0">
                <a:latin typeface="Calibri"/>
                <a:cs typeface="Calibri"/>
              </a:rPr>
              <a:t>LIT</a:t>
            </a:r>
            <a:r>
              <a:rPr sz="2400" spc="-25" baseline="1706" dirty="0" smtClean="0">
                <a:latin typeface="Calibri"/>
                <a:cs typeface="Calibri"/>
              </a:rPr>
              <a:t>B</a:t>
            </a:r>
            <a:r>
              <a:rPr sz="2400" spc="0" baseline="1706" dirty="0" smtClean="0">
                <a:latin typeface="Calibri"/>
                <a:cs typeface="Calibri"/>
              </a:rPr>
              <a:t>A</a:t>
            </a:r>
            <a:r>
              <a:rPr sz="2400" spc="-4" baseline="1706" dirty="0" smtClean="0">
                <a:latin typeface="Calibri"/>
                <a:cs typeface="Calibri"/>
              </a:rPr>
              <a:t>N</a:t>
            </a:r>
            <a:r>
              <a:rPr sz="2400" spc="0" baseline="1706" dirty="0" smtClean="0">
                <a:latin typeface="Calibri"/>
                <a:cs typeface="Calibri"/>
              </a:rPr>
              <a:t>GK</a:t>
            </a:r>
            <a:r>
              <a:rPr sz="2400" spc="-19" baseline="1706" dirty="0" smtClean="0">
                <a:latin typeface="Calibri"/>
                <a:cs typeface="Calibri"/>
              </a:rPr>
              <a:t>E</a:t>
            </a:r>
            <a:r>
              <a:rPr sz="2400" spc="0" baseline="1706" dirty="0" smtClean="0">
                <a:latin typeface="Calibri"/>
                <a:cs typeface="Calibri"/>
              </a:rPr>
              <a:t>S        </a:t>
            </a:r>
            <a:r>
              <a:rPr sz="2400" spc="17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Mi</a:t>
            </a:r>
            <a:r>
              <a:rPr sz="2400" spc="-4" baseline="1706" dirty="0" smtClean="0">
                <a:latin typeface="Calibri"/>
                <a:cs typeface="Calibri"/>
              </a:rPr>
              <a:t>s</a:t>
            </a:r>
            <a:r>
              <a:rPr sz="2400" spc="0" baseline="1706" dirty="0" smtClean="0">
                <a:latin typeface="Calibri"/>
                <a:cs typeface="Calibri"/>
              </a:rPr>
              <a:t>eq                   </a:t>
            </a:r>
            <a:r>
              <a:rPr sz="2400" spc="276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M</a:t>
            </a:r>
            <a:r>
              <a:rPr sz="2400" spc="-39" baseline="1706" dirty="0" smtClean="0">
                <a:latin typeface="Calibri"/>
                <a:cs typeface="Calibri"/>
              </a:rPr>
              <a:t>.</a:t>
            </a:r>
            <a:r>
              <a:rPr sz="2400" spc="0" baseline="1706" dirty="0" smtClean="0">
                <a:latin typeface="Calibri"/>
                <a:cs typeface="Calibri"/>
              </a:rPr>
              <a:t>tube</a:t>
            </a:r>
            <a:r>
              <a:rPr sz="2400" spc="-29" baseline="1706" dirty="0" smtClean="0">
                <a:latin typeface="Calibri"/>
                <a:cs typeface="Calibri"/>
              </a:rPr>
              <a:t>r</a:t>
            </a:r>
            <a:r>
              <a:rPr sz="2400" spc="0" baseline="1706" dirty="0" smtClean="0">
                <a:latin typeface="Calibri"/>
                <a:cs typeface="Calibri"/>
              </a:rPr>
              <a:t>culos</a:t>
            </a:r>
            <a:r>
              <a:rPr sz="2400" spc="-4" baseline="1706" dirty="0" smtClean="0">
                <a:latin typeface="Calibri"/>
                <a:cs typeface="Calibri"/>
              </a:rPr>
              <a:t>i</a:t>
            </a:r>
            <a:r>
              <a:rPr sz="2400" spc="0" baseline="1706" dirty="0" smtClean="0">
                <a:latin typeface="Calibri"/>
                <a:cs typeface="Calibri"/>
              </a:rPr>
              <a:t>s</a:t>
            </a:r>
            <a:r>
              <a:rPr sz="2400" spc="-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drug</a:t>
            </a:r>
            <a:r>
              <a:rPr sz="2400" spc="-9" baseline="1706" dirty="0" smtClean="0">
                <a:latin typeface="Calibri"/>
                <a:cs typeface="Calibri"/>
              </a:rPr>
              <a:t> </a:t>
            </a:r>
            <a:r>
              <a:rPr sz="2400" spc="-25" baseline="1706" dirty="0" smtClean="0">
                <a:latin typeface="Calibri"/>
                <a:cs typeface="Calibri"/>
              </a:rPr>
              <a:t>r</a:t>
            </a:r>
            <a:r>
              <a:rPr sz="2400" spc="0" baseline="1706" dirty="0" smtClean="0">
                <a:latin typeface="Calibri"/>
                <a:cs typeface="Calibri"/>
              </a:rPr>
              <a:t>esi</a:t>
            </a:r>
            <a:r>
              <a:rPr sz="2400" spc="-25" baseline="1706" dirty="0" smtClean="0">
                <a:latin typeface="Calibri"/>
                <a:cs typeface="Calibri"/>
              </a:rPr>
              <a:t>s</a:t>
            </a:r>
            <a:r>
              <a:rPr sz="2400" spc="-19" baseline="1706" dirty="0" smtClean="0">
                <a:latin typeface="Calibri"/>
                <a:cs typeface="Calibri"/>
              </a:rPr>
              <a:t>t</a:t>
            </a:r>
            <a:r>
              <a:rPr sz="2400" spc="0" baseline="1706" dirty="0" smtClean="0">
                <a:latin typeface="Calibri"/>
                <a:cs typeface="Calibri"/>
              </a:rPr>
              <a:t>ance</a:t>
            </a:r>
            <a:r>
              <a:rPr sz="2400" spc="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seque</a:t>
            </a:r>
            <a:r>
              <a:rPr sz="2400" spc="-4" baseline="1706" dirty="0" smtClean="0">
                <a:latin typeface="Calibri"/>
                <a:cs typeface="Calibri"/>
              </a:rPr>
              <a:t>n</a:t>
            </a:r>
            <a:r>
              <a:rPr sz="2400" spc="0" baseline="1706" dirty="0" smtClean="0">
                <a:latin typeface="Calibri"/>
                <a:cs typeface="Calibri"/>
              </a:rPr>
              <a:t>cing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01675" y="5310358"/>
            <a:ext cx="8286165" cy="805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94055" marR="3530079" algn="ctr">
              <a:lnSpc>
                <a:spcPct val="101725"/>
              </a:lnSpc>
              <a:spcBef>
                <a:spcPts val="270"/>
              </a:spcBef>
            </a:pPr>
            <a:r>
              <a:rPr sz="1600" spc="0" dirty="0" smtClean="0">
                <a:latin typeface="Calibri"/>
                <a:cs typeface="Calibri"/>
              </a:rPr>
              <a:t>-</a:t>
            </a:r>
            <a:r>
              <a:rPr sz="1600" spc="-4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IVF</a:t>
            </a:r>
            <a:r>
              <a:rPr sz="1600" spc="4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sc</a:t>
            </a:r>
            <a:r>
              <a:rPr sz="1600" spc="-25" dirty="0" smtClean="0">
                <a:latin typeface="Calibri"/>
                <a:cs typeface="Calibri"/>
              </a:rPr>
              <a:t>r</a:t>
            </a:r>
            <a:r>
              <a:rPr sz="1600" spc="0" dirty="0" smtClean="0">
                <a:latin typeface="Calibri"/>
                <a:cs typeface="Calibri"/>
              </a:rPr>
              <a:t>eening</a:t>
            </a:r>
            <a:endParaRPr sz="1600">
              <a:latin typeface="Calibri"/>
              <a:cs typeface="Calibri"/>
            </a:endParaRPr>
          </a:p>
          <a:p>
            <a:pPr marL="213156">
              <a:lnSpc>
                <a:spcPts val="1925"/>
              </a:lnSpc>
              <a:spcBef>
                <a:spcPts val="96"/>
              </a:spcBef>
            </a:pPr>
            <a:r>
              <a:rPr sz="1600" spc="0" dirty="0" smtClean="0">
                <a:latin typeface="Arial"/>
                <a:cs typeface="Arial"/>
              </a:rPr>
              <a:t>7     </a:t>
            </a:r>
            <a:r>
              <a:rPr sz="2400" spc="0" baseline="1706" dirty="0" smtClean="0">
                <a:latin typeface="Calibri"/>
                <a:cs typeface="Calibri"/>
              </a:rPr>
              <a:t>UI                          </a:t>
            </a:r>
            <a:r>
              <a:rPr sz="2400" spc="241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Mi</a:t>
            </a:r>
            <a:r>
              <a:rPr sz="2400" spc="-4" baseline="1706" dirty="0" smtClean="0">
                <a:latin typeface="Calibri"/>
                <a:cs typeface="Calibri"/>
              </a:rPr>
              <a:t>s</a:t>
            </a:r>
            <a:r>
              <a:rPr sz="2400" spc="0" baseline="1706" dirty="0" smtClean="0">
                <a:latin typeface="Calibri"/>
                <a:cs typeface="Calibri"/>
              </a:rPr>
              <a:t>eq                   </a:t>
            </a:r>
            <a:r>
              <a:rPr sz="2400" spc="276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-</a:t>
            </a:r>
            <a:r>
              <a:rPr sz="2400" spc="-4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B</a:t>
            </a:r>
            <a:r>
              <a:rPr sz="2400" spc="-25" baseline="1706" dirty="0" smtClean="0">
                <a:latin typeface="Calibri"/>
                <a:cs typeface="Calibri"/>
              </a:rPr>
              <a:t>r</a:t>
            </a:r>
            <a:r>
              <a:rPr sz="2400" spc="0" baseline="1706" dirty="0" smtClean="0">
                <a:latin typeface="Calibri"/>
                <a:cs typeface="Calibri"/>
              </a:rPr>
              <a:t>ea</a:t>
            </a:r>
            <a:r>
              <a:rPr sz="2400" spc="-19" baseline="1706" dirty="0" smtClean="0">
                <a:latin typeface="Calibri"/>
                <a:cs typeface="Calibri"/>
              </a:rPr>
              <a:t>s</a:t>
            </a:r>
            <a:r>
              <a:rPr sz="2400" spc="0" baseline="1706" dirty="0" smtClean="0">
                <a:latin typeface="Calibri"/>
                <a:cs typeface="Calibri"/>
              </a:rPr>
              <a:t>t</a:t>
            </a:r>
            <a:r>
              <a:rPr sz="2400" spc="14" baseline="1706" dirty="0" smtClean="0">
                <a:latin typeface="Calibri"/>
                <a:cs typeface="Calibri"/>
              </a:rPr>
              <a:t> </a:t>
            </a:r>
            <a:r>
              <a:rPr sz="2400" spc="-9" baseline="1706" dirty="0" smtClean="0">
                <a:latin typeface="Calibri"/>
                <a:cs typeface="Calibri"/>
              </a:rPr>
              <a:t>c</a:t>
            </a:r>
            <a:r>
              <a:rPr sz="2400" spc="0" baseline="1706" dirty="0" smtClean="0">
                <a:latin typeface="Calibri"/>
                <a:cs typeface="Calibri"/>
              </a:rPr>
              <a:t>ancer</a:t>
            </a:r>
            <a:r>
              <a:rPr sz="2400" spc="-9" baseline="1706" dirty="0" smtClean="0">
                <a:latin typeface="Calibri"/>
                <a:cs typeface="Calibri"/>
              </a:rPr>
              <a:t> g</a:t>
            </a:r>
            <a:r>
              <a:rPr sz="2400" spc="0" baseline="1706" dirty="0" smtClean="0">
                <a:latin typeface="Calibri"/>
                <a:cs typeface="Calibri"/>
              </a:rPr>
              <a:t>ene</a:t>
            </a:r>
            <a:r>
              <a:rPr sz="2400" spc="-4" baseline="1706" dirty="0" smtClean="0">
                <a:latin typeface="Calibri"/>
                <a:cs typeface="Calibri"/>
              </a:rPr>
              <a:t> </a:t>
            </a:r>
            <a:r>
              <a:rPr sz="2400" spc="-25" baseline="1706" dirty="0" smtClean="0">
                <a:latin typeface="Calibri"/>
                <a:cs typeface="Calibri"/>
              </a:rPr>
              <a:t>e</a:t>
            </a:r>
            <a:r>
              <a:rPr sz="2400" spc="0" baseline="1706" dirty="0" smtClean="0">
                <a:latin typeface="Calibri"/>
                <a:cs typeface="Calibri"/>
              </a:rPr>
              <a:t>xp</a:t>
            </a:r>
            <a:r>
              <a:rPr sz="2400" spc="-25" baseline="1706" dirty="0" smtClean="0">
                <a:latin typeface="Calibri"/>
                <a:cs typeface="Calibri"/>
              </a:rPr>
              <a:t>r</a:t>
            </a:r>
            <a:r>
              <a:rPr sz="2400" spc="0" baseline="1706" dirty="0" smtClean="0">
                <a:latin typeface="Calibri"/>
                <a:cs typeface="Calibri"/>
              </a:rPr>
              <a:t>ess</a:t>
            </a:r>
            <a:r>
              <a:rPr sz="2400" spc="-4" baseline="1706" dirty="0" smtClean="0">
                <a:latin typeface="Calibri"/>
                <a:cs typeface="Calibri"/>
              </a:rPr>
              <a:t>i</a:t>
            </a:r>
            <a:r>
              <a:rPr sz="2400" spc="0" baseline="1706" dirty="0" smtClean="0">
                <a:latin typeface="Calibri"/>
                <a:cs typeface="Calibri"/>
              </a:rPr>
              <a:t>on (wi</a:t>
            </a:r>
            <a:r>
              <a:rPr sz="2400" spc="-4" baseline="1706" dirty="0" smtClean="0">
                <a:latin typeface="Calibri"/>
                <a:cs typeface="Calibri"/>
              </a:rPr>
              <a:t>t</a:t>
            </a:r>
            <a:r>
              <a:rPr sz="2400" spc="0" baseline="1706" dirty="0" smtClean="0">
                <a:latin typeface="Calibri"/>
                <a:cs typeface="Calibri"/>
              </a:rPr>
              <a:t>h DHAR</a:t>
            </a:r>
            <a:r>
              <a:rPr sz="2400" spc="-4" baseline="1706" dirty="0" smtClean="0">
                <a:latin typeface="Calibri"/>
                <a:cs typeface="Calibri"/>
              </a:rPr>
              <a:t>M</a:t>
            </a:r>
            <a:r>
              <a:rPr sz="2400" spc="0" baseline="1706" dirty="0" smtClean="0">
                <a:latin typeface="Calibri"/>
                <a:cs typeface="Calibri"/>
              </a:rPr>
              <a:t>A</a:t>
            </a:r>
            <a:r>
              <a:rPr sz="2400" spc="-4" baseline="1706" dirty="0" smtClean="0">
                <a:latin typeface="Calibri"/>
                <a:cs typeface="Calibri"/>
              </a:rPr>
              <a:t>I</a:t>
            </a:r>
            <a:r>
              <a:rPr sz="2400" spc="0" baseline="1706" dirty="0" smtClean="0">
                <a:latin typeface="Calibri"/>
                <a:cs typeface="Calibri"/>
              </a:rPr>
              <a:t>S)</a:t>
            </a:r>
            <a:endParaRPr sz="1600">
              <a:latin typeface="Calibri"/>
              <a:cs typeface="Calibri"/>
            </a:endParaRPr>
          </a:p>
          <a:p>
            <a:pPr marL="3522014">
              <a:lnSpc>
                <a:spcPts val="1930"/>
              </a:lnSpc>
              <a:spcBef>
                <a:spcPts val="0"/>
              </a:spcBef>
            </a:pPr>
            <a:r>
              <a:rPr sz="2400" spc="0" baseline="1706" dirty="0" smtClean="0">
                <a:latin typeface="Calibri"/>
                <a:cs typeface="Calibri"/>
              </a:rPr>
              <a:t>-</a:t>
            </a:r>
            <a:r>
              <a:rPr sz="2400" spc="-4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M</a:t>
            </a:r>
            <a:r>
              <a:rPr sz="2400" spc="-39" baseline="1706" dirty="0" smtClean="0">
                <a:latin typeface="Calibri"/>
                <a:cs typeface="Calibri"/>
              </a:rPr>
              <a:t>.</a:t>
            </a:r>
            <a:r>
              <a:rPr sz="2400" spc="0" baseline="1706" dirty="0" smtClean="0">
                <a:latin typeface="Calibri"/>
                <a:cs typeface="Calibri"/>
              </a:rPr>
              <a:t>t</a:t>
            </a:r>
            <a:r>
              <a:rPr sz="2400" spc="-4" baseline="1706" dirty="0" smtClean="0">
                <a:latin typeface="Calibri"/>
                <a:cs typeface="Calibri"/>
              </a:rPr>
              <a:t>u</a:t>
            </a:r>
            <a:r>
              <a:rPr sz="2400" spc="0" baseline="1706" dirty="0" smtClean="0">
                <a:latin typeface="Calibri"/>
                <a:cs typeface="Calibri"/>
              </a:rPr>
              <a:t>be</a:t>
            </a:r>
            <a:r>
              <a:rPr sz="2400" spc="-29" baseline="1706" dirty="0" smtClean="0">
                <a:latin typeface="Calibri"/>
                <a:cs typeface="Calibri"/>
              </a:rPr>
              <a:t>r</a:t>
            </a:r>
            <a:r>
              <a:rPr sz="2400" spc="0" baseline="1706" dirty="0" smtClean="0">
                <a:latin typeface="Calibri"/>
                <a:cs typeface="Calibri"/>
              </a:rPr>
              <a:t>cu</a:t>
            </a:r>
            <a:r>
              <a:rPr sz="2400" spc="-4" baseline="1706" dirty="0" smtClean="0">
                <a:latin typeface="Calibri"/>
                <a:cs typeface="Calibri"/>
              </a:rPr>
              <a:t>l</a:t>
            </a:r>
            <a:r>
              <a:rPr sz="2400" spc="0" baseline="1706" dirty="0" smtClean="0">
                <a:latin typeface="Calibri"/>
                <a:cs typeface="Calibri"/>
              </a:rPr>
              <a:t>os</a:t>
            </a:r>
            <a:r>
              <a:rPr sz="2400" spc="-4" baseline="1706" dirty="0" smtClean="0">
                <a:latin typeface="Calibri"/>
                <a:cs typeface="Calibri"/>
              </a:rPr>
              <a:t>i</a:t>
            </a:r>
            <a:r>
              <a:rPr sz="2400" spc="0" baseline="1706" dirty="0" smtClean="0">
                <a:latin typeface="Calibri"/>
                <a:cs typeface="Calibri"/>
              </a:rPr>
              <a:t>s</a:t>
            </a:r>
            <a:r>
              <a:rPr sz="2400" spc="-4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se</a:t>
            </a:r>
            <a:r>
              <a:rPr sz="2400" spc="-4" baseline="1706" dirty="0" smtClean="0">
                <a:latin typeface="Calibri"/>
                <a:cs typeface="Calibri"/>
              </a:rPr>
              <a:t>q</a:t>
            </a:r>
            <a:r>
              <a:rPr sz="2400" spc="0" baseline="1706" dirty="0" smtClean="0">
                <a:latin typeface="Calibri"/>
                <a:cs typeface="Calibri"/>
              </a:rPr>
              <a:t>ue</a:t>
            </a:r>
            <a:r>
              <a:rPr sz="2400" spc="-4" baseline="1706" dirty="0" smtClean="0">
                <a:latin typeface="Calibri"/>
                <a:cs typeface="Calibri"/>
              </a:rPr>
              <a:t>n</a:t>
            </a:r>
            <a:r>
              <a:rPr sz="2400" spc="0" baseline="1706" dirty="0" smtClean="0">
                <a:latin typeface="Calibri"/>
                <a:cs typeface="Calibri"/>
              </a:rPr>
              <a:t>ci</a:t>
            </a:r>
            <a:r>
              <a:rPr sz="2400" spc="-4" baseline="1706" dirty="0" smtClean="0">
                <a:latin typeface="Calibri"/>
                <a:cs typeface="Calibri"/>
              </a:rPr>
              <a:t>n</a:t>
            </a:r>
            <a:r>
              <a:rPr sz="2400" spc="0" baseline="1706" dirty="0" smtClean="0">
                <a:latin typeface="Calibri"/>
                <a:cs typeface="Calibri"/>
              </a:rPr>
              <a:t>g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20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</a:t>
            </a:r>
            <a:r>
              <a:rPr lang="en-US" dirty="0" err="1" smtClean="0"/>
              <a:t>Rekombinan</a:t>
            </a:r>
            <a:r>
              <a:rPr lang="en-US" dirty="0" smtClean="0"/>
              <a:t>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3.bp.blogspot.com/-h8yCa1i1cU4/Vys5DbfPZKI/AAAAAAAAB6k/2wL271hgrEAbHYNR0RIamCdrr42StvsNgCLcB/s1600/fig%2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627714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17017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err="1" smtClean="0"/>
              <a:t>rDNA</a:t>
            </a:r>
            <a:r>
              <a:rPr lang="en-US" dirty="0" smtClean="0"/>
              <a:t> = </a:t>
            </a:r>
            <a:r>
              <a:rPr lang="en-US" i="1" dirty="0" smtClean="0"/>
              <a:t>recombinant DNA </a:t>
            </a:r>
            <a:r>
              <a:rPr lang="en-US" dirty="0" smtClean="0"/>
              <a:t>(DNA </a:t>
            </a:r>
            <a:r>
              <a:rPr lang="en-US" dirty="0" err="1" smtClean="0"/>
              <a:t>rekombinan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78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1500" y="2207374"/>
            <a:ext cx="533400" cy="318147"/>
          </a:xfrm>
          <a:custGeom>
            <a:avLst/>
            <a:gdLst/>
            <a:ahLst/>
            <a:cxnLst/>
            <a:rect l="l" t="t" r="r" b="b"/>
            <a:pathLst>
              <a:path w="533400" h="318147">
                <a:moveTo>
                  <a:pt x="0" y="318147"/>
                </a:moveTo>
                <a:lnTo>
                  <a:pt x="533400" y="318147"/>
                </a:lnTo>
                <a:lnTo>
                  <a:pt x="533400" y="0"/>
                </a:lnTo>
                <a:lnTo>
                  <a:pt x="0" y="0"/>
                </a:lnTo>
                <a:lnTo>
                  <a:pt x="0" y="318147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04900" y="2207374"/>
            <a:ext cx="1524000" cy="318147"/>
          </a:xfrm>
          <a:custGeom>
            <a:avLst/>
            <a:gdLst/>
            <a:ahLst/>
            <a:cxnLst/>
            <a:rect l="l" t="t" r="r" b="b"/>
            <a:pathLst>
              <a:path w="1524000" h="318147">
                <a:moveTo>
                  <a:pt x="0" y="318147"/>
                </a:moveTo>
                <a:lnTo>
                  <a:pt x="1524000" y="318147"/>
                </a:lnTo>
                <a:lnTo>
                  <a:pt x="1524000" y="0"/>
                </a:lnTo>
                <a:lnTo>
                  <a:pt x="0" y="0"/>
                </a:lnTo>
                <a:lnTo>
                  <a:pt x="0" y="318147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28900" y="2207374"/>
            <a:ext cx="1600200" cy="318147"/>
          </a:xfrm>
          <a:custGeom>
            <a:avLst/>
            <a:gdLst/>
            <a:ahLst/>
            <a:cxnLst/>
            <a:rect l="l" t="t" r="r" b="b"/>
            <a:pathLst>
              <a:path w="1600200" h="318147">
                <a:moveTo>
                  <a:pt x="0" y="318147"/>
                </a:moveTo>
                <a:lnTo>
                  <a:pt x="1600200" y="318147"/>
                </a:lnTo>
                <a:lnTo>
                  <a:pt x="1600200" y="0"/>
                </a:lnTo>
                <a:lnTo>
                  <a:pt x="0" y="0"/>
                </a:lnTo>
                <a:lnTo>
                  <a:pt x="0" y="318147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29100" y="2207374"/>
            <a:ext cx="4343400" cy="318147"/>
          </a:xfrm>
          <a:custGeom>
            <a:avLst/>
            <a:gdLst/>
            <a:ahLst/>
            <a:cxnLst/>
            <a:rect l="l" t="t" r="r" b="b"/>
            <a:pathLst>
              <a:path w="4343400" h="318147">
                <a:moveTo>
                  <a:pt x="0" y="318147"/>
                </a:moveTo>
                <a:lnTo>
                  <a:pt x="4343400" y="318147"/>
                </a:lnTo>
                <a:lnTo>
                  <a:pt x="4343400" y="0"/>
                </a:lnTo>
                <a:lnTo>
                  <a:pt x="0" y="0"/>
                </a:lnTo>
                <a:lnTo>
                  <a:pt x="0" y="318147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1500" y="2525509"/>
            <a:ext cx="533400" cy="318147"/>
          </a:xfrm>
          <a:custGeom>
            <a:avLst/>
            <a:gdLst/>
            <a:ahLst/>
            <a:cxnLst/>
            <a:rect l="l" t="t" r="r" b="b"/>
            <a:pathLst>
              <a:path w="533400" h="318147">
                <a:moveTo>
                  <a:pt x="0" y="318147"/>
                </a:moveTo>
                <a:lnTo>
                  <a:pt x="533400" y="318147"/>
                </a:lnTo>
                <a:lnTo>
                  <a:pt x="533400" y="0"/>
                </a:lnTo>
                <a:lnTo>
                  <a:pt x="0" y="0"/>
                </a:lnTo>
                <a:lnTo>
                  <a:pt x="0" y="318147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04900" y="2525509"/>
            <a:ext cx="1524000" cy="318147"/>
          </a:xfrm>
          <a:custGeom>
            <a:avLst/>
            <a:gdLst/>
            <a:ahLst/>
            <a:cxnLst/>
            <a:rect l="l" t="t" r="r" b="b"/>
            <a:pathLst>
              <a:path w="1524000" h="318147">
                <a:moveTo>
                  <a:pt x="0" y="318147"/>
                </a:moveTo>
                <a:lnTo>
                  <a:pt x="1524000" y="318147"/>
                </a:lnTo>
                <a:lnTo>
                  <a:pt x="1524000" y="0"/>
                </a:lnTo>
                <a:lnTo>
                  <a:pt x="0" y="0"/>
                </a:lnTo>
                <a:lnTo>
                  <a:pt x="0" y="318147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28900" y="2525509"/>
            <a:ext cx="1600200" cy="318147"/>
          </a:xfrm>
          <a:custGeom>
            <a:avLst/>
            <a:gdLst/>
            <a:ahLst/>
            <a:cxnLst/>
            <a:rect l="l" t="t" r="r" b="b"/>
            <a:pathLst>
              <a:path w="1600200" h="318147">
                <a:moveTo>
                  <a:pt x="0" y="318147"/>
                </a:moveTo>
                <a:lnTo>
                  <a:pt x="1600200" y="318147"/>
                </a:lnTo>
                <a:lnTo>
                  <a:pt x="1600200" y="0"/>
                </a:lnTo>
                <a:lnTo>
                  <a:pt x="0" y="0"/>
                </a:lnTo>
                <a:lnTo>
                  <a:pt x="0" y="318147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29100" y="2525509"/>
            <a:ext cx="4343400" cy="318147"/>
          </a:xfrm>
          <a:custGeom>
            <a:avLst/>
            <a:gdLst/>
            <a:ahLst/>
            <a:cxnLst/>
            <a:rect l="l" t="t" r="r" b="b"/>
            <a:pathLst>
              <a:path w="4343400" h="318147">
                <a:moveTo>
                  <a:pt x="0" y="318147"/>
                </a:moveTo>
                <a:lnTo>
                  <a:pt x="4343400" y="318147"/>
                </a:lnTo>
                <a:lnTo>
                  <a:pt x="4343400" y="0"/>
                </a:lnTo>
                <a:lnTo>
                  <a:pt x="0" y="0"/>
                </a:lnTo>
                <a:lnTo>
                  <a:pt x="0" y="318147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1500" y="2843644"/>
            <a:ext cx="533400" cy="561987"/>
          </a:xfrm>
          <a:custGeom>
            <a:avLst/>
            <a:gdLst/>
            <a:ahLst/>
            <a:cxnLst/>
            <a:rect l="l" t="t" r="r" b="b"/>
            <a:pathLst>
              <a:path w="533400" h="561987">
                <a:moveTo>
                  <a:pt x="0" y="561987"/>
                </a:moveTo>
                <a:lnTo>
                  <a:pt x="533400" y="561987"/>
                </a:lnTo>
                <a:lnTo>
                  <a:pt x="533400" y="0"/>
                </a:lnTo>
                <a:lnTo>
                  <a:pt x="0" y="0"/>
                </a:lnTo>
                <a:lnTo>
                  <a:pt x="0" y="561987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04900" y="2843644"/>
            <a:ext cx="1524000" cy="561987"/>
          </a:xfrm>
          <a:custGeom>
            <a:avLst/>
            <a:gdLst/>
            <a:ahLst/>
            <a:cxnLst/>
            <a:rect l="l" t="t" r="r" b="b"/>
            <a:pathLst>
              <a:path w="1524000" h="561987">
                <a:moveTo>
                  <a:pt x="0" y="561987"/>
                </a:moveTo>
                <a:lnTo>
                  <a:pt x="1524000" y="561987"/>
                </a:lnTo>
                <a:lnTo>
                  <a:pt x="1524000" y="0"/>
                </a:lnTo>
                <a:lnTo>
                  <a:pt x="0" y="0"/>
                </a:lnTo>
                <a:lnTo>
                  <a:pt x="0" y="561987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28900" y="2843644"/>
            <a:ext cx="1600200" cy="561987"/>
          </a:xfrm>
          <a:custGeom>
            <a:avLst/>
            <a:gdLst/>
            <a:ahLst/>
            <a:cxnLst/>
            <a:rect l="l" t="t" r="r" b="b"/>
            <a:pathLst>
              <a:path w="1600200" h="561987">
                <a:moveTo>
                  <a:pt x="0" y="561987"/>
                </a:moveTo>
                <a:lnTo>
                  <a:pt x="1600200" y="561987"/>
                </a:lnTo>
                <a:lnTo>
                  <a:pt x="1600200" y="0"/>
                </a:lnTo>
                <a:lnTo>
                  <a:pt x="0" y="0"/>
                </a:lnTo>
                <a:lnTo>
                  <a:pt x="0" y="561987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29100" y="2843644"/>
            <a:ext cx="4343400" cy="561987"/>
          </a:xfrm>
          <a:custGeom>
            <a:avLst/>
            <a:gdLst/>
            <a:ahLst/>
            <a:cxnLst/>
            <a:rect l="l" t="t" r="r" b="b"/>
            <a:pathLst>
              <a:path w="4343400" h="561987">
                <a:moveTo>
                  <a:pt x="0" y="561987"/>
                </a:moveTo>
                <a:lnTo>
                  <a:pt x="4343400" y="561987"/>
                </a:lnTo>
                <a:lnTo>
                  <a:pt x="4343400" y="0"/>
                </a:lnTo>
                <a:lnTo>
                  <a:pt x="0" y="0"/>
                </a:lnTo>
                <a:lnTo>
                  <a:pt x="0" y="561987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1500" y="3405619"/>
            <a:ext cx="533400" cy="561987"/>
          </a:xfrm>
          <a:custGeom>
            <a:avLst/>
            <a:gdLst/>
            <a:ahLst/>
            <a:cxnLst/>
            <a:rect l="l" t="t" r="r" b="b"/>
            <a:pathLst>
              <a:path w="533400" h="561987">
                <a:moveTo>
                  <a:pt x="0" y="561987"/>
                </a:moveTo>
                <a:lnTo>
                  <a:pt x="533400" y="561987"/>
                </a:lnTo>
                <a:lnTo>
                  <a:pt x="533400" y="0"/>
                </a:lnTo>
                <a:lnTo>
                  <a:pt x="0" y="0"/>
                </a:lnTo>
                <a:lnTo>
                  <a:pt x="0" y="561987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04900" y="3405619"/>
            <a:ext cx="1524000" cy="561987"/>
          </a:xfrm>
          <a:custGeom>
            <a:avLst/>
            <a:gdLst/>
            <a:ahLst/>
            <a:cxnLst/>
            <a:rect l="l" t="t" r="r" b="b"/>
            <a:pathLst>
              <a:path w="1524000" h="561987">
                <a:moveTo>
                  <a:pt x="0" y="561987"/>
                </a:moveTo>
                <a:lnTo>
                  <a:pt x="1524000" y="561987"/>
                </a:lnTo>
                <a:lnTo>
                  <a:pt x="1524000" y="0"/>
                </a:lnTo>
                <a:lnTo>
                  <a:pt x="0" y="0"/>
                </a:lnTo>
                <a:lnTo>
                  <a:pt x="0" y="561987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28900" y="3405619"/>
            <a:ext cx="1600200" cy="561987"/>
          </a:xfrm>
          <a:custGeom>
            <a:avLst/>
            <a:gdLst/>
            <a:ahLst/>
            <a:cxnLst/>
            <a:rect l="l" t="t" r="r" b="b"/>
            <a:pathLst>
              <a:path w="1600200" h="561987">
                <a:moveTo>
                  <a:pt x="0" y="561987"/>
                </a:moveTo>
                <a:lnTo>
                  <a:pt x="1600200" y="561987"/>
                </a:lnTo>
                <a:lnTo>
                  <a:pt x="1600200" y="0"/>
                </a:lnTo>
                <a:lnTo>
                  <a:pt x="0" y="0"/>
                </a:lnTo>
                <a:lnTo>
                  <a:pt x="0" y="561987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29100" y="3405619"/>
            <a:ext cx="4343400" cy="561987"/>
          </a:xfrm>
          <a:custGeom>
            <a:avLst/>
            <a:gdLst/>
            <a:ahLst/>
            <a:cxnLst/>
            <a:rect l="l" t="t" r="r" b="b"/>
            <a:pathLst>
              <a:path w="4343400" h="561987">
                <a:moveTo>
                  <a:pt x="0" y="561987"/>
                </a:moveTo>
                <a:lnTo>
                  <a:pt x="4343400" y="561987"/>
                </a:lnTo>
                <a:lnTo>
                  <a:pt x="4343400" y="0"/>
                </a:lnTo>
                <a:lnTo>
                  <a:pt x="0" y="0"/>
                </a:lnTo>
                <a:lnTo>
                  <a:pt x="0" y="561987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1500" y="3967594"/>
            <a:ext cx="533400" cy="318147"/>
          </a:xfrm>
          <a:custGeom>
            <a:avLst/>
            <a:gdLst/>
            <a:ahLst/>
            <a:cxnLst/>
            <a:rect l="l" t="t" r="r" b="b"/>
            <a:pathLst>
              <a:path w="533400" h="318147">
                <a:moveTo>
                  <a:pt x="0" y="318147"/>
                </a:moveTo>
                <a:lnTo>
                  <a:pt x="533400" y="318147"/>
                </a:lnTo>
                <a:lnTo>
                  <a:pt x="533400" y="0"/>
                </a:lnTo>
                <a:lnTo>
                  <a:pt x="0" y="0"/>
                </a:lnTo>
                <a:lnTo>
                  <a:pt x="0" y="318147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04900" y="3967594"/>
            <a:ext cx="1524000" cy="318147"/>
          </a:xfrm>
          <a:custGeom>
            <a:avLst/>
            <a:gdLst/>
            <a:ahLst/>
            <a:cxnLst/>
            <a:rect l="l" t="t" r="r" b="b"/>
            <a:pathLst>
              <a:path w="1524000" h="318147">
                <a:moveTo>
                  <a:pt x="0" y="318147"/>
                </a:moveTo>
                <a:lnTo>
                  <a:pt x="1524000" y="318147"/>
                </a:lnTo>
                <a:lnTo>
                  <a:pt x="1524000" y="0"/>
                </a:lnTo>
                <a:lnTo>
                  <a:pt x="0" y="0"/>
                </a:lnTo>
                <a:lnTo>
                  <a:pt x="0" y="318147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28900" y="3967594"/>
            <a:ext cx="1600200" cy="318147"/>
          </a:xfrm>
          <a:custGeom>
            <a:avLst/>
            <a:gdLst/>
            <a:ahLst/>
            <a:cxnLst/>
            <a:rect l="l" t="t" r="r" b="b"/>
            <a:pathLst>
              <a:path w="1600200" h="318147">
                <a:moveTo>
                  <a:pt x="0" y="318147"/>
                </a:moveTo>
                <a:lnTo>
                  <a:pt x="1600200" y="318147"/>
                </a:lnTo>
                <a:lnTo>
                  <a:pt x="1600200" y="0"/>
                </a:lnTo>
                <a:lnTo>
                  <a:pt x="0" y="0"/>
                </a:lnTo>
                <a:lnTo>
                  <a:pt x="0" y="318147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29100" y="3967594"/>
            <a:ext cx="4343400" cy="318147"/>
          </a:xfrm>
          <a:custGeom>
            <a:avLst/>
            <a:gdLst/>
            <a:ahLst/>
            <a:cxnLst/>
            <a:rect l="l" t="t" r="r" b="b"/>
            <a:pathLst>
              <a:path w="4343400" h="318147">
                <a:moveTo>
                  <a:pt x="0" y="318147"/>
                </a:moveTo>
                <a:lnTo>
                  <a:pt x="4343400" y="318147"/>
                </a:lnTo>
                <a:lnTo>
                  <a:pt x="4343400" y="0"/>
                </a:lnTo>
                <a:lnTo>
                  <a:pt x="0" y="0"/>
                </a:lnTo>
                <a:lnTo>
                  <a:pt x="0" y="318147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1500" y="4285729"/>
            <a:ext cx="533400" cy="318147"/>
          </a:xfrm>
          <a:custGeom>
            <a:avLst/>
            <a:gdLst/>
            <a:ahLst/>
            <a:cxnLst/>
            <a:rect l="l" t="t" r="r" b="b"/>
            <a:pathLst>
              <a:path w="533400" h="318147">
                <a:moveTo>
                  <a:pt x="0" y="318147"/>
                </a:moveTo>
                <a:lnTo>
                  <a:pt x="533400" y="318147"/>
                </a:lnTo>
                <a:lnTo>
                  <a:pt x="533400" y="0"/>
                </a:lnTo>
                <a:lnTo>
                  <a:pt x="0" y="0"/>
                </a:lnTo>
                <a:lnTo>
                  <a:pt x="0" y="318147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04900" y="4285729"/>
            <a:ext cx="1524000" cy="318147"/>
          </a:xfrm>
          <a:custGeom>
            <a:avLst/>
            <a:gdLst/>
            <a:ahLst/>
            <a:cxnLst/>
            <a:rect l="l" t="t" r="r" b="b"/>
            <a:pathLst>
              <a:path w="1524000" h="318147">
                <a:moveTo>
                  <a:pt x="0" y="318147"/>
                </a:moveTo>
                <a:lnTo>
                  <a:pt x="1524000" y="318147"/>
                </a:lnTo>
                <a:lnTo>
                  <a:pt x="1524000" y="0"/>
                </a:lnTo>
                <a:lnTo>
                  <a:pt x="0" y="0"/>
                </a:lnTo>
                <a:lnTo>
                  <a:pt x="0" y="318147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28900" y="4285729"/>
            <a:ext cx="1600200" cy="318147"/>
          </a:xfrm>
          <a:custGeom>
            <a:avLst/>
            <a:gdLst/>
            <a:ahLst/>
            <a:cxnLst/>
            <a:rect l="l" t="t" r="r" b="b"/>
            <a:pathLst>
              <a:path w="1600200" h="318147">
                <a:moveTo>
                  <a:pt x="0" y="318147"/>
                </a:moveTo>
                <a:lnTo>
                  <a:pt x="1600200" y="318147"/>
                </a:lnTo>
                <a:lnTo>
                  <a:pt x="1600200" y="0"/>
                </a:lnTo>
                <a:lnTo>
                  <a:pt x="0" y="0"/>
                </a:lnTo>
                <a:lnTo>
                  <a:pt x="0" y="318147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29100" y="4285729"/>
            <a:ext cx="4343400" cy="318147"/>
          </a:xfrm>
          <a:custGeom>
            <a:avLst/>
            <a:gdLst/>
            <a:ahLst/>
            <a:cxnLst/>
            <a:rect l="l" t="t" r="r" b="b"/>
            <a:pathLst>
              <a:path w="4343400" h="318147">
                <a:moveTo>
                  <a:pt x="0" y="318147"/>
                </a:moveTo>
                <a:lnTo>
                  <a:pt x="4343400" y="318147"/>
                </a:lnTo>
                <a:lnTo>
                  <a:pt x="4343400" y="0"/>
                </a:lnTo>
                <a:lnTo>
                  <a:pt x="0" y="0"/>
                </a:lnTo>
                <a:lnTo>
                  <a:pt x="0" y="318147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1500" y="4603991"/>
            <a:ext cx="533400" cy="318147"/>
          </a:xfrm>
          <a:custGeom>
            <a:avLst/>
            <a:gdLst/>
            <a:ahLst/>
            <a:cxnLst/>
            <a:rect l="l" t="t" r="r" b="b"/>
            <a:pathLst>
              <a:path w="533400" h="318147">
                <a:moveTo>
                  <a:pt x="0" y="318147"/>
                </a:moveTo>
                <a:lnTo>
                  <a:pt x="533400" y="318147"/>
                </a:lnTo>
                <a:lnTo>
                  <a:pt x="533400" y="0"/>
                </a:lnTo>
                <a:lnTo>
                  <a:pt x="0" y="0"/>
                </a:lnTo>
                <a:lnTo>
                  <a:pt x="0" y="318147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04900" y="4603991"/>
            <a:ext cx="1524000" cy="318147"/>
          </a:xfrm>
          <a:custGeom>
            <a:avLst/>
            <a:gdLst/>
            <a:ahLst/>
            <a:cxnLst/>
            <a:rect l="l" t="t" r="r" b="b"/>
            <a:pathLst>
              <a:path w="1524000" h="318147">
                <a:moveTo>
                  <a:pt x="0" y="318147"/>
                </a:moveTo>
                <a:lnTo>
                  <a:pt x="1524000" y="318147"/>
                </a:lnTo>
                <a:lnTo>
                  <a:pt x="1524000" y="0"/>
                </a:lnTo>
                <a:lnTo>
                  <a:pt x="0" y="0"/>
                </a:lnTo>
                <a:lnTo>
                  <a:pt x="0" y="318147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28900" y="4603991"/>
            <a:ext cx="1600200" cy="318147"/>
          </a:xfrm>
          <a:custGeom>
            <a:avLst/>
            <a:gdLst/>
            <a:ahLst/>
            <a:cxnLst/>
            <a:rect l="l" t="t" r="r" b="b"/>
            <a:pathLst>
              <a:path w="1600200" h="318147">
                <a:moveTo>
                  <a:pt x="0" y="318147"/>
                </a:moveTo>
                <a:lnTo>
                  <a:pt x="1600200" y="318147"/>
                </a:lnTo>
                <a:lnTo>
                  <a:pt x="1600200" y="0"/>
                </a:lnTo>
                <a:lnTo>
                  <a:pt x="0" y="0"/>
                </a:lnTo>
                <a:lnTo>
                  <a:pt x="0" y="318147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29100" y="4603991"/>
            <a:ext cx="4343400" cy="318147"/>
          </a:xfrm>
          <a:custGeom>
            <a:avLst/>
            <a:gdLst/>
            <a:ahLst/>
            <a:cxnLst/>
            <a:rect l="l" t="t" r="r" b="b"/>
            <a:pathLst>
              <a:path w="4343400" h="318147">
                <a:moveTo>
                  <a:pt x="0" y="318147"/>
                </a:moveTo>
                <a:lnTo>
                  <a:pt x="4343400" y="318147"/>
                </a:lnTo>
                <a:lnTo>
                  <a:pt x="4343400" y="0"/>
                </a:lnTo>
                <a:lnTo>
                  <a:pt x="0" y="0"/>
                </a:lnTo>
                <a:lnTo>
                  <a:pt x="0" y="318147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1500" y="4922126"/>
            <a:ext cx="533400" cy="318147"/>
          </a:xfrm>
          <a:custGeom>
            <a:avLst/>
            <a:gdLst/>
            <a:ahLst/>
            <a:cxnLst/>
            <a:rect l="l" t="t" r="r" b="b"/>
            <a:pathLst>
              <a:path w="533400" h="318147">
                <a:moveTo>
                  <a:pt x="0" y="318147"/>
                </a:moveTo>
                <a:lnTo>
                  <a:pt x="533400" y="318147"/>
                </a:lnTo>
                <a:lnTo>
                  <a:pt x="533400" y="0"/>
                </a:lnTo>
                <a:lnTo>
                  <a:pt x="0" y="0"/>
                </a:lnTo>
                <a:lnTo>
                  <a:pt x="0" y="318147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04900" y="4922126"/>
            <a:ext cx="1524000" cy="318147"/>
          </a:xfrm>
          <a:custGeom>
            <a:avLst/>
            <a:gdLst/>
            <a:ahLst/>
            <a:cxnLst/>
            <a:rect l="l" t="t" r="r" b="b"/>
            <a:pathLst>
              <a:path w="1524000" h="318147">
                <a:moveTo>
                  <a:pt x="0" y="318147"/>
                </a:moveTo>
                <a:lnTo>
                  <a:pt x="1524000" y="318147"/>
                </a:lnTo>
                <a:lnTo>
                  <a:pt x="1524000" y="0"/>
                </a:lnTo>
                <a:lnTo>
                  <a:pt x="0" y="0"/>
                </a:lnTo>
                <a:lnTo>
                  <a:pt x="0" y="318147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28900" y="4922126"/>
            <a:ext cx="1600200" cy="318147"/>
          </a:xfrm>
          <a:custGeom>
            <a:avLst/>
            <a:gdLst/>
            <a:ahLst/>
            <a:cxnLst/>
            <a:rect l="l" t="t" r="r" b="b"/>
            <a:pathLst>
              <a:path w="1600200" h="318147">
                <a:moveTo>
                  <a:pt x="0" y="318147"/>
                </a:moveTo>
                <a:lnTo>
                  <a:pt x="1600200" y="318147"/>
                </a:lnTo>
                <a:lnTo>
                  <a:pt x="1600200" y="0"/>
                </a:lnTo>
                <a:lnTo>
                  <a:pt x="0" y="0"/>
                </a:lnTo>
                <a:lnTo>
                  <a:pt x="0" y="318147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29100" y="4922126"/>
            <a:ext cx="4343400" cy="318147"/>
          </a:xfrm>
          <a:custGeom>
            <a:avLst/>
            <a:gdLst/>
            <a:ahLst/>
            <a:cxnLst/>
            <a:rect l="l" t="t" r="r" b="b"/>
            <a:pathLst>
              <a:path w="4343400" h="318147">
                <a:moveTo>
                  <a:pt x="0" y="318147"/>
                </a:moveTo>
                <a:lnTo>
                  <a:pt x="4343400" y="318147"/>
                </a:lnTo>
                <a:lnTo>
                  <a:pt x="4343400" y="0"/>
                </a:lnTo>
                <a:lnTo>
                  <a:pt x="0" y="0"/>
                </a:lnTo>
                <a:lnTo>
                  <a:pt x="0" y="318147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1500" y="5240261"/>
            <a:ext cx="533400" cy="318147"/>
          </a:xfrm>
          <a:custGeom>
            <a:avLst/>
            <a:gdLst/>
            <a:ahLst/>
            <a:cxnLst/>
            <a:rect l="l" t="t" r="r" b="b"/>
            <a:pathLst>
              <a:path w="533400" h="318147">
                <a:moveTo>
                  <a:pt x="0" y="318147"/>
                </a:moveTo>
                <a:lnTo>
                  <a:pt x="533400" y="318147"/>
                </a:lnTo>
                <a:lnTo>
                  <a:pt x="533400" y="0"/>
                </a:lnTo>
                <a:lnTo>
                  <a:pt x="0" y="0"/>
                </a:lnTo>
                <a:lnTo>
                  <a:pt x="0" y="318147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04900" y="5240261"/>
            <a:ext cx="1524000" cy="318147"/>
          </a:xfrm>
          <a:custGeom>
            <a:avLst/>
            <a:gdLst/>
            <a:ahLst/>
            <a:cxnLst/>
            <a:rect l="l" t="t" r="r" b="b"/>
            <a:pathLst>
              <a:path w="1524000" h="318147">
                <a:moveTo>
                  <a:pt x="0" y="318147"/>
                </a:moveTo>
                <a:lnTo>
                  <a:pt x="1524000" y="318147"/>
                </a:lnTo>
                <a:lnTo>
                  <a:pt x="1524000" y="0"/>
                </a:lnTo>
                <a:lnTo>
                  <a:pt x="0" y="0"/>
                </a:lnTo>
                <a:lnTo>
                  <a:pt x="0" y="318147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628900" y="5240261"/>
            <a:ext cx="1600200" cy="318147"/>
          </a:xfrm>
          <a:custGeom>
            <a:avLst/>
            <a:gdLst/>
            <a:ahLst/>
            <a:cxnLst/>
            <a:rect l="l" t="t" r="r" b="b"/>
            <a:pathLst>
              <a:path w="1600200" h="318147">
                <a:moveTo>
                  <a:pt x="0" y="318147"/>
                </a:moveTo>
                <a:lnTo>
                  <a:pt x="1600200" y="318147"/>
                </a:lnTo>
                <a:lnTo>
                  <a:pt x="1600200" y="0"/>
                </a:lnTo>
                <a:lnTo>
                  <a:pt x="0" y="0"/>
                </a:lnTo>
                <a:lnTo>
                  <a:pt x="0" y="318147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29100" y="5240261"/>
            <a:ext cx="4343400" cy="318147"/>
          </a:xfrm>
          <a:custGeom>
            <a:avLst/>
            <a:gdLst/>
            <a:ahLst/>
            <a:cxnLst/>
            <a:rect l="l" t="t" r="r" b="b"/>
            <a:pathLst>
              <a:path w="4343400" h="318147">
                <a:moveTo>
                  <a:pt x="0" y="318147"/>
                </a:moveTo>
                <a:lnTo>
                  <a:pt x="4343400" y="318147"/>
                </a:lnTo>
                <a:lnTo>
                  <a:pt x="4343400" y="0"/>
                </a:lnTo>
                <a:lnTo>
                  <a:pt x="0" y="0"/>
                </a:lnTo>
                <a:lnTo>
                  <a:pt x="0" y="318147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65150" y="2525522"/>
            <a:ext cx="8013700" cy="0"/>
          </a:xfrm>
          <a:custGeom>
            <a:avLst/>
            <a:gdLst/>
            <a:ahLst/>
            <a:cxnLst/>
            <a:rect l="l" t="t" r="r" b="b"/>
            <a:pathLst>
              <a:path w="8013700">
                <a:moveTo>
                  <a:pt x="0" y="0"/>
                </a:moveTo>
                <a:lnTo>
                  <a:pt x="80137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0810" y="565880"/>
            <a:ext cx="96820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NGS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25700" y="565880"/>
            <a:ext cx="171284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3200" b="1" spc="-1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hine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75503" y="565880"/>
            <a:ext cx="44817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50365" y="565880"/>
            <a:ext cx="198425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Indo</a:t>
            </a:r>
            <a:r>
              <a:rPr sz="3200" b="1" spc="-1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esia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85034" y="3028251"/>
            <a:ext cx="1098553" cy="2288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2400" spc="0" baseline="3413" dirty="0" smtClean="0">
                <a:latin typeface="Calibri"/>
                <a:cs typeface="Calibri"/>
              </a:rPr>
              <a:t>N</a:t>
            </a:r>
            <a:r>
              <a:rPr sz="2400" spc="-25" baseline="3413" dirty="0" smtClean="0">
                <a:latin typeface="Calibri"/>
                <a:cs typeface="Calibri"/>
              </a:rPr>
              <a:t>e</a:t>
            </a:r>
            <a:r>
              <a:rPr sz="2400" spc="4" baseline="3413" dirty="0" smtClean="0">
                <a:latin typeface="Calibri"/>
                <a:cs typeface="Calibri"/>
              </a:rPr>
              <a:t>x</a:t>
            </a:r>
            <a:r>
              <a:rPr sz="2400" spc="0" baseline="3413" dirty="0" smtClean="0">
                <a:latin typeface="Calibri"/>
                <a:cs typeface="Calibri"/>
              </a:rPr>
              <a:t>tSeq </a:t>
            </a:r>
            <a:r>
              <a:rPr sz="2400" spc="-4" baseline="3413" dirty="0" smtClean="0">
                <a:latin typeface="Calibri"/>
                <a:cs typeface="Calibri"/>
              </a:rPr>
              <a:t>5</a:t>
            </a:r>
            <a:r>
              <a:rPr sz="2400" spc="0" baseline="3413" dirty="0" smtClean="0">
                <a:latin typeface="Calibri"/>
                <a:cs typeface="Calibri"/>
              </a:rPr>
              <a:t>50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85488" y="3028251"/>
            <a:ext cx="2398630" cy="2288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2400" spc="0" baseline="3413" dirty="0" smtClean="0">
                <a:latin typeface="Calibri"/>
                <a:cs typeface="Calibri"/>
              </a:rPr>
              <a:t>Ct</a:t>
            </a:r>
            <a:r>
              <a:rPr sz="2400" spc="-19" baseline="3413" dirty="0" smtClean="0">
                <a:latin typeface="Calibri"/>
                <a:cs typeface="Calibri"/>
              </a:rPr>
              <a:t>y</a:t>
            </a:r>
            <a:r>
              <a:rPr sz="2400" spc="0" baseline="3413" dirty="0" smtClean="0">
                <a:latin typeface="Calibri"/>
                <a:cs typeface="Calibri"/>
              </a:rPr>
              <a:t>o</a:t>
            </a:r>
            <a:r>
              <a:rPr sz="2400" spc="-9" baseline="3413" dirty="0" smtClean="0">
                <a:latin typeface="Calibri"/>
                <a:cs typeface="Calibri"/>
              </a:rPr>
              <a:t>g</a:t>
            </a:r>
            <a:r>
              <a:rPr sz="2400" spc="0" baseline="3413" dirty="0" smtClean="0">
                <a:latin typeface="Calibri"/>
                <a:cs typeface="Calibri"/>
              </a:rPr>
              <a:t>en</a:t>
            </a:r>
            <a:r>
              <a:rPr sz="2400" spc="-9" baseline="3413" dirty="0" smtClean="0">
                <a:latin typeface="Calibri"/>
                <a:cs typeface="Calibri"/>
              </a:rPr>
              <a:t>e</a:t>
            </a:r>
            <a:r>
              <a:rPr sz="2400" spc="0" baseline="3413" dirty="0" smtClean="0">
                <a:latin typeface="Calibri"/>
                <a:cs typeface="Calibri"/>
              </a:rPr>
              <a:t>t</a:t>
            </a:r>
            <a:r>
              <a:rPr sz="2400" spc="-4" baseline="3413" dirty="0" smtClean="0">
                <a:latin typeface="Calibri"/>
                <a:cs typeface="Calibri"/>
              </a:rPr>
              <a:t>i</a:t>
            </a:r>
            <a:r>
              <a:rPr sz="2400" spc="0" baseline="3413" dirty="0" smtClean="0">
                <a:latin typeface="Calibri"/>
                <a:cs typeface="Calibri"/>
              </a:rPr>
              <a:t>cs, </a:t>
            </a:r>
            <a:r>
              <a:rPr sz="2400" spc="-29" baseline="3413" dirty="0" smtClean="0">
                <a:latin typeface="Calibri"/>
                <a:cs typeface="Calibri"/>
              </a:rPr>
              <a:t>K</a:t>
            </a:r>
            <a:r>
              <a:rPr sz="2400" spc="0" baseline="3413" dirty="0" smtClean="0">
                <a:latin typeface="Calibri"/>
                <a:cs typeface="Calibri"/>
              </a:rPr>
              <a:t>a</a:t>
            </a:r>
            <a:r>
              <a:rPr sz="2400" spc="4" baseline="3413" dirty="0" smtClean="0">
                <a:latin typeface="Calibri"/>
                <a:cs typeface="Calibri"/>
              </a:rPr>
              <a:t>r</a:t>
            </a:r>
            <a:r>
              <a:rPr sz="2400" spc="-14" baseline="3413" dirty="0" smtClean="0">
                <a:latin typeface="Calibri"/>
                <a:cs typeface="Calibri"/>
              </a:rPr>
              <a:t>y</a:t>
            </a:r>
            <a:r>
              <a:rPr sz="2400" spc="0" baseline="3413" dirty="0" smtClean="0">
                <a:latin typeface="Calibri"/>
                <a:cs typeface="Calibri"/>
              </a:rPr>
              <a:t>omappi</a:t>
            </a:r>
            <a:r>
              <a:rPr sz="2400" spc="-4" baseline="3413" dirty="0" smtClean="0">
                <a:latin typeface="Calibri"/>
                <a:cs typeface="Calibri"/>
              </a:rPr>
              <a:t>n</a:t>
            </a:r>
            <a:r>
              <a:rPr sz="2400" spc="0" baseline="3413" dirty="0" smtClean="0">
                <a:latin typeface="Calibri"/>
                <a:cs typeface="Calibri"/>
              </a:rPr>
              <a:t>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61034" y="3150171"/>
            <a:ext cx="371272" cy="2288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2400" spc="0" baseline="3413" dirty="0" smtClean="0">
                <a:latin typeface="Calibri"/>
                <a:cs typeface="Calibri"/>
              </a:rPr>
              <a:t>Ki</a:t>
            </a:r>
            <a:r>
              <a:rPr sz="2400" spc="-19" baseline="3413" dirty="0" smtClean="0">
                <a:latin typeface="Calibri"/>
                <a:cs typeface="Calibri"/>
              </a:rPr>
              <a:t>t</a:t>
            </a:r>
            <a:r>
              <a:rPr sz="2400" spc="0" baseline="3413" dirty="0" smtClean="0"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85488" y="3590353"/>
            <a:ext cx="3812185" cy="2288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2400" spc="0" baseline="3413" dirty="0" smtClean="0">
                <a:latin typeface="Calibri"/>
                <a:cs typeface="Calibri"/>
              </a:rPr>
              <a:t>Mic</a:t>
            </a:r>
            <a:r>
              <a:rPr sz="2400" spc="-25" baseline="3413" dirty="0" smtClean="0">
                <a:latin typeface="Calibri"/>
                <a:cs typeface="Calibri"/>
              </a:rPr>
              <a:t>r</a:t>
            </a:r>
            <a:r>
              <a:rPr sz="2400" spc="0" baseline="3413" dirty="0" smtClean="0">
                <a:latin typeface="Calibri"/>
                <a:cs typeface="Calibri"/>
              </a:rPr>
              <a:t>obiolog</a:t>
            </a:r>
            <a:r>
              <a:rPr sz="2400" spc="-114" baseline="3413" dirty="0" smtClean="0">
                <a:latin typeface="Calibri"/>
                <a:cs typeface="Calibri"/>
              </a:rPr>
              <a:t>y</a:t>
            </a:r>
            <a:r>
              <a:rPr sz="2400" spc="0" baseline="3413" dirty="0" smtClean="0">
                <a:latin typeface="Calibri"/>
                <a:cs typeface="Calibri"/>
              </a:rPr>
              <a:t>,</a:t>
            </a:r>
            <a:r>
              <a:rPr sz="2400" spc="-9" baseline="3413" dirty="0" smtClean="0">
                <a:latin typeface="Calibri"/>
                <a:cs typeface="Calibri"/>
              </a:rPr>
              <a:t> </a:t>
            </a:r>
            <a:r>
              <a:rPr sz="2400" spc="0" baseline="3413" dirty="0" smtClean="0">
                <a:latin typeface="Calibri"/>
                <a:cs typeface="Calibri"/>
              </a:rPr>
              <a:t>i</a:t>
            </a:r>
            <a:r>
              <a:rPr sz="2400" spc="-14" baseline="3413" dirty="0" smtClean="0">
                <a:latin typeface="Calibri"/>
                <a:cs typeface="Calibri"/>
              </a:rPr>
              <a:t>n</a:t>
            </a:r>
            <a:r>
              <a:rPr sz="2400" spc="-44" baseline="3413" dirty="0" smtClean="0">
                <a:latin typeface="Calibri"/>
                <a:cs typeface="Calibri"/>
              </a:rPr>
              <a:t>f</a:t>
            </a:r>
            <a:r>
              <a:rPr sz="2400" spc="0" baseline="3413" dirty="0" smtClean="0">
                <a:latin typeface="Calibri"/>
                <a:cs typeface="Calibri"/>
              </a:rPr>
              <a:t>ectious</a:t>
            </a:r>
            <a:r>
              <a:rPr sz="2400" spc="-4" baseline="3413" dirty="0" smtClean="0">
                <a:latin typeface="Calibri"/>
                <a:cs typeface="Calibri"/>
              </a:rPr>
              <a:t> </a:t>
            </a:r>
            <a:r>
              <a:rPr sz="2400" spc="0" baseline="3413" dirty="0" smtClean="0">
                <a:latin typeface="Calibri"/>
                <a:cs typeface="Calibri"/>
              </a:rPr>
              <a:t>d</a:t>
            </a:r>
            <a:r>
              <a:rPr sz="2400" spc="-4" baseline="3413" dirty="0" smtClean="0">
                <a:latin typeface="Calibri"/>
                <a:cs typeface="Calibri"/>
              </a:rPr>
              <a:t>i</a:t>
            </a:r>
            <a:r>
              <a:rPr sz="2400" spc="0" baseline="3413" dirty="0" smtClean="0">
                <a:latin typeface="Calibri"/>
                <a:cs typeface="Calibri"/>
              </a:rPr>
              <a:t>sease,</a:t>
            </a:r>
            <a:r>
              <a:rPr sz="2400" spc="-4" baseline="3413" dirty="0" smtClean="0">
                <a:latin typeface="Calibri"/>
                <a:cs typeface="Calibri"/>
              </a:rPr>
              <a:t> </a:t>
            </a:r>
            <a:r>
              <a:rPr sz="2400" spc="0" baseline="3413" dirty="0" smtClean="0">
                <a:latin typeface="Calibri"/>
                <a:cs typeface="Calibri"/>
              </a:rPr>
              <a:t>c</a:t>
            </a:r>
            <a:r>
              <a:rPr sz="2400" spc="4" baseline="3413" dirty="0" smtClean="0">
                <a:latin typeface="Calibri"/>
                <a:cs typeface="Calibri"/>
              </a:rPr>
              <a:t>y</a:t>
            </a:r>
            <a:r>
              <a:rPr sz="2400" spc="-19" baseline="3413" dirty="0" smtClean="0">
                <a:latin typeface="Calibri"/>
                <a:cs typeface="Calibri"/>
              </a:rPr>
              <a:t>t</a:t>
            </a:r>
            <a:r>
              <a:rPr sz="2400" spc="0" baseline="3413" dirty="0" smtClean="0">
                <a:latin typeface="Calibri"/>
                <a:cs typeface="Calibri"/>
              </a:rPr>
              <a:t>o</a:t>
            </a:r>
            <a:r>
              <a:rPr sz="2400" spc="-9" baseline="3413" dirty="0" smtClean="0">
                <a:latin typeface="Calibri"/>
                <a:cs typeface="Calibri"/>
              </a:rPr>
              <a:t>g</a:t>
            </a:r>
            <a:r>
              <a:rPr sz="2400" spc="0" baseline="3413" dirty="0" smtClean="0">
                <a:latin typeface="Calibri"/>
                <a:cs typeface="Calibri"/>
              </a:rPr>
              <a:t>en</a:t>
            </a:r>
            <a:r>
              <a:rPr sz="2400" spc="-9" baseline="3413" dirty="0" smtClean="0">
                <a:latin typeface="Calibri"/>
                <a:cs typeface="Calibri"/>
              </a:rPr>
              <a:t>e</a:t>
            </a:r>
            <a:r>
              <a:rPr sz="2400" spc="0" baseline="3413" dirty="0" smtClean="0">
                <a:latin typeface="Calibri"/>
                <a:cs typeface="Calibri"/>
              </a:rPr>
              <a:t>t</a:t>
            </a:r>
            <a:r>
              <a:rPr sz="2400" spc="-4" baseline="3413" dirty="0" smtClean="0">
                <a:latin typeface="Calibri"/>
                <a:cs typeface="Calibri"/>
              </a:rPr>
              <a:t>i</a:t>
            </a:r>
            <a:r>
              <a:rPr sz="2400" spc="0" baseline="3413" dirty="0" smtClean="0">
                <a:latin typeface="Calibri"/>
                <a:cs typeface="Calibri"/>
              </a:rPr>
              <a:t>cs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85034" y="3712273"/>
            <a:ext cx="578163" cy="2288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2400" spc="0" baseline="3413" dirty="0" smtClean="0">
                <a:latin typeface="Calibri"/>
                <a:cs typeface="Calibri"/>
              </a:rPr>
              <a:t>MiSeq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1500" y="2207374"/>
            <a:ext cx="8001000" cy="3181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7856">
              <a:lnSpc>
                <a:spcPct val="101725"/>
              </a:lnSpc>
              <a:spcBef>
                <a:spcPts val="270"/>
              </a:spcBef>
            </a:pP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No.             </a:t>
            </a:r>
            <a:r>
              <a:rPr sz="1600" b="1" spc="33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User                    </a:t>
            </a:r>
            <a:r>
              <a:rPr sz="1600" b="1" spc="27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Pl</a:t>
            </a:r>
            <a:r>
              <a:rPr sz="1600" b="1" spc="-1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orm                                               </a:t>
            </a:r>
            <a:r>
              <a:rPr sz="1600" b="1" spc="15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esea</a:t>
            </a:r>
            <a:r>
              <a:rPr sz="16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1500" y="2525522"/>
            <a:ext cx="8001000" cy="318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5392">
              <a:lnSpc>
                <a:spcPct val="101725"/>
              </a:lnSpc>
              <a:spcBef>
                <a:spcPts val="270"/>
              </a:spcBef>
            </a:pPr>
            <a:r>
              <a:rPr sz="1600" spc="0" dirty="0" smtClean="0">
                <a:latin typeface="Calibri"/>
                <a:cs typeface="Calibri"/>
              </a:rPr>
              <a:t>8     </a:t>
            </a:r>
            <a:r>
              <a:rPr sz="1600" spc="64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TDC</a:t>
            </a:r>
            <a:r>
              <a:rPr sz="1600" spc="-4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U</a:t>
            </a:r>
            <a:r>
              <a:rPr sz="1600" spc="-4" dirty="0" smtClean="0">
                <a:latin typeface="Calibri"/>
                <a:cs typeface="Calibri"/>
              </a:rPr>
              <a:t>N</a:t>
            </a:r>
            <a:r>
              <a:rPr sz="1600" spc="0" dirty="0" smtClean="0">
                <a:latin typeface="Calibri"/>
                <a:cs typeface="Calibri"/>
              </a:rPr>
              <a:t>A</a:t>
            </a:r>
            <a:r>
              <a:rPr sz="1600" spc="-4" dirty="0" smtClean="0">
                <a:latin typeface="Calibri"/>
                <a:cs typeface="Calibri"/>
              </a:rPr>
              <a:t>I</a:t>
            </a:r>
            <a:r>
              <a:rPr sz="1600" spc="0" dirty="0" smtClean="0">
                <a:latin typeface="Calibri"/>
                <a:cs typeface="Calibri"/>
              </a:rPr>
              <a:t>R            </a:t>
            </a:r>
            <a:r>
              <a:rPr sz="1600" spc="69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Mi</a:t>
            </a:r>
            <a:r>
              <a:rPr sz="1600" spc="-4" dirty="0" smtClean="0">
                <a:latin typeface="Calibri"/>
                <a:cs typeface="Calibri"/>
              </a:rPr>
              <a:t>s</a:t>
            </a:r>
            <a:r>
              <a:rPr sz="1600" spc="0" dirty="0" smtClean="0">
                <a:latin typeface="Calibri"/>
                <a:cs typeface="Calibri"/>
              </a:rPr>
              <a:t>eq                      </a:t>
            </a:r>
            <a:r>
              <a:rPr sz="1600" spc="286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Deep sequenci</a:t>
            </a:r>
            <a:r>
              <a:rPr sz="1600" spc="-4" dirty="0" smtClean="0">
                <a:latin typeface="Calibri"/>
                <a:cs typeface="Calibri"/>
              </a:rPr>
              <a:t>n</a:t>
            </a:r>
            <a:r>
              <a:rPr sz="1600" spc="0" dirty="0" smtClean="0">
                <a:latin typeface="Calibri"/>
                <a:cs typeface="Calibri"/>
              </a:rPr>
              <a:t>g</a:t>
            </a:r>
            <a:r>
              <a:rPr sz="1600" spc="-9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on </a:t>
            </a:r>
            <a:r>
              <a:rPr sz="1600" spc="-34" dirty="0" smtClean="0">
                <a:latin typeface="Calibri"/>
                <a:cs typeface="Calibri"/>
              </a:rPr>
              <a:t>A</a:t>
            </a:r>
            <a:r>
              <a:rPr sz="1600" spc="0" dirty="0" smtClean="0">
                <a:latin typeface="Calibri"/>
                <a:cs typeface="Calibri"/>
              </a:rPr>
              <a:t>vian</a:t>
            </a:r>
            <a:r>
              <a:rPr sz="1600" spc="-4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i</a:t>
            </a:r>
            <a:r>
              <a:rPr sz="1600" spc="-14" dirty="0" smtClean="0">
                <a:latin typeface="Calibri"/>
                <a:cs typeface="Calibri"/>
              </a:rPr>
              <a:t>n</a:t>
            </a:r>
            <a:r>
              <a:rPr sz="1600" spc="0" dirty="0" smtClean="0">
                <a:latin typeface="Calibri"/>
                <a:cs typeface="Calibri"/>
              </a:rPr>
              <a:t>f</a:t>
            </a:r>
            <a:r>
              <a:rPr sz="1600" spc="-4" dirty="0" smtClean="0">
                <a:latin typeface="Calibri"/>
                <a:cs typeface="Calibri"/>
              </a:rPr>
              <a:t>l</a:t>
            </a:r>
            <a:r>
              <a:rPr sz="1600" spc="0" dirty="0" smtClean="0">
                <a:latin typeface="Calibri"/>
                <a:cs typeface="Calibri"/>
              </a:rPr>
              <a:t>uen</a:t>
            </a:r>
            <a:r>
              <a:rPr sz="1600" spc="-34" dirty="0" smtClean="0">
                <a:latin typeface="Calibri"/>
                <a:cs typeface="Calibri"/>
              </a:rPr>
              <a:t>z</a:t>
            </a:r>
            <a:r>
              <a:rPr sz="1600" spc="0" dirty="0" smtClean="0"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500" y="2843650"/>
            <a:ext cx="8001000" cy="5619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5392">
              <a:lnSpc>
                <a:spcPts val="1953"/>
              </a:lnSpc>
              <a:spcBef>
                <a:spcPts val="270"/>
              </a:spcBef>
            </a:pPr>
            <a:r>
              <a:rPr sz="2400" spc="0" baseline="-32426" dirty="0" smtClean="0">
                <a:latin typeface="Calibri"/>
                <a:cs typeface="Calibri"/>
              </a:rPr>
              <a:t>9     </a:t>
            </a:r>
            <a:r>
              <a:rPr sz="2400" spc="64" baseline="-32426" dirty="0" smtClean="0">
                <a:latin typeface="Calibri"/>
                <a:cs typeface="Calibri"/>
              </a:rPr>
              <a:t> </a:t>
            </a:r>
            <a:r>
              <a:rPr sz="1600" spc="-25" dirty="0" smtClean="0">
                <a:latin typeface="Calibri"/>
                <a:cs typeface="Calibri"/>
              </a:rPr>
              <a:t>R</a:t>
            </a:r>
            <a:r>
              <a:rPr sz="1600" spc="-9" dirty="0" smtClean="0">
                <a:latin typeface="Calibri"/>
                <a:cs typeface="Calibri"/>
              </a:rPr>
              <a:t>S</a:t>
            </a:r>
            <a:r>
              <a:rPr sz="1600" spc="0" dirty="0" smtClean="0">
                <a:latin typeface="Calibri"/>
                <a:cs typeface="Calibri"/>
              </a:rPr>
              <a:t>AB</a:t>
            </a:r>
            <a:r>
              <a:rPr sz="1600" spc="4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Ha</a:t>
            </a:r>
            <a:r>
              <a:rPr sz="1600" spc="-39" dirty="0" smtClean="0">
                <a:latin typeface="Calibri"/>
                <a:cs typeface="Calibri"/>
              </a:rPr>
              <a:t>r</a:t>
            </a:r>
            <a:r>
              <a:rPr sz="1600" spc="0" dirty="0" smtClean="0">
                <a:latin typeface="Calibri"/>
                <a:cs typeface="Calibri"/>
              </a:rPr>
              <a:t>apan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1500" y="3405625"/>
            <a:ext cx="8001000" cy="5619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3576">
              <a:lnSpc>
                <a:spcPts val="1953"/>
              </a:lnSpc>
              <a:spcBef>
                <a:spcPts val="270"/>
              </a:spcBef>
            </a:pPr>
            <a:r>
              <a:rPr sz="2400" spc="0" baseline="-32426" dirty="0" smtClean="0">
                <a:latin typeface="Calibri"/>
                <a:cs typeface="Calibri"/>
              </a:rPr>
              <a:t>10    </a:t>
            </a:r>
            <a:r>
              <a:rPr sz="2400" spc="19" baseline="-32426" dirty="0" smtClean="0">
                <a:latin typeface="Calibri"/>
                <a:cs typeface="Calibri"/>
              </a:rPr>
              <a:t> </a:t>
            </a:r>
            <a:r>
              <a:rPr sz="2400" spc="0" baseline="-32426" dirty="0" smtClean="0">
                <a:latin typeface="Calibri"/>
                <a:cs typeface="Calibri"/>
              </a:rPr>
              <a:t>Eij</a:t>
            </a:r>
            <a:r>
              <a:rPr sz="2400" spc="-4" baseline="-32426" dirty="0" smtClean="0">
                <a:latin typeface="Calibri"/>
                <a:cs typeface="Calibri"/>
              </a:rPr>
              <a:t>k</a:t>
            </a:r>
            <a:r>
              <a:rPr sz="2400" spc="0" baseline="-32426" dirty="0" smtClean="0">
                <a:latin typeface="Calibri"/>
                <a:cs typeface="Calibri"/>
              </a:rPr>
              <a:t>man                 </a:t>
            </a:r>
            <a:r>
              <a:rPr sz="2400" spc="346" baseline="-32426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N</a:t>
            </a:r>
            <a:r>
              <a:rPr sz="1600" spc="-25" dirty="0" smtClean="0">
                <a:latin typeface="Calibri"/>
                <a:cs typeface="Calibri"/>
              </a:rPr>
              <a:t>e</a:t>
            </a:r>
            <a:r>
              <a:rPr sz="1600" spc="4" dirty="0" smtClean="0">
                <a:latin typeface="Calibri"/>
                <a:cs typeface="Calibri"/>
              </a:rPr>
              <a:t>x</a:t>
            </a:r>
            <a:r>
              <a:rPr sz="1600" spc="0" dirty="0" smtClean="0">
                <a:latin typeface="Calibri"/>
                <a:cs typeface="Calibri"/>
              </a:rPr>
              <a:t>tSeq5</a:t>
            </a:r>
            <a:r>
              <a:rPr sz="1600" spc="-4" dirty="0" smtClean="0">
                <a:latin typeface="Calibri"/>
                <a:cs typeface="Calibri"/>
              </a:rPr>
              <a:t>5</a:t>
            </a:r>
            <a:r>
              <a:rPr sz="1600" spc="0" dirty="0" smtClean="0">
                <a:latin typeface="Calibri"/>
                <a:cs typeface="Calibri"/>
              </a:rPr>
              <a:t>0</a:t>
            </a:r>
            <a:r>
              <a:rPr sz="1600" spc="9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&amp;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1500" y="3967600"/>
            <a:ext cx="8001000" cy="3181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3576">
              <a:lnSpc>
                <a:spcPct val="101725"/>
              </a:lnSpc>
              <a:spcBef>
                <a:spcPts val="270"/>
              </a:spcBef>
            </a:pPr>
            <a:r>
              <a:rPr sz="1600" spc="0" dirty="0" smtClean="0">
                <a:latin typeface="Calibri"/>
                <a:cs typeface="Calibri"/>
              </a:rPr>
              <a:t>11    </a:t>
            </a:r>
            <a:r>
              <a:rPr sz="1600" spc="19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B</a:t>
            </a:r>
            <a:r>
              <a:rPr sz="1600" spc="-19" dirty="0" smtClean="0">
                <a:latin typeface="Calibri"/>
                <a:cs typeface="Calibri"/>
              </a:rPr>
              <a:t>B</a:t>
            </a:r>
            <a:r>
              <a:rPr sz="1600" spc="0" dirty="0" smtClean="0">
                <a:latin typeface="Calibri"/>
                <a:cs typeface="Calibri"/>
              </a:rPr>
              <a:t>VET</a:t>
            </a:r>
            <a:r>
              <a:rPr sz="1600" spc="9" dirty="0" smtClean="0">
                <a:latin typeface="Calibri"/>
                <a:cs typeface="Calibri"/>
              </a:rPr>
              <a:t> </a:t>
            </a:r>
            <a:r>
              <a:rPr sz="1600" spc="-69" dirty="0" smtClean="0">
                <a:latin typeface="Calibri"/>
                <a:cs typeface="Calibri"/>
              </a:rPr>
              <a:t>W</a:t>
            </a:r>
            <a:r>
              <a:rPr sz="1600" spc="-129" dirty="0" smtClean="0">
                <a:latin typeface="Calibri"/>
                <a:cs typeface="Calibri"/>
              </a:rPr>
              <a:t>A</a:t>
            </a:r>
            <a:r>
              <a:rPr sz="1600" spc="0" dirty="0" smtClean="0">
                <a:latin typeface="Calibri"/>
                <a:cs typeface="Calibri"/>
              </a:rPr>
              <a:t>T</a:t>
            </a:r>
            <a:r>
              <a:rPr sz="1600" spc="-19" dirty="0" smtClean="0">
                <a:latin typeface="Calibri"/>
                <a:cs typeface="Calibri"/>
              </a:rPr>
              <a:t>E</a:t>
            </a:r>
            <a:r>
              <a:rPr sz="1600" spc="0" dirty="0" smtClean="0">
                <a:latin typeface="Calibri"/>
                <a:cs typeface="Calibri"/>
              </a:rPr>
              <a:t>S       </a:t>
            </a:r>
            <a:r>
              <a:rPr sz="1600" spc="109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MiSeq                      </a:t>
            </a:r>
            <a:r>
              <a:rPr sz="1600" spc="175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Whole </a:t>
            </a:r>
            <a:r>
              <a:rPr sz="1600" spc="-9" dirty="0" smtClean="0">
                <a:latin typeface="Calibri"/>
                <a:cs typeface="Calibri"/>
              </a:rPr>
              <a:t>g</a:t>
            </a:r>
            <a:r>
              <a:rPr sz="1600" spc="0" dirty="0" smtClean="0">
                <a:latin typeface="Calibri"/>
                <a:cs typeface="Calibri"/>
              </a:rPr>
              <a:t>enome</a:t>
            </a:r>
            <a:r>
              <a:rPr sz="1600" spc="-9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seque</a:t>
            </a:r>
            <a:r>
              <a:rPr sz="1600" spc="-4" dirty="0" smtClean="0">
                <a:latin typeface="Calibri"/>
                <a:cs typeface="Calibri"/>
              </a:rPr>
              <a:t>n</a:t>
            </a:r>
            <a:r>
              <a:rPr sz="1600" spc="0" dirty="0" smtClean="0">
                <a:latin typeface="Calibri"/>
                <a:cs typeface="Calibri"/>
              </a:rPr>
              <a:t>cing</a:t>
            </a:r>
            <a:r>
              <a:rPr sz="1600" spc="-14" dirty="0" smtClean="0">
                <a:latin typeface="Calibri"/>
                <a:cs typeface="Calibri"/>
              </a:rPr>
              <a:t> </a:t>
            </a:r>
            <a:r>
              <a:rPr sz="1600" spc="-34" dirty="0" smtClean="0">
                <a:latin typeface="Calibri"/>
                <a:cs typeface="Calibri"/>
              </a:rPr>
              <a:t>A</a:t>
            </a:r>
            <a:r>
              <a:rPr sz="1600" spc="0" dirty="0" smtClean="0">
                <a:latin typeface="Calibri"/>
                <a:cs typeface="Calibri"/>
              </a:rPr>
              <a:t>vian</a:t>
            </a:r>
            <a:r>
              <a:rPr sz="1600" spc="-14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i</a:t>
            </a:r>
            <a:r>
              <a:rPr sz="1600" spc="-14" dirty="0" smtClean="0">
                <a:latin typeface="Calibri"/>
                <a:cs typeface="Calibri"/>
              </a:rPr>
              <a:t>n</a:t>
            </a:r>
            <a:r>
              <a:rPr sz="1600" spc="0" dirty="0" smtClean="0">
                <a:latin typeface="Calibri"/>
                <a:cs typeface="Calibri"/>
              </a:rPr>
              <a:t>f</a:t>
            </a:r>
            <a:r>
              <a:rPr sz="1600" spc="-4" dirty="0" smtClean="0">
                <a:latin typeface="Calibri"/>
                <a:cs typeface="Calibri"/>
              </a:rPr>
              <a:t>l</a:t>
            </a:r>
            <a:r>
              <a:rPr sz="1600" spc="0" dirty="0" smtClean="0">
                <a:latin typeface="Calibri"/>
                <a:cs typeface="Calibri"/>
              </a:rPr>
              <a:t>uen</a:t>
            </a:r>
            <a:r>
              <a:rPr sz="1600" spc="-34" dirty="0" smtClean="0">
                <a:latin typeface="Calibri"/>
                <a:cs typeface="Calibri"/>
              </a:rPr>
              <a:t>z</a:t>
            </a:r>
            <a:r>
              <a:rPr sz="1600" spc="0" dirty="0" smtClean="0"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1500" y="4285735"/>
            <a:ext cx="8001000" cy="3181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3576">
              <a:lnSpc>
                <a:spcPct val="101725"/>
              </a:lnSpc>
              <a:spcBef>
                <a:spcPts val="270"/>
              </a:spcBef>
            </a:pPr>
            <a:r>
              <a:rPr sz="1600" spc="0" dirty="0" smtClean="0">
                <a:latin typeface="Calibri"/>
                <a:cs typeface="Calibri"/>
              </a:rPr>
              <a:t>12    </a:t>
            </a:r>
            <a:r>
              <a:rPr sz="1600" spc="19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SCI                          </a:t>
            </a:r>
            <a:r>
              <a:rPr sz="1600" spc="241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MiSeq                      </a:t>
            </a:r>
            <a:r>
              <a:rPr sz="1600" spc="175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On</a:t>
            </a:r>
            <a:r>
              <a:rPr sz="1600" spc="-9" dirty="0" smtClean="0">
                <a:latin typeface="Calibri"/>
                <a:cs typeface="Calibri"/>
              </a:rPr>
              <a:t>c</a:t>
            </a:r>
            <a:r>
              <a:rPr sz="1600" spc="0" dirty="0" smtClean="0">
                <a:latin typeface="Calibri"/>
                <a:cs typeface="Calibri"/>
              </a:rPr>
              <a:t>ology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1500" y="4603934"/>
            <a:ext cx="8001000" cy="3181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3576">
              <a:lnSpc>
                <a:spcPct val="101725"/>
              </a:lnSpc>
              <a:spcBef>
                <a:spcPts val="270"/>
              </a:spcBef>
            </a:pPr>
            <a:r>
              <a:rPr sz="1600" spc="0" dirty="0" smtClean="0">
                <a:latin typeface="Calibri"/>
                <a:cs typeface="Calibri"/>
              </a:rPr>
              <a:t>13    </a:t>
            </a:r>
            <a:r>
              <a:rPr sz="1600" spc="19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Bio</a:t>
            </a:r>
            <a:r>
              <a:rPr sz="1600" spc="-34" dirty="0" smtClean="0">
                <a:latin typeface="Calibri"/>
                <a:cs typeface="Calibri"/>
              </a:rPr>
              <a:t>f</a:t>
            </a:r>
            <a:r>
              <a:rPr sz="1600" spc="0" dirty="0" smtClean="0">
                <a:latin typeface="Calibri"/>
                <a:cs typeface="Calibri"/>
              </a:rPr>
              <a:t>arma               </a:t>
            </a:r>
            <a:r>
              <a:rPr sz="1600" spc="301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MiSeq                      </a:t>
            </a:r>
            <a:r>
              <a:rPr sz="1600" spc="175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Vi</a:t>
            </a:r>
            <a:r>
              <a:rPr sz="1600" spc="-29" dirty="0" smtClean="0">
                <a:latin typeface="Calibri"/>
                <a:cs typeface="Calibri"/>
              </a:rPr>
              <a:t>r</a:t>
            </a:r>
            <a:r>
              <a:rPr sz="1600" spc="0" dirty="0" smtClean="0">
                <a:latin typeface="Calibri"/>
                <a:cs typeface="Calibri"/>
              </a:rPr>
              <a:t>ology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1500" y="4922132"/>
            <a:ext cx="8001000" cy="3181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3576">
              <a:lnSpc>
                <a:spcPct val="101725"/>
              </a:lnSpc>
              <a:spcBef>
                <a:spcPts val="270"/>
              </a:spcBef>
            </a:pPr>
            <a:r>
              <a:rPr sz="1600" spc="0" dirty="0" smtClean="0">
                <a:latin typeface="Calibri"/>
                <a:cs typeface="Calibri"/>
              </a:rPr>
              <a:t>14    </a:t>
            </a:r>
            <a:r>
              <a:rPr sz="1600" spc="19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P</a:t>
            </a:r>
            <a:r>
              <a:rPr sz="1600" spc="-25" dirty="0" smtClean="0">
                <a:latin typeface="Calibri"/>
                <a:cs typeface="Calibri"/>
              </a:rPr>
              <a:t>r</a:t>
            </a:r>
            <a:r>
              <a:rPr sz="1600" spc="0" dirty="0" smtClean="0">
                <a:latin typeface="Calibri"/>
                <a:cs typeface="Calibri"/>
              </a:rPr>
              <a:t>odia                    </a:t>
            </a:r>
            <a:r>
              <a:rPr sz="1600" spc="221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N</a:t>
            </a:r>
            <a:r>
              <a:rPr sz="1600" spc="-25" dirty="0" smtClean="0">
                <a:latin typeface="Calibri"/>
                <a:cs typeface="Calibri"/>
              </a:rPr>
              <a:t>e</a:t>
            </a:r>
            <a:r>
              <a:rPr sz="1600" spc="4" dirty="0" smtClean="0">
                <a:latin typeface="Calibri"/>
                <a:cs typeface="Calibri"/>
              </a:rPr>
              <a:t>x</a:t>
            </a:r>
            <a:r>
              <a:rPr sz="1600" spc="0" dirty="0" smtClean="0">
                <a:latin typeface="Calibri"/>
                <a:cs typeface="Calibri"/>
              </a:rPr>
              <a:t>tSeq5</a:t>
            </a:r>
            <a:r>
              <a:rPr sz="1600" spc="-4" dirty="0" smtClean="0">
                <a:latin typeface="Calibri"/>
                <a:cs typeface="Calibri"/>
              </a:rPr>
              <a:t>0</a:t>
            </a:r>
            <a:r>
              <a:rPr sz="1600" spc="0" dirty="0" smtClean="0">
                <a:latin typeface="Calibri"/>
                <a:cs typeface="Calibri"/>
              </a:rPr>
              <a:t>0            </a:t>
            </a:r>
            <a:r>
              <a:rPr sz="1600" spc="54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NI</a:t>
            </a:r>
            <a:r>
              <a:rPr sz="1600" spc="-9" dirty="0" smtClean="0">
                <a:latin typeface="Calibri"/>
                <a:cs typeface="Calibri"/>
              </a:rPr>
              <a:t>P</a:t>
            </a:r>
            <a:r>
              <a:rPr sz="1600" spc="-169" dirty="0" smtClean="0">
                <a:latin typeface="Calibri"/>
                <a:cs typeface="Calibri"/>
              </a:rPr>
              <a:t>T</a:t>
            </a:r>
            <a:r>
              <a:rPr sz="1600" spc="0" dirty="0" smtClean="0">
                <a:latin typeface="Calibri"/>
                <a:cs typeface="Calibri"/>
              </a:rPr>
              <a:t>, on</a:t>
            </a:r>
            <a:r>
              <a:rPr sz="1600" spc="-9" dirty="0" smtClean="0">
                <a:latin typeface="Calibri"/>
                <a:cs typeface="Calibri"/>
              </a:rPr>
              <a:t>c</a:t>
            </a:r>
            <a:r>
              <a:rPr sz="1600" spc="0" dirty="0" smtClean="0">
                <a:latin typeface="Calibri"/>
                <a:cs typeface="Calibri"/>
              </a:rPr>
              <a:t>ology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1500" y="5240267"/>
            <a:ext cx="8001000" cy="318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3576">
              <a:lnSpc>
                <a:spcPct val="101725"/>
              </a:lnSpc>
              <a:spcBef>
                <a:spcPts val="270"/>
              </a:spcBef>
            </a:pPr>
            <a:r>
              <a:rPr sz="1600" spc="0" dirty="0" smtClean="0">
                <a:latin typeface="Calibri"/>
                <a:cs typeface="Calibri"/>
              </a:rPr>
              <a:t>15    </a:t>
            </a:r>
            <a:r>
              <a:rPr sz="1600" spc="19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IPB                          </a:t>
            </a:r>
            <a:r>
              <a:rPr sz="1600" spc="134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MiSeq                      </a:t>
            </a:r>
            <a:r>
              <a:rPr sz="1600" spc="175" dirty="0" smtClean="0">
                <a:latin typeface="Calibri"/>
                <a:cs typeface="Calibri"/>
              </a:rPr>
              <a:t> </a:t>
            </a:r>
            <a:r>
              <a:rPr sz="1600" spc="-4" dirty="0" smtClean="0">
                <a:latin typeface="Calibri"/>
                <a:cs typeface="Calibri"/>
              </a:rPr>
              <a:t>AI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82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Plasmid </a:t>
            </a:r>
            <a:r>
              <a:rPr lang="en-US" dirty="0" err="1" smtClean="0"/>
              <a:t>Vektor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structure of plasmid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5469801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6308001" y="2895600"/>
            <a:ext cx="313780" cy="1295400"/>
          </a:xfrm>
          <a:prstGeom prst="righ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21781" y="3364468"/>
            <a:ext cx="115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Polylinker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2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Polylinker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sekuen</a:t>
            </a:r>
            <a:r>
              <a:rPr lang="en-US" dirty="0" smtClean="0">
                <a:solidFill>
                  <a:srgbClr val="FF0000"/>
                </a:solidFill>
              </a:rPr>
              <a:t> DNA </a:t>
            </a:r>
            <a:r>
              <a:rPr lang="en-US" dirty="0" err="1" smtClean="0">
                <a:solidFill>
                  <a:srgbClr val="FF0000"/>
                </a:solidFill>
              </a:rPr>
              <a:t>pendek</a:t>
            </a:r>
            <a:r>
              <a:rPr lang="en-US" dirty="0" smtClean="0"/>
              <a:t>, yang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sekuen-sekuen</a:t>
            </a:r>
            <a:r>
              <a:rPr lang="en-US" dirty="0" smtClean="0">
                <a:solidFill>
                  <a:srgbClr val="FF0000"/>
                </a:solidFill>
              </a:rPr>
              <a:t> DNA yang </a:t>
            </a:r>
            <a:r>
              <a:rPr lang="en-US" dirty="0" err="1" smtClean="0">
                <a:solidFill>
                  <a:srgbClr val="FF0000"/>
                </a:solidFill>
              </a:rPr>
              <a:t>dikenali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oleh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enzim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restriksi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Multiple cloning site (MCS)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inilah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penyisipan</a:t>
            </a:r>
            <a:r>
              <a:rPr lang="en-US" dirty="0" smtClean="0">
                <a:solidFill>
                  <a:srgbClr val="FF0000"/>
                </a:solidFill>
              </a:rPr>
              <a:t> gen target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9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Penyisipan</a:t>
            </a:r>
            <a:r>
              <a:rPr lang="en-US" dirty="0" smtClean="0"/>
              <a:t> gen target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DNA </a:t>
            </a:r>
            <a:r>
              <a:rPr lang="en-US" dirty="0" err="1" smtClean="0"/>
              <a:t>rekombinan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637867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83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vektor-vektor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situs</a:t>
            </a:r>
            <a:r>
              <a:rPr lang="en-US" dirty="0" smtClean="0"/>
              <a:t> </a:t>
            </a:r>
            <a:r>
              <a:rPr lang="en-US" dirty="0" err="1" smtClean="0"/>
              <a:t>restriksi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polylinker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pQE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791200" cy="505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58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733550" y="1295400"/>
            <a:ext cx="56388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994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773</Words>
  <Application>Microsoft Office PowerPoint</Application>
  <PresentationFormat>On-screen Show (4:3)</PresentationFormat>
  <Paragraphs>133</Paragraphs>
  <Slides>40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Kemampuan Akhir yang Diharapkan</vt:lpstr>
      <vt:lpstr>What is this?</vt:lpstr>
      <vt:lpstr>DNA Rekombinan??</vt:lpstr>
      <vt:lpstr>Struktur Plasmid Vektor</vt:lpstr>
      <vt:lpstr>Polylinker </vt:lpstr>
      <vt:lpstr>Penyisipan gen target untuk menghasilkan DNA rekombinan</vt:lpstr>
      <vt:lpstr>Untuk vektor-vektor berikut situs restriksi apa saja yang ada pada polylinker?</vt:lpstr>
      <vt:lpstr>PowerPoint Presentation</vt:lpstr>
      <vt:lpstr>Pembentukan DNA rekombinan</vt:lpstr>
      <vt:lpstr>Mengapa demikian?</vt:lpstr>
      <vt:lpstr>Mengapa demikian?</vt:lpstr>
      <vt:lpstr>Vektor Ekspresi</vt:lpstr>
      <vt:lpstr>Promoter</vt:lpstr>
      <vt:lpstr>Promoter</vt:lpstr>
      <vt:lpstr>Strong and weak promoter</vt:lpstr>
      <vt:lpstr>Pemilihan Promoter yang Sesuai</vt:lpstr>
      <vt:lpstr>Beberapa contoh promoter</vt:lpstr>
      <vt:lpstr>Beberapa contoh promoter</vt:lpstr>
      <vt:lpstr>DNA Rekombinan untuk Ekspresi Protein</vt:lpstr>
      <vt:lpstr>Ekspresi Protein</vt:lpstr>
      <vt:lpstr>Analisis Sekuen DNA</vt:lpstr>
      <vt:lpstr>Metode Sanger</vt:lpstr>
      <vt:lpstr>ddNTP vs dNTP</vt:lpstr>
      <vt:lpstr>Metode Sanger</vt:lpstr>
      <vt:lpstr>PowerPoint Presentation</vt:lpstr>
      <vt:lpstr>Metode Sanger</vt:lpstr>
      <vt:lpstr>PowerPoint Presentation</vt:lpstr>
      <vt:lpstr>Metode Sanger</vt:lpstr>
      <vt:lpstr>Metode Sanger</vt:lpstr>
      <vt:lpstr>Next Generation Sequencing (NGS)</vt:lpstr>
      <vt:lpstr>PowerPoint Presentation</vt:lpstr>
      <vt:lpstr>Keunggulan Metode NGS</vt:lpstr>
      <vt:lpstr>Penggunaan NGS</vt:lpstr>
      <vt:lpstr>Penggunaan NGS</vt:lpstr>
      <vt:lpstr>PowerPoint Presentation</vt:lpstr>
      <vt:lpstr>PowerPoint Presentation</vt:lpstr>
      <vt:lpstr>Kelemahan Metode NGS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Henny Saraswati</dc:creator>
  <cp:lastModifiedBy>Henny Saraswati</cp:lastModifiedBy>
  <cp:revision>40</cp:revision>
  <dcterms:created xsi:type="dcterms:W3CDTF">2018-05-16T06:17:57Z</dcterms:created>
  <dcterms:modified xsi:type="dcterms:W3CDTF">2018-05-17T01:53:37Z</dcterms:modified>
</cp:coreProperties>
</file>