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303" r:id="rId5"/>
    <p:sldId id="260" r:id="rId6"/>
    <p:sldId id="261" r:id="rId7"/>
    <p:sldId id="262" r:id="rId8"/>
    <p:sldId id="263" r:id="rId9"/>
    <p:sldId id="298" r:id="rId10"/>
    <p:sldId id="267" r:id="rId11"/>
    <p:sldId id="309" r:id="rId12"/>
    <p:sldId id="310" r:id="rId13"/>
    <p:sldId id="312" r:id="rId14"/>
    <p:sldId id="315" r:id="rId15"/>
    <p:sldId id="311" r:id="rId16"/>
    <p:sldId id="302" r:id="rId17"/>
    <p:sldId id="308" r:id="rId18"/>
    <p:sldId id="305" r:id="rId19"/>
    <p:sldId id="313" r:id="rId20"/>
    <p:sldId id="307" r:id="rId21"/>
    <p:sldId id="306" r:id="rId22"/>
    <p:sldId id="29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58" autoAdjust="0"/>
  </p:normalViewPr>
  <p:slideViewPr>
    <p:cSldViewPr>
      <p:cViewPr varScale="1">
        <p:scale>
          <a:sx n="62" d="100"/>
          <a:sy n="62" d="100"/>
        </p:scale>
        <p:origin x="-151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2C2FE-A695-41B0-ABD6-74F0FAF8529C}" type="datetimeFigureOut">
              <a:rPr lang="en-US" smtClean="0"/>
              <a:pPr/>
              <a:t>3/25/2019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729ED-F335-4EFB-8D4A-327BECD878F4}" type="slidenum">
              <a:rPr lang="en-US" smtClean="0"/>
              <a:pPr/>
              <a:t>‹#›</a:t>
            </a:fld>
            <a:endParaRPr lang="en-US"/>
          </a:p>
        </p:txBody>
      </p:sp>
    </p:spTree>
    <p:extLst>
      <p:ext uri="{BB962C8B-B14F-4D97-AF65-F5344CB8AC3E}">
        <p14:creationId xmlns:p14="http://schemas.microsoft.com/office/powerpoint/2010/main" val="85690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d.wikipedia.org/wiki/Bioassay#cite_note-a-1"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id.wikipedia.org/wiki/Hormon" TargetMode="External"/><Relationship Id="rId4" Type="http://schemas.openxmlformats.org/officeDocument/2006/relationships/hyperlink" Target="https://id.wikipedia.org/wiki/Oba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E53406-AFA0-4AFF-8793-4329F2D5E834}" type="slidenum">
              <a:rPr lang="id-ID" smtClean="0"/>
              <a:pPr fontAlgn="base">
                <a:spcBef>
                  <a:spcPct val="0"/>
                </a:spcBef>
                <a:spcAft>
                  <a:spcPct val="0"/>
                </a:spcAft>
                <a:defRPr/>
              </a:pPr>
              <a:t>2</a:t>
            </a:fld>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60000"/>
              </a:lnSpc>
            </a:pPr>
            <a:r>
              <a:rPr lang="id-ID" dirty="0" smtClean="0"/>
              <a:t>Bioassay secara khusus melibatkan stimulus/rangsangan (misalnya Vitamin B, obat-obatan, atau pestisida) yang di aplikasikan terhadap subjek/sampel (misalnya, hewan, tumbuhan, atau mikroba).</a:t>
            </a:r>
          </a:p>
          <a:p>
            <a:pPr>
              <a:lnSpc>
                <a:spcPct val="160000"/>
              </a:lnSpc>
            </a:pPr>
            <a:r>
              <a:rPr lang="id-ID" dirty="0" smtClean="0"/>
              <a:t>Intensitas yang dipakai dalam mengetahui efektifitas rangsangan biasanya digunakan istilah “Dosis”</a:t>
            </a:r>
          </a:p>
          <a:p>
            <a:endParaRPr lang="id-ID" dirty="0"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13</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15</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Graded assay : </a:t>
            </a:r>
            <a:r>
              <a:rPr lang="id-ID" dirty="0" smtClean="0"/>
              <a:t>Dalam metode ini, jika dosis ditingkatkan, maka Respon juga akan meningkat, dan akhirnya mencapai tingkat yang stabil yang disebut </a:t>
            </a:r>
            <a:r>
              <a:rPr lang="id-ID" i="1" dirty="0" smtClean="0"/>
              <a:t>celling effect</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Direct end </a:t>
            </a:r>
            <a:r>
              <a:rPr lang="en-US" b="1" i="1" dirty="0" err="1" smtClean="0"/>
              <a:t>atau</a:t>
            </a:r>
            <a:r>
              <a:rPr lang="en-US" b="1" i="1" dirty="0" smtClean="0"/>
              <a:t> </a:t>
            </a:r>
            <a:r>
              <a:rPr lang="en-US" b="1" i="1" dirty="0" err="1" smtClean="0"/>
              <a:t>quantal</a:t>
            </a:r>
            <a:r>
              <a:rPr lang="en-US" b="1" i="1" dirty="0" smtClean="0"/>
              <a:t> assay</a:t>
            </a:r>
          </a:p>
          <a:p>
            <a:pPr marL="274320" lvl="1"/>
            <a:r>
              <a:rPr lang="id-ID" sz="2400" dirty="0" smtClean="0"/>
              <a:t>Memunculkan respon</a:t>
            </a:r>
            <a:r>
              <a:rPr lang="id-ID" sz="1200" dirty="0" smtClean="0"/>
              <a:t> </a:t>
            </a:r>
            <a:r>
              <a:rPr lang="id-ID" sz="2400" dirty="0" smtClean="0"/>
              <a:t>'Semua atau Tidak' pada hewan yang berbeda</a:t>
            </a:r>
            <a:endParaRPr lang="id-ID" sz="1050" dirty="0" smtClean="0"/>
          </a:p>
          <a:p>
            <a:pPr marL="320040" lvl="1" indent="0">
              <a:buNone/>
            </a:pPr>
            <a:r>
              <a:rPr lang="id-ID" sz="2400" dirty="0" smtClean="0"/>
              <a:t>Misalnya.</a:t>
            </a:r>
            <a:endParaRPr lang="id-ID" sz="1050" dirty="0" smtClean="0"/>
          </a:p>
          <a:p>
            <a:pPr marL="640080" lvl="2" indent="0">
              <a:buNone/>
            </a:pPr>
            <a:r>
              <a:rPr lang="id-ID" dirty="0" smtClean="0"/>
              <a:t>Serangan jantung Digitalis diinduksi pada marmut </a:t>
            </a:r>
          </a:p>
          <a:p>
            <a:pPr marL="640080" lvl="2" indent="0">
              <a:buNone/>
            </a:pPr>
            <a:r>
              <a:rPr lang="id-ID" dirty="0" smtClean="0"/>
              <a:t>kejang hipoglikemik pada tikus.</a:t>
            </a:r>
            <a:r>
              <a:rPr lang="id-ID" sz="1050" dirty="0" smtClean="0"/>
              <a:t> </a:t>
            </a:r>
            <a:r>
              <a:rPr lang="id-ID" dirty="0" smtClean="0"/>
              <a:t>Digitalis diinduksi penurunan kepala pada kelinci</a:t>
            </a:r>
            <a:endParaRPr lang="id-ID" sz="1050" dirty="0" smtClean="0"/>
          </a:p>
          <a:p>
            <a:pPr marL="640080" lvl="2" indent="0">
              <a:buNone/>
            </a:pPr>
            <a:r>
              <a:rPr lang="id-ID" dirty="0" smtClean="0"/>
              <a:t>Perhitungan LD50 pada tikus atau tikus</a:t>
            </a:r>
            <a:endParaRPr lang="id-ID"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Direct end point : </a:t>
            </a:r>
            <a:r>
              <a:rPr lang="id-ID" dirty="0" smtClean="0"/>
              <a:t>adalah untuk mengukur respon langsung dari dosis standar dan persiapan tes. Dosis ambang batas yang diperlukan untuk respons ditentukan untuk setiap unit eksperimental. Rasio antara dosis ini memperkirakan potensi persiapan uji relatif terhadap standar.</a:t>
            </a:r>
            <a:r>
              <a:rPr lang="en-US" dirty="0" smtClean="0"/>
              <a:t> </a:t>
            </a:r>
            <a:endParaRPr lang="id-ID" b="1" dirty="0" smtClean="0"/>
          </a:p>
        </p:txBody>
      </p:sp>
      <p:sp>
        <p:nvSpPr>
          <p:cNvPr id="4" name="Slide Number Placeholder 3"/>
          <p:cNvSpPr>
            <a:spLocks noGrp="1"/>
          </p:cNvSpPr>
          <p:nvPr>
            <p:ph type="sldNum" sz="quarter" idx="10"/>
          </p:nvPr>
        </p:nvSpPr>
        <p:spPr/>
        <p:txBody>
          <a:bodyPr/>
          <a:lstStyle/>
          <a:p>
            <a:fld id="{51A729ED-F335-4EFB-8D4A-327BECD878F4}" type="slidenum">
              <a:rPr lang="en-US" smtClean="0"/>
              <a:pPr/>
              <a:t>16</a:t>
            </a:fld>
            <a:endParaRPr lang="en-US"/>
          </a:p>
        </p:txBody>
      </p:sp>
    </p:spTree>
    <p:extLst>
      <p:ext uri="{BB962C8B-B14F-4D97-AF65-F5344CB8AC3E}">
        <p14:creationId xmlns:p14="http://schemas.microsoft.com/office/powerpoint/2010/main" val="2919071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smtClean="0"/>
              <a:t>In</a:t>
            </a:r>
            <a:r>
              <a:rPr lang="en-US" b="1" baseline="0" dirty="0" smtClean="0"/>
              <a:t> vivo </a:t>
            </a:r>
            <a:r>
              <a:rPr lang="en-US" b="0" baseline="0" dirty="0" smtClean="0"/>
              <a:t>(intact animals) :</a:t>
            </a:r>
            <a:r>
              <a:rPr lang="en-US" b="1" baseline="0" dirty="0" smtClean="0"/>
              <a:t> </a:t>
            </a:r>
            <a:r>
              <a:rPr lang="id-ID" dirty="0" smtClean="0"/>
              <a:t>Teknik ini menggunakan hewan hidup yang direkomendasikan untuk tujuan uji. Teknik ini bertujuan untuk mempelajari pengaruh biologis atau respon dari senyawa di bawah pemeriksaan dalam sistem hidup secara langsung.</a:t>
            </a:r>
          </a:p>
          <a:p>
            <a:pPr>
              <a:lnSpc>
                <a:spcPct val="150000"/>
              </a:lnSpc>
            </a:pPr>
            <a:r>
              <a:rPr lang="id-ID" dirty="0" smtClean="0"/>
              <a:t>misalnya: Dengan menggunakan tikus, kelinci dll</a:t>
            </a:r>
          </a:p>
          <a:p>
            <a:pPr>
              <a:lnSpc>
                <a:spcPct val="150000"/>
              </a:lnSpc>
            </a:pPr>
            <a:r>
              <a:rPr lang="en-US" b="1" dirty="0" smtClean="0"/>
              <a:t>In</a:t>
            </a:r>
            <a:r>
              <a:rPr lang="en-US" b="1" baseline="0" dirty="0" smtClean="0"/>
              <a:t> vitro (</a:t>
            </a:r>
            <a:r>
              <a:rPr lang="en-US" b="0" baseline="0" dirty="0" smtClean="0"/>
              <a:t>isolated tissue)</a:t>
            </a:r>
            <a:r>
              <a:rPr lang="en-US" b="1" baseline="0" dirty="0" smtClean="0"/>
              <a:t> : </a:t>
            </a:r>
            <a:r>
              <a:rPr lang="id-ID" dirty="0" smtClean="0"/>
              <a:t>Teknik ini menggunakan kultur sel sistem biologi yang dianjurkan untuk mempelajari pengaruh senyawa pada kondisi standar  yang tidak mirip dengan lingkungan hidup. Di sini kultur sel bertahan dengan pemanfaatan nutrisi di media.</a:t>
            </a:r>
          </a:p>
          <a:p>
            <a:pPr>
              <a:lnSpc>
                <a:spcPct val="150000"/>
              </a:lnSpc>
            </a:pPr>
            <a:r>
              <a:rPr lang="id-ID" dirty="0" smtClean="0"/>
              <a:t>misalnya: penggunaan sel induk, kultur sel, mikroba (bakteri) dll</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 vivo : </a:t>
            </a:r>
            <a:r>
              <a:rPr lang="id-ID" dirty="0" smtClean="0"/>
              <a:t>Teknik ini menggunakan jaringan atau sel-sel dari sistem kehidupan dianjurkan untuk mempelajari pengaruh senyawa yang diuji dalam kondisi yang sesuai dalam waktu yang ditentukan terhadap kelangsungan hidup organ luar tubuh </a:t>
            </a:r>
          </a:p>
          <a:p>
            <a:endParaRPr lang="en-US" b="1" dirty="0"/>
          </a:p>
        </p:txBody>
      </p:sp>
      <p:sp>
        <p:nvSpPr>
          <p:cNvPr id="4" name="Slide Number Placeholder 3"/>
          <p:cNvSpPr>
            <a:spLocks noGrp="1"/>
          </p:cNvSpPr>
          <p:nvPr>
            <p:ph type="sldNum" sz="quarter" idx="10"/>
          </p:nvPr>
        </p:nvSpPr>
        <p:spPr/>
        <p:txBody>
          <a:bodyPr/>
          <a:lstStyle/>
          <a:p>
            <a:fld id="{51A729ED-F335-4EFB-8D4A-327BECD878F4}" type="slidenum">
              <a:rPr lang="en-US" smtClean="0"/>
              <a:pPr/>
              <a:t>17</a:t>
            </a:fld>
            <a:endParaRPr lang="en-US"/>
          </a:p>
        </p:txBody>
      </p:sp>
    </p:spTree>
    <p:extLst>
      <p:ext uri="{BB962C8B-B14F-4D97-AF65-F5344CB8AC3E}">
        <p14:creationId xmlns:p14="http://schemas.microsoft.com/office/powerpoint/2010/main" val="1476051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Bioassay </a:t>
            </a:r>
            <a:r>
              <a:rPr lang="en-US" b="1" dirty="0" err="1" smtClean="0"/>
              <a:t>kualitatif</a:t>
            </a:r>
            <a:r>
              <a:rPr lang="en-US" b="1" dirty="0" smtClean="0"/>
              <a:t> </a:t>
            </a:r>
            <a:r>
              <a:rPr lang="en-US" dirty="0" err="1" smtClean="0"/>
              <a:t>merupakan</a:t>
            </a:r>
            <a:r>
              <a:rPr lang="en-US" dirty="0" smtClean="0"/>
              <a:t> </a:t>
            </a:r>
            <a:r>
              <a:rPr lang="en-US" dirty="0" err="1" smtClean="0"/>
              <a:t>cara</a:t>
            </a:r>
            <a:r>
              <a:rPr lang="en-US" dirty="0" smtClean="0"/>
              <a:t> </a:t>
            </a:r>
            <a:r>
              <a:rPr lang="en-US" dirty="0" err="1" smtClean="0"/>
              <a:t>pemeriksaan</a:t>
            </a:r>
            <a:r>
              <a:rPr lang="en-US" dirty="0" smtClean="0"/>
              <a:t> </a:t>
            </a:r>
            <a:r>
              <a:rPr lang="en-US" dirty="0" err="1" smtClean="0"/>
              <a:t>kualitatif</a:t>
            </a:r>
            <a:r>
              <a:rPr lang="en-US" dirty="0" smtClean="0"/>
              <a:t> </a:t>
            </a:r>
            <a:r>
              <a:rPr lang="en-US" dirty="0" err="1" smtClean="0"/>
              <a:t>obat</a:t>
            </a:r>
            <a:r>
              <a:rPr lang="en-US" dirty="0" smtClean="0"/>
              <a:t>/</a:t>
            </a:r>
            <a:r>
              <a:rPr lang="en-US" dirty="0" err="1" smtClean="0"/>
              <a:t>sediaan</a:t>
            </a:r>
            <a:r>
              <a:rPr lang="en-US" dirty="0" smtClean="0"/>
              <a:t> </a:t>
            </a:r>
            <a:r>
              <a:rPr lang="en-US" dirty="0" err="1" smtClean="0"/>
              <a:t>obat</a:t>
            </a:r>
            <a:r>
              <a:rPr lang="en-US" dirty="0" smtClean="0"/>
              <a:t> </a:t>
            </a:r>
            <a:r>
              <a:rPr lang="en-US" dirty="0" err="1" smtClean="0"/>
              <a:t>atau</a:t>
            </a:r>
            <a:r>
              <a:rPr lang="en-US" dirty="0" smtClean="0"/>
              <a:t> </a:t>
            </a:r>
            <a:r>
              <a:rPr lang="en-US" dirty="0" err="1" smtClean="0"/>
              <a:t>wadah</a:t>
            </a:r>
            <a:r>
              <a:rPr lang="en-US" dirty="0" smtClean="0"/>
              <a:t> </a:t>
            </a:r>
            <a:r>
              <a:rPr lang="en-US" dirty="0" err="1" smtClean="0"/>
              <a:t>obat</a:t>
            </a:r>
            <a:r>
              <a:rPr lang="en-US" dirty="0" smtClean="0"/>
              <a:t> (</a:t>
            </a:r>
            <a:r>
              <a:rPr lang="en-US" dirty="0" err="1" smtClean="0"/>
              <a:t>alat-alat</a:t>
            </a:r>
            <a:r>
              <a:rPr lang="en-US" dirty="0" smtClean="0"/>
              <a:t> infuse, </a:t>
            </a:r>
            <a:r>
              <a:rPr lang="en-US" dirty="0" err="1" smtClean="0"/>
              <a:t>injeksi</a:t>
            </a:r>
            <a:r>
              <a:rPr lang="en-US" dirty="0" smtClean="0"/>
              <a:t>) </a:t>
            </a:r>
            <a:r>
              <a:rPr lang="en-US" dirty="0" err="1" smtClean="0"/>
              <a:t>dengan</a:t>
            </a:r>
            <a:r>
              <a:rPr lang="en-US" dirty="0" smtClean="0"/>
              <a:t> </a:t>
            </a:r>
            <a:r>
              <a:rPr lang="en-US" dirty="0" err="1" smtClean="0"/>
              <a:t>memanfaatkan</a:t>
            </a:r>
            <a:r>
              <a:rPr lang="en-US" dirty="0" smtClean="0"/>
              <a:t> </a:t>
            </a:r>
            <a:r>
              <a:rPr lang="en-US" dirty="0" err="1" smtClean="0"/>
              <a:t>fenomena</a:t>
            </a:r>
            <a:r>
              <a:rPr lang="en-US" dirty="0" smtClean="0"/>
              <a:t> </a:t>
            </a:r>
            <a:r>
              <a:rPr lang="en-US" dirty="0" err="1" smtClean="0"/>
              <a:t>biologis</a:t>
            </a:r>
            <a:r>
              <a:rPr lang="en-US" dirty="0" smtClean="0"/>
              <a:t> yang </a:t>
            </a:r>
            <a:r>
              <a:rPr lang="en-US" dirty="0" err="1" smtClean="0"/>
              <a:t>timbul</a:t>
            </a:r>
            <a:r>
              <a:rPr lang="en-US" dirty="0" smtClean="0"/>
              <a:t>. </a:t>
            </a:r>
            <a:r>
              <a:rPr lang="en-US" dirty="0" err="1" smtClean="0"/>
              <a:t>Termasuk</a:t>
            </a:r>
            <a:r>
              <a:rPr lang="en-US" dirty="0" smtClean="0"/>
              <a:t> </a:t>
            </a:r>
            <a:r>
              <a:rPr lang="en-US" dirty="0" err="1" smtClean="0"/>
              <a:t>dalam</a:t>
            </a:r>
            <a:r>
              <a:rPr lang="en-US" dirty="0" smtClean="0"/>
              <a:t> bioassay </a:t>
            </a:r>
            <a:r>
              <a:rPr lang="en-US" dirty="0" err="1" smtClean="0"/>
              <a:t>kualitatif</a:t>
            </a:r>
            <a:r>
              <a:rPr lang="en-US" dirty="0" smtClean="0"/>
              <a:t> </a:t>
            </a:r>
            <a:r>
              <a:rPr lang="en-US" dirty="0" err="1" smtClean="0"/>
              <a:t>diantaranya</a:t>
            </a:r>
            <a:r>
              <a:rPr lang="en-US" dirty="0" smtClean="0"/>
              <a:t>: 1. </a:t>
            </a:r>
            <a:r>
              <a:rPr lang="en-US" dirty="0" err="1" smtClean="0"/>
              <a:t>Uji</a:t>
            </a:r>
            <a:r>
              <a:rPr lang="en-US" dirty="0" smtClean="0"/>
              <a:t> </a:t>
            </a:r>
            <a:r>
              <a:rPr lang="en-US" dirty="0" err="1" smtClean="0"/>
              <a:t>pirogen</a:t>
            </a:r>
            <a:r>
              <a:rPr lang="en-US" dirty="0" smtClean="0"/>
              <a:t> 2. </a:t>
            </a:r>
            <a:r>
              <a:rPr lang="en-US" dirty="0" err="1" smtClean="0"/>
              <a:t>Uji</a:t>
            </a:r>
            <a:r>
              <a:rPr lang="en-US" dirty="0" smtClean="0"/>
              <a:t> </a:t>
            </a:r>
            <a:r>
              <a:rPr lang="en-US" dirty="0" err="1" smtClean="0"/>
              <a:t>sterilitas</a:t>
            </a:r>
            <a:r>
              <a:rPr lang="en-US" dirty="0" smtClean="0"/>
              <a:t> 3. </a:t>
            </a:r>
            <a:r>
              <a:rPr lang="en-US" dirty="0" err="1" smtClean="0"/>
              <a:t>Uji</a:t>
            </a:r>
            <a:r>
              <a:rPr lang="en-US" dirty="0" smtClean="0"/>
              <a:t> </a:t>
            </a:r>
            <a:r>
              <a:rPr lang="en-US" dirty="0" err="1" smtClean="0"/>
              <a:t>mikrobia</a:t>
            </a:r>
            <a:r>
              <a:rPr lang="en-US" dirty="0" smtClean="0"/>
              <a:t> 4. </a:t>
            </a:r>
            <a:r>
              <a:rPr lang="en-US" dirty="0" err="1" smtClean="0"/>
              <a:t>Uji</a:t>
            </a:r>
            <a:r>
              <a:rPr lang="en-US" dirty="0" smtClean="0"/>
              <a:t> </a:t>
            </a:r>
            <a:r>
              <a:rPr lang="en-US" dirty="0" err="1" smtClean="0"/>
              <a:t>toksisitas</a:t>
            </a:r>
            <a:r>
              <a:rPr lang="en-US" dirty="0" smtClean="0"/>
              <a:t> 5. </a:t>
            </a:r>
            <a:r>
              <a:rPr lang="en-US" dirty="0" err="1" smtClean="0"/>
              <a:t>Penetapan</a:t>
            </a:r>
            <a:r>
              <a:rPr lang="en-US" dirty="0" smtClean="0"/>
              <a:t> </a:t>
            </a:r>
            <a:r>
              <a:rPr lang="en-US" dirty="0" err="1" smtClean="0"/>
              <a:t>angka</a:t>
            </a:r>
            <a:r>
              <a:rPr lang="en-US" dirty="0" smtClean="0"/>
              <a:t> antigen </a:t>
            </a:r>
          </a:p>
          <a:p>
            <a:r>
              <a:rPr lang="en-US" b="1" dirty="0" smtClean="0"/>
              <a:t>Bioassay </a:t>
            </a:r>
            <a:r>
              <a:rPr lang="en-US" b="1" dirty="0" err="1" smtClean="0"/>
              <a:t>kuantitatif</a:t>
            </a:r>
            <a:r>
              <a:rPr lang="en-US" dirty="0" smtClean="0"/>
              <a:t> </a:t>
            </a:r>
            <a:r>
              <a:rPr lang="en-US" dirty="0" err="1" smtClean="0"/>
              <a:t>merupakan</a:t>
            </a:r>
            <a:r>
              <a:rPr lang="en-US" dirty="0" smtClean="0"/>
              <a:t> </a:t>
            </a:r>
            <a:r>
              <a:rPr lang="en-US" dirty="0" err="1" smtClean="0"/>
              <a:t>cara</a:t>
            </a:r>
            <a:r>
              <a:rPr lang="en-US" dirty="0" smtClean="0"/>
              <a:t> </a:t>
            </a:r>
            <a:r>
              <a:rPr lang="en-US" dirty="0" err="1" smtClean="0"/>
              <a:t>penetapan</a:t>
            </a:r>
            <a:r>
              <a:rPr lang="en-US" dirty="0" smtClean="0"/>
              <a:t> </a:t>
            </a:r>
            <a:r>
              <a:rPr lang="en-US" dirty="0" err="1" smtClean="0"/>
              <a:t>potensi</a:t>
            </a:r>
            <a:r>
              <a:rPr lang="en-US" dirty="0" smtClean="0"/>
              <a:t> </a:t>
            </a:r>
            <a:r>
              <a:rPr lang="en-US" dirty="0" err="1" smtClean="0"/>
              <a:t>obat</a:t>
            </a:r>
            <a:r>
              <a:rPr lang="en-US" dirty="0" smtClean="0"/>
              <a:t> </a:t>
            </a:r>
            <a:r>
              <a:rPr lang="en-US" dirty="0" err="1" smtClean="0"/>
              <a:t>dengan</a:t>
            </a:r>
            <a:r>
              <a:rPr lang="en-US" dirty="0" smtClean="0"/>
              <a:t> </a:t>
            </a:r>
            <a:r>
              <a:rPr lang="en-US" dirty="0" err="1" smtClean="0"/>
              <a:t>mengamati</a:t>
            </a:r>
            <a:r>
              <a:rPr lang="en-US" dirty="0" smtClean="0"/>
              <a:t> </a:t>
            </a:r>
            <a:r>
              <a:rPr lang="en-US" dirty="0" err="1" smtClean="0"/>
              <a:t>efek</a:t>
            </a:r>
            <a:r>
              <a:rPr lang="en-US" dirty="0" smtClean="0"/>
              <a:t> </a:t>
            </a:r>
            <a:r>
              <a:rPr lang="en-US" dirty="0" err="1" smtClean="0"/>
              <a:t>biologis</a:t>
            </a:r>
            <a:r>
              <a:rPr lang="en-US" dirty="0" smtClean="0"/>
              <a:t>. </a:t>
            </a:r>
            <a:r>
              <a:rPr lang="en-US" dirty="0" err="1" smtClean="0"/>
              <a:t>Efek</a:t>
            </a:r>
            <a:r>
              <a:rPr lang="en-US" dirty="0" smtClean="0"/>
              <a:t> </a:t>
            </a:r>
            <a:r>
              <a:rPr lang="en-US" dirty="0" err="1" smtClean="0"/>
              <a:t>bIogis</a:t>
            </a:r>
            <a:r>
              <a:rPr lang="en-US" dirty="0" smtClean="0"/>
              <a:t> mi </a:t>
            </a:r>
            <a:r>
              <a:rPr lang="en-US" dirty="0" err="1" smtClean="0"/>
              <a:t>digolongkan</a:t>
            </a:r>
            <a:r>
              <a:rPr lang="en-US" dirty="0" smtClean="0"/>
              <a:t> </a:t>
            </a:r>
            <a:r>
              <a:rPr lang="en-US" dirty="0" err="1" smtClean="0"/>
              <a:t>dalam</a:t>
            </a:r>
            <a:r>
              <a:rPr lang="en-US" dirty="0" smtClean="0"/>
              <a:t> </a:t>
            </a:r>
            <a:r>
              <a:rPr lang="en-US" dirty="0" err="1" smtClean="0"/>
              <a:t>dua</a:t>
            </a:r>
            <a:r>
              <a:rPr lang="en-US" dirty="0" smtClean="0"/>
              <a:t> </a:t>
            </a:r>
            <a:r>
              <a:rPr lang="en-US" dirty="0" err="1" smtClean="0"/>
              <a:t>bagian</a:t>
            </a:r>
            <a:r>
              <a:rPr lang="en-US" dirty="0" smtClean="0"/>
              <a:t> </a:t>
            </a:r>
            <a:r>
              <a:rPr lang="en-US" dirty="0" err="1" smtClean="0"/>
              <a:t>besar</a:t>
            </a:r>
            <a:r>
              <a:rPr lang="en-US" dirty="0" smtClean="0"/>
              <a:t> </a:t>
            </a:r>
            <a:r>
              <a:rPr lang="en-US" dirty="0" err="1" smtClean="0"/>
              <a:t>yaitu</a:t>
            </a:r>
            <a:r>
              <a:rPr lang="en-US" dirty="0" smtClean="0"/>
              <a:t> </a:t>
            </a:r>
            <a:r>
              <a:rPr lang="en-US" dirty="0" err="1" smtClean="0"/>
              <a:t>respon</a:t>
            </a:r>
            <a:r>
              <a:rPr lang="en-US" dirty="0" smtClean="0"/>
              <a:t> </a:t>
            </a:r>
            <a:r>
              <a:rPr lang="en-US" dirty="0" err="1" smtClean="0"/>
              <a:t>farmakotogis</a:t>
            </a:r>
            <a:r>
              <a:rPr lang="en-US" dirty="0" smtClean="0"/>
              <a:t> (</a:t>
            </a:r>
            <a:r>
              <a:rPr lang="en-US" dirty="0" err="1" smtClean="0"/>
              <a:t>respon</a:t>
            </a:r>
            <a:r>
              <a:rPr lang="en-US" dirty="0" smtClean="0"/>
              <a:t> yang </a:t>
            </a:r>
            <a:r>
              <a:rPr lang="en-US" dirty="0" err="1" smtClean="0"/>
              <a:t>terjadi</a:t>
            </a:r>
            <a:r>
              <a:rPr lang="en-US" dirty="0" smtClean="0"/>
              <a:t> </a:t>
            </a:r>
            <a:r>
              <a:rPr lang="en-US" dirty="0" err="1" smtClean="0"/>
              <a:t>atau</a:t>
            </a:r>
            <a:r>
              <a:rPr lang="en-US" dirty="0" smtClean="0"/>
              <a:t> </a:t>
            </a:r>
            <a:r>
              <a:rPr lang="en-US" dirty="0" err="1" smtClean="0"/>
              <a:t>mempengaruhi</a:t>
            </a:r>
            <a:r>
              <a:rPr lang="en-US" dirty="0" smtClean="0"/>
              <a:t> </a:t>
            </a:r>
            <a:r>
              <a:rPr lang="en-US" dirty="0" err="1" smtClean="0"/>
              <a:t>satu</a:t>
            </a:r>
            <a:r>
              <a:rPr lang="en-US" dirty="0" smtClean="0"/>
              <a:t> system </a:t>
            </a:r>
            <a:r>
              <a:rPr lang="en-US" dirty="0" err="1" smtClean="0"/>
              <a:t>tertentu</a:t>
            </a:r>
            <a:r>
              <a:rPr lang="en-US" dirty="0" smtClean="0"/>
              <a:t> </a:t>
            </a:r>
            <a:r>
              <a:rPr lang="en-US" dirty="0" err="1" smtClean="0"/>
              <a:t>pada</a:t>
            </a:r>
            <a:r>
              <a:rPr lang="en-US" dirty="0" smtClean="0"/>
              <a:t> </a:t>
            </a:r>
            <a:r>
              <a:rPr lang="en-US" dirty="0" err="1" smtClean="0"/>
              <a:t>tubuh</a:t>
            </a:r>
            <a:r>
              <a:rPr lang="en-US" dirty="0" smtClean="0"/>
              <a:t> </a:t>
            </a:r>
            <a:r>
              <a:rPr lang="en-US" dirty="0" err="1" smtClean="0"/>
              <a:t>organisme</a:t>
            </a:r>
            <a:r>
              <a:rPr lang="en-US" dirty="0" smtClean="0"/>
              <a:t>) </a:t>
            </a:r>
            <a:r>
              <a:rPr lang="en-US" dirty="0" err="1" smtClean="0"/>
              <a:t>dan</a:t>
            </a:r>
            <a:r>
              <a:rPr lang="en-US" dirty="0" smtClean="0"/>
              <a:t> </a:t>
            </a:r>
            <a:r>
              <a:rPr lang="en-US" dirty="0" err="1" smtClean="0"/>
              <a:t>respon</a:t>
            </a:r>
            <a:r>
              <a:rPr lang="en-US" dirty="0" smtClean="0"/>
              <a:t> </a:t>
            </a:r>
            <a:r>
              <a:rPr lang="en-US" dirty="0" err="1" smtClean="0"/>
              <a:t>biologis</a:t>
            </a:r>
            <a:r>
              <a:rPr lang="en-US" dirty="0" smtClean="0"/>
              <a:t> (</a:t>
            </a:r>
            <a:r>
              <a:rPr lang="en-US" dirty="0" err="1" smtClean="0"/>
              <a:t>respon</a:t>
            </a:r>
            <a:r>
              <a:rPr lang="en-US" dirty="0" smtClean="0"/>
              <a:t> </a:t>
            </a:r>
            <a:r>
              <a:rPr lang="en-US" dirty="0" err="1" smtClean="0"/>
              <a:t>terjadi</a:t>
            </a:r>
            <a:r>
              <a:rPr lang="en-US" dirty="0" smtClean="0"/>
              <a:t> </a:t>
            </a:r>
            <a:r>
              <a:rPr lang="en-US" dirty="0" err="1" smtClean="0"/>
              <a:t>atau</a:t>
            </a:r>
            <a:r>
              <a:rPr lang="en-US" dirty="0" smtClean="0"/>
              <a:t> </a:t>
            </a:r>
            <a:r>
              <a:rPr lang="en-US" dirty="0" err="1" smtClean="0"/>
              <a:t>mempengaruhi</a:t>
            </a:r>
            <a:r>
              <a:rPr lang="en-US" dirty="0" smtClean="0"/>
              <a:t> </a:t>
            </a:r>
            <a:r>
              <a:rPr lang="en-US" dirty="0" err="1" smtClean="0"/>
              <a:t>pada</a:t>
            </a:r>
            <a:r>
              <a:rPr lang="en-US" dirty="0" smtClean="0"/>
              <a:t> </a:t>
            </a:r>
            <a:r>
              <a:rPr lang="en-US" dirty="0" err="1" smtClean="0"/>
              <a:t>seluruh</a:t>
            </a:r>
            <a:r>
              <a:rPr lang="en-US" dirty="0" smtClean="0"/>
              <a:t> </a:t>
            </a:r>
            <a:r>
              <a:rPr lang="en-US" dirty="0" err="1" smtClean="0"/>
              <a:t>tubuh</a:t>
            </a:r>
            <a:r>
              <a:rPr lang="en-US" dirty="0" smtClean="0"/>
              <a:t> </a:t>
            </a:r>
            <a:r>
              <a:rPr lang="en-US" dirty="0" err="1" smtClean="0"/>
              <a:t>organisme</a:t>
            </a:r>
            <a:r>
              <a:rPr lang="en-US" dirty="0" smtClean="0"/>
              <a:t>). </a:t>
            </a:r>
            <a:r>
              <a:rPr lang="en-US" dirty="0" err="1" smtClean="0"/>
              <a:t>Contoh</a:t>
            </a:r>
            <a:r>
              <a:rPr lang="en-US" dirty="0" smtClean="0"/>
              <a:t> </a:t>
            </a:r>
            <a:r>
              <a:rPr lang="en-US" dirty="0" err="1" smtClean="0"/>
              <a:t>respon</a:t>
            </a:r>
            <a:r>
              <a:rPr lang="en-US" dirty="0" smtClean="0"/>
              <a:t> </a:t>
            </a:r>
            <a:r>
              <a:rPr lang="en-US" dirty="0" err="1" smtClean="0"/>
              <a:t>farmakotogis</a:t>
            </a:r>
            <a:r>
              <a:rPr lang="en-US" dirty="0" smtClean="0"/>
              <a:t> </a:t>
            </a:r>
            <a:r>
              <a:rPr lang="en-US" dirty="0" err="1" smtClean="0"/>
              <a:t>misatnya</a:t>
            </a:r>
            <a:r>
              <a:rPr lang="en-US" dirty="0" smtClean="0"/>
              <a:t>: </a:t>
            </a:r>
            <a:r>
              <a:rPr lang="en-US" dirty="0" err="1" smtClean="0"/>
              <a:t>efek</a:t>
            </a:r>
            <a:r>
              <a:rPr lang="en-US" dirty="0" smtClean="0"/>
              <a:t> </a:t>
            </a:r>
            <a:r>
              <a:rPr lang="en-US" dirty="0" err="1" smtClean="0"/>
              <a:t>hpoglikemik</a:t>
            </a:r>
            <a:r>
              <a:rPr lang="en-US" dirty="0" smtClean="0"/>
              <a:t> insulin, </a:t>
            </a:r>
            <a:r>
              <a:rPr lang="en-US" dirty="0" err="1" smtClean="0"/>
              <a:t>efek</a:t>
            </a:r>
            <a:r>
              <a:rPr lang="en-US" dirty="0" smtClean="0"/>
              <a:t> isoproterenol </a:t>
            </a:r>
            <a:r>
              <a:rPr lang="en-US" dirty="0" err="1" smtClean="0"/>
              <a:t>pada</a:t>
            </a:r>
            <a:r>
              <a:rPr lang="en-US" dirty="0" smtClean="0"/>
              <a:t> </a:t>
            </a:r>
            <a:r>
              <a:rPr lang="en-US" dirty="0" err="1" smtClean="0"/>
              <a:t>denyut</a:t>
            </a:r>
            <a:r>
              <a:rPr lang="en-US" dirty="0" smtClean="0"/>
              <a:t> </a:t>
            </a:r>
            <a:r>
              <a:rPr lang="en-US" dirty="0" err="1" smtClean="0"/>
              <a:t>jantung</a:t>
            </a:r>
            <a:r>
              <a:rPr lang="en-US" dirty="0" smtClean="0"/>
              <a:t>, </a:t>
            </a:r>
            <a:r>
              <a:rPr lang="en-US" dirty="0" err="1" smtClean="0"/>
              <a:t>efek</a:t>
            </a:r>
            <a:r>
              <a:rPr lang="en-US" dirty="0" smtClean="0"/>
              <a:t> </a:t>
            </a:r>
            <a:r>
              <a:rPr lang="en-US" dirty="0" err="1" smtClean="0"/>
              <a:t>norepinefrin</a:t>
            </a:r>
            <a:r>
              <a:rPr lang="en-US" dirty="0" smtClean="0"/>
              <a:t> </a:t>
            </a:r>
            <a:r>
              <a:rPr lang="en-US" dirty="0" err="1" smtClean="0"/>
              <a:t>pada</a:t>
            </a:r>
            <a:r>
              <a:rPr lang="en-US" dirty="0" smtClean="0"/>
              <a:t> </a:t>
            </a:r>
            <a:r>
              <a:rPr lang="en-US" dirty="0" err="1" smtClean="0"/>
              <a:t>tekanan</a:t>
            </a:r>
            <a:r>
              <a:rPr lang="en-US" dirty="0" smtClean="0"/>
              <a:t> </a:t>
            </a:r>
            <a:r>
              <a:rPr lang="en-US" dirty="0" err="1" smtClean="0"/>
              <a:t>darah</a:t>
            </a:r>
            <a:r>
              <a:rPr lang="en-US" dirty="0" smtClean="0"/>
              <a:t> </a:t>
            </a:r>
            <a:r>
              <a:rPr lang="en-US" dirty="0" err="1" smtClean="0"/>
              <a:t>dan</a:t>
            </a:r>
            <a:r>
              <a:rPr lang="en-US" dirty="0" smtClean="0"/>
              <a:t> </a:t>
            </a:r>
            <a:r>
              <a:rPr lang="en-US" dirty="0" err="1" smtClean="0"/>
              <a:t>efek</a:t>
            </a:r>
            <a:r>
              <a:rPr lang="en-US" dirty="0" smtClean="0"/>
              <a:t> </a:t>
            </a:r>
            <a:r>
              <a:rPr lang="en-US" dirty="0" err="1" smtClean="0"/>
              <a:t>oksitosin</a:t>
            </a:r>
            <a:r>
              <a:rPr lang="en-US" dirty="0" smtClean="0"/>
              <a:t> </a:t>
            </a:r>
            <a:r>
              <a:rPr lang="en-US" dirty="0" err="1" smtClean="0"/>
              <a:t>pada</a:t>
            </a:r>
            <a:r>
              <a:rPr lang="en-US" dirty="0" smtClean="0"/>
              <a:t> </a:t>
            </a:r>
            <a:r>
              <a:rPr lang="en-US" dirty="0" err="1" smtClean="0"/>
              <a:t>kontraksi</a:t>
            </a:r>
            <a:r>
              <a:rPr lang="en-US" dirty="0" smtClean="0"/>
              <a:t> </a:t>
            </a:r>
            <a:r>
              <a:rPr lang="en-US" dirty="0" err="1" smtClean="0"/>
              <a:t>otot</a:t>
            </a:r>
            <a:r>
              <a:rPr lang="en-US" dirty="0" smtClean="0"/>
              <a:t> uterus. </a:t>
            </a:r>
            <a:r>
              <a:rPr lang="en-US" dirty="0" err="1" smtClean="0"/>
              <a:t>Contoh</a:t>
            </a:r>
            <a:r>
              <a:rPr lang="en-US" dirty="0" smtClean="0"/>
              <a:t> </a:t>
            </a:r>
            <a:r>
              <a:rPr lang="en-US" dirty="0" err="1" smtClean="0"/>
              <a:t>untuk</a:t>
            </a:r>
            <a:r>
              <a:rPr lang="en-US" dirty="0" smtClean="0"/>
              <a:t> </a:t>
            </a:r>
            <a:r>
              <a:rPr lang="en-US" dirty="0" err="1" smtClean="0"/>
              <a:t>respon</a:t>
            </a:r>
            <a:r>
              <a:rPr lang="en-US" dirty="0" smtClean="0"/>
              <a:t> </a:t>
            </a:r>
            <a:r>
              <a:rPr lang="en-US" dirty="0" err="1" smtClean="0"/>
              <a:t>biologis</a:t>
            </a:r>
            <a:r>
              <a:rPr lang="en-US" dirty="0" smtClean="0"/>
              <a:t> </a:t>
            </a:r>
            <a:r>
              <a:rPr lang="en-US" dirty="0" err="1" smtClean="0"/>
              <a:t>adalah</a:t>
            </a:r>
            <a:r>
              <a:rPr lang="en-US" dirty="0" smtClean="0"/>
              <a:t> </a:t>
            </a:r>
            <a:r>
              <a:rPr lang="en-US" dirty="0" err="1" smtClean="0"/>
              <a:t>stimutasi</a:t>
            </a:r>
            <a:r>
              <a:rPr lang="en-US" dirty="0" smtClean="0"/>
              <a:t> </a:t>
            </a:r>
            <a:r>
              <a:rPr lang="en-US" dirty="0" err="1" smtClean="0"/>
              <a:t>pertumbuhan</a:t>
            </a:r>
            <a:r>
              <a:rPr lang="en-US" dirty="0" smtClean="0"/>
              <a:t> </a:t>
            </a:r>
            <a:r>
              <a:rPr lang="en-US" dirty="0" err="1" smtClean="0"/>
              <a:t>mikro-organisme</a:t>
            </a:r>
            <a:r>
              <a:rPr lang="en-US" dirty="0" smtClean="0"/>
              <a:t> </a:t>
            </a:r>
            <a:r>
              <a:rPr lang="en-US" dirty="0" err="1" smtClean="0"/>
              <a:t>karena</a:t>
            </a:r>
            <a:r>
              <a:rPr lang="en-US" dirty="0" smtClean="0"/>
              <a:t> </a:t>
            </a:r>
            <a:r>
              <a:rPr lang="en-US" dirty="0" err="1" smtClean="0"/>
              <a:t>pemberian</a:t>
            </a:r>
            <a:r>
              <a:rPr lang="en-US" dirty="0" smtClean="0"/>
              <a:t> vitamin. </a:t>
            </a:r>
            <a:r>
              <a:rPr lang="en-US" dirty="0" err="1" smtClean="0"/>
              <a:t>Pada</a:t>
            </a:r>
            <a:r>
              <a:rPr lang="en-US" dirty="0" smtClean="0"/>
              <a:t> </a:t>
            </a:r>
            <a:r>
              <a:rPr lang="en-US" dirty="0" err="1" smtClean="0"/>
              <a:t>bab</a:t>
            </a:r>
            <a:r>
              <a:rPr lang="en-US" dirty="0" smtClean="0"/>
              <a:t> </a:t>
            </a:r>
            <a:r>
              <a:rPr lang="en-US" dirty="0" err="1" smtClean="0"/>
              <a:t>ini</a:t>
            </a:r>
            <a:r>
              <a:rPr lang="en-US" dirty="0" smtClean="0"/>
              <a:t> </a:t>
            </a:r>
            <a:r>
              <a:rPr lang="en-US" dirty="0" err="1" smtClean="0"/>
              <a:t>akan</a:t>
            </a:r>
            <a:r>
              <a:rPr lang="en-US" dirty="0" smtClean="0"/>
              <a:t> </a:t>
            </a:r>
            <a:r>
              <a:rPr lang="en-US" dirty="0" err="1" smtClean="0"/>
              <a:t>dijelaskan</a:t>
            </a:r>
            <a:r>
              <a:rPr lang="en-US" dirty="0" smtClean="0"/>
              <a:t> </a:t>
            </a:r>
            <a:r>
              <a:rPr lang="en-US" dirty="0" err="1" smtClean="0"/>
              <a:t>tentang</a:t>
            </a:r>
            <a:r>
              <a:rPr lang="en-US" dirty="0" smtClean="0"/>
              <a:t>: 1. </a:t>
            </a:r>
            <a:r>
              <a:rPr lang="en-US" dirty="0" err="1" smtClean="0"/>
              <a:t>Hubungan</a:t>
            </a:r>
            <a:r>
              <a:rPr lang="en-US" dirty="0" smtClean="0"/>
              <a:t> </a:t>
            </a:r>
            <a:r>
              <a:rPr lang="en-US" dirty="0" err="1" smtClean="0"/>
              <a:t>dosis</a:t>
            </a:r>
            <a:r>
              <a:rPr lang="en-US" dirty="0" smtClean="0"/>
              <a:t> - </a:t>
            </a:r>
            <a:r>
              <a:rPr lang="en-US" dirty="0" err="1" smtClean="0"/>
              <a:t>respon</a:t>
            </a:r>
            <a:r>
              <a:rPr lang="en-US" dirty="0" smtClean="0"/>
              <a:t> </a:t>
            </a:r>
            <a:r>
              <a:rPr lang="en-US" dirty="0" err="1" smtClean="0"/>
              <a:t>secara</a:t>
            </a:r>
            <a:r>
              <a:rPr lang="en-US" dirty="0" smtClean="0"/>
              <a:t> </a:t>
            </a:r>
            <a:r>
              <a:rPr lang="en-US" dirty="0" err="1" smtClean="0"/>
              <a:t>kuantitatif</a:t>
            </a:r>
            <a:r>
              <a:rPr lang="en-US" dirty="0" smtClean="0"/>
              <a:t> 2. </a:t>
            </a:r>
            <a:r>
              <a:rPr lang="en-US" dirty="0" err="1" smtClean="0"/>
              <a:t>Efek</a:t>
            </a:r>
            <a:r>
              <a:rPr lang="en-US" dirty="0" smtClean="0"/>
              <a:t> </a:t>
            </a:r>
            <a:r>
              <a:rPr lang="en-US" dirty="0" err="1" smtClean="0"/>
              <a:t>quantal</a:t>
            </a:r>
            <a:r>
              <a:rPr lang="en-US" dirty="0" smtClean="0"/>
              <a:t> 3. </a:t>
            </a:r>
            <a:r>
              <a:rPr lang="en-US" dirty="0" err="1" smtClean="0"/>
              <a:t>Efek</a:t>
            </a:r>
            <a:r>
              <a:rPr lang="en-US" dirty="0" smtClean="0"/>
              <a:t> gradual </a:t>
            </a:r>
            <a:endParaRPr lang="en-US" dirty="0"/>
          </a:p>
        </p:txBody>
      </p:sp>
      <p:sp>
        <p:nvSpPr>
          <p:cNvPr id="4" name="Slide Number Placeholder 3"/>
          <p:cNvSpPr>
            <a:spLocks noGrp="1"/>
          </p:cNvSpPr>
          <p:nvPr>
            <p:ph type="sldNum" sz="quarter" idx="10"/>
          </p:nvPr>
        </p:nvSpPr>
        <p:spPr/>
        <p:txBody>
          <a:bodyPr/>
          <a:lstStyle/>
          <a:p>
            <a:fld id="{51A729ED-F335-4EFB-8D4A-327BECD878F4}" type="slidenum">
              <a:rPr lang="en-US" smtClean="0"/>
              <a:pPr/>
              <a:t>18</a:t>
            </a:fld>
            <a:endParaRPr lang="en-US"/>
          </a:p>
        </p:txBody>
      </p:sp>
    </p:spTree>
    <p:extLst>
      <p:ext uri="{BB962C8B-B14F-4D97-AF65-F5344CB8AC3E}">
        <p14:creationId xmlns:p14="http://schemas.microsoft.com/office/powerpoint/2010/main" val="295491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22</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358D03-BC7C-4E84-A682-CC20205BEEF1}" type="slidenum">
              <a:rPr lang="id-ID" smtClean="0"/>
              <a:pPr fontAlgn="base">
                <a:spcBef>
                  <a:spcPct val="0"/>
                </a:spcBef>
                <a:spcAft>
                  <a:spcPct val="0"/>
                </a:spcAft>
                <a:defRPr/>
              </a:pPr>
              <a:t>3</a:t>
            </a:fld>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53C3988A-EC62-482E-8D2E-11894F5C5BED}" type="slidenum">
              <a:rPr lang="id-ID" smtClean="0"/>
              <a:pPr>
                <a:defRPr/>
              </a:pPr>
              <a:t>5</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DC28425-B81A-452D-B398-90DF2FE4779A}" type="slidenum">
              <a:rPr lang="id-ID" smtClean="0"/>
              <a:pPr>
                <a:defRPr/>
              </a:pPr>
              <a:t>6</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F2B666B-6CEF-4C36-8F62-FDF4F5AFDFA8}" type="slidenum">
              <a:rPr lang="id-ID" smtClean="0"/>
              <a:pPr>
                <a:defRPr/>
              </a:pPr>
              <a:t>7</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8</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kern="1200" dirty="0" smtClean="0">
                <a:solidFill>
                  <a:schemeClr val="tx1"/>
                </a:solidFill>
                <a:effectLst/>
                <a:latin typeface="+mn-lt"/>
                <a:ea typeface="+mn-ea"/>
                <a:cs typeface="+mn-cs"/>
              </a:rPr>
              <a:t>Bioassay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merupakan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analisis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atau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pengukuran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suatu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untuk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menentukan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keberadaan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dampaknya</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3"/>
              </a:rPr>
              <a:t>[1]</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Umumnya</a:t>
            </a:r>
            <a:r>
              <a:rPr lang="en-US" sz="1200" b="0" i="0" kern="1200" dirty="0" smtClean="0">
                <a:solidFill>
                  <a:schemeClr val="tx1"/>
                </a:solidFill>
                <a:effectLst/>
                <a:latin typeface="+mn-lt"/>
                <a:ea typeface="+mn-ea"/>
                <a:cs typeface="+mn-cs"/>
              </a:rPr>
              <a:t> yang </a:t>
            </a:r>
            <a:r>
              <a:rPr lang="en-US" sz="1200" b="0" i="0" kern="1200" dirty="0" err="1" smtClean="0">
                <a:solidFill>
                  <a:schemeClr val="tx1"/>
                </a:solidFill>
                <a:effectLst/>
                <a:latin typeface="+mn-lt"/>
                <a:ea typeface="+mn-ea"/>
                <a:cs typeface="+mn-cs"/>
              </a:rPr>
              <a:t>diuji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adalah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efek</a:t>
            </a:r>
            <a:r>
              <a:rPr lang="en-US" sz="1200" b="0" i="0"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hlinkClick r:id="rId4" tooltip="Obat"/>
              </a:rPr>
              <a:t>obat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kadar</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5"/>
              </a:rPr>
              <a:t>hormon</a:t>
            </a:r>
            <a:endParaRPr lang="id-ID" dirty="0"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10</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Chemical Assay: It is the study of the separation, identification, and quantification of the chemical components of natural and artificial materials. Immunoassay: A technique that makes use of the binding between an antigen and its homologous antibody in order to identify and quantify the specific antigen or antibody in a sample.</a:t>
            </a:r>
            <a:endParaRPr lang="id-ID" dirty="0"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11</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D0A3FEA-DE1C-4073-B294-DAD8F58CB2D6}" type="slidenum">
              <a:rPr lang="id-ID" smtClean="0"/>
              <a:pPr>
                <a:defRPr/>
              </a:pPr>
              <a:t>12</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173208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44910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64572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370558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36BFB-E419-4BEF-B019-01A1C6ABEC1D}"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72361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36BFB-E419-4BEF-B019-01A1C6ABEC1D}" type="datetimeFigureOut">
              <a:rPr lang="en-US" smtClean="0"/>
              <a:pPr/>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5765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36BFB-E419-4BEF-B019-01A1C6ABEC1D}" type="datetimeFigureOut">
              <a:rPr lang="en-US" smtClean="0"/>
              <a:pPr/>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30358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36BFB-E419-4BEF-B019-01A1C6ABEC1D}" type="datetimeFigureOut">
              <a:rPr lang="en-US" smtClean="0"/>
              <a:pPr/>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210776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36BFB-E419-4BEF-B019-01A1C6ABEC1D}" type="datetimeFigureOut">
              <a:rPr lang="en-US" smtClean="0"/>
              <a:pPr/>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280702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pPr/>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37075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pPr/>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pPr/>
              <a:t>‹#›</a:t>
            </a:fld>
            <a:endParaRPr lang="en-US"/>
          </a:p>
        </p:txBody>
      </p:sp>
    </p:spTree>
    <p:extLst>
      <p:ext uri="{BB962C8B-B14F-4D97-AF65-F5344CB8AC3E}">
        <p14:creationId xmlns:p14="http://schemas.microsoft.com/office/powerpoint/2010/main" val="414828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36BFB-E419-4BEF-B019-01A1C6ABEC1D}" type="datetimeFigureOut">
              <a:rPr lang="en-US" smtClean="0"/>
              <a:pPr/>
              <a:t>3/25/2019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54944-4778-4981-BBFC-60A8017C4A25}" type="slidenum">
              <a:rPr lang="en-US" smtClean="0"/>
              <a:pPr/>
              <a:t>‹#›</a:t>
            </a:fld>
            <a:endParaRPr lang="en-US"/>
          </a:p>
        </p:txBody>
      </p:sp>
    </p:spTree>
    <p:extLst>
      <p:ext uri="{BB962C8B-B14F-4D97-AF65-F5344CB8AC3E}">
        <p14:creationId xmlns:p14="http://schemas.microsoft.com/office/powerpoint/2010/main" val="2342089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Hn_nOyN3gAhUK2o8KHaQTD94QjRx6BAgBEAU&amp;url=https://en.wikipedia.org/wiki/Polyacrylamide_gel_electrophoresis&amp;psig=AOvVaw0CCAwaZT04wrD8B7MMYQTQ&amp;ust=1551413700469314"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google.com/url?sa=i&amp;rct=j&amp;q=&amp;esrc=s&amp;source=images&amp;cd=&amp;cad=rja&amp;uact=8&amp;ved=2ahUKEwjCspDcyN3gAhUhSo8KHcPXCiEQjRx6BAgBEAU&amp;url=https://www.researchgate.net/post/Why_there_are_two_bands_in_SDS-PAGE_of_a_purified_protein_instead_of_one2&amp;psig=AOvVaw0CCAwaZT04wrD8B7MMYQTQ&amp;ust=1551413700469314"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MwaqiyN3gAhXNknAKHS6uAKMQjRx6BAgBEAU&amp;url=https://www.researchgate.net/figure/ELISA-Types_fig4_322641344&amp;psig=AOvVaw0kB4SxDPCg9IlPI10YOTIF&amp;ust=1551413601134015"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57166"/>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33738" y="3645024"/>
            <a:ext cx="5638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smtClean="0">
                <a:solidFill>
                  <a:schemeClr val="bg1"/>
                </a:solidFill>
              </a:rPr>
              <a:t>BIOASSAY</a:t>
            </a:r>
          </a:p>
          <a:p>
            <a:pPr algn="ctr" eaLnBrk="1" hangingPunct="1"/>
            <a:endParaRPr lang="en-US" sz="2400" b="1" dirty="0" smtClean="0">
              <a:solidFill>
                <a:schemeClr val="bg1"/>
              </a:solidFill>
            </a:endParaRPr>
          </a:p>
          <a:p>
            <a:pPr algn="ctr" eaLnBrk="1" hangingPunct="1"/>
            <a:r>
              <a:rPr lang="en-US" sz="2400" b="1" dirty="0" err="1" smtClean="0">
                <a:solidFill>
                  <a:schemeClr val="bg1"/>
                </a:solidFill>
              </a:rPr>
              <a:t>Febriana</a:t>
            </a:r>
            <a:r>
              <a:rPr lang="en-US" sz="2400" b="1" dirty="0" smtClean="0">
                <a:solidFill>
                  <a:schemeClr val="bg1"/>
                </a:solidFill>
              </a:rPr>
              <a:t> </a:t>
            </a:r>
            <a:r>
              <a:rPr lang="en-US" sz="2400" b="1" dirty="0" err="1" smtClean="0">
                <a:solidFill>
                  <a:schemeClr val="bg1"/>
                </a:solidFill>
              </a:rPr>
              <a:t>Dwi</a:t>
            </a:r>
            <a:r>
              <a:rPr lang="en-US" sz="2400" b="1" dirty="0" smtClean="0">
                <a:solidFill>
                  <a:schemeClr val="bg1"/>
                </a:solidFill>
              </a:rPr>
              <a:t> </a:t>
            </a:r>
            <a:r>
              <a:rPr lang="en-US" sz="2400" b="1" dirty="0" err="1" smtClean="0">
                <a:solidFill>
                  <a:schemeClr val="bg1"/>
                </a:solidFill>
              </a:rPr>
              <a:t>Wahyuni</a:t>
            </a:r>
            <a:r>
              <a:rPr lang="en-US" sz="2400" b="1" dirty="0" smtClean="0">
                <a:solidFill>
                  <a:schemeClr val="bg1"/>
                </a:solidFill>
              </a:rPr>
              <a:t>, </a:t>
            </a:r>
            <a:r>
              <a:rPr lang="en-US" sz="2400" b="1" dirty="0" err="1" smtClean="0">
                <a:solidFill>
                  <a:schemeClr val="bg1"/>
                </a:solidFill>
              </a:rPr>
              <a:t>M.Si</a:t>
            </a:r>
            <a:endParaRPr lang="en-US" sz="1600" b="1" dirty="0"/>
          </a:p>
        </p:txBody>
      </p:sp>
    </p:spTree>
    <p:extLst>
      <p:ext uri="{BB962C8B-B14F-4D97-AF65-F5344CB8AC3E}">
        <p14:creationId xmlns:p14="http://schemas.microsoft.com/office/powerpoint/2010/main" val="65718434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 y="-24"/>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srcRect/>
          <a:stretch>
            <a:fillRect/>
          </a:stretch>
        </p:blipFill>
        <p:spPr bwMode="auto">
          <a:xfrm>
            <a:off x="285720" y="1071546"/>
            <a:ext cx="2500330" cy="514350"/>
          </a:xfrm>
          <a:prstGeom prst="rect">
            <a:avLst/>
          </a:prstGeom>
          <a:noFill/>
          <a:ln w="9525">
            <a:noFill/>
            <a:miter lim="800000"/>
            <a:headEnd/>
            <a:tailEnd/>
          </a:ln>
          <a:effectLst/>
        </p:spPr>
      </p:pic>
      <p:sp>
        <p:nvSpPr>
          <p:cNvPr id="7" name="Rectangle 3"/>
          <p:cNvSpPr>
            <a:spLocks noGrp="1" noChangeArrowheads="1"/>
          </p:cNvSpPr>
          <p:nvPr>
            <p:ph idx="1"/>
          </p:nvPr>
        </p:nvSpPr>
        <p:spPr>
          <a:xfrm>
            <a:off x="357158" y="2143116"/>
            <a:ext cx="8372476" cy="4714884"/>
          </a:xfrm>
        </p:spPr>
        <p:txBody>
          <a:bodyPr/>
          <a:lstStyle/>
          <a:p>
            <a:pPr marL="609600" indent="-609600" eaLnBrk="1" hangingPunct="1">
              <a:lnSpc>
                <a:spcPct val="80000"/>
              </a:lnSpc>
              <a:buFont typeface="Wingdings" pitchFamily="2" charset="2"/>
              <a:buNone/>
              <a:defRPr/>
            </a:pPr>
            <a:r>
              <a:rPr lang="en-US" sz="2800" dirty="0" smtClean="0"/>
              <a:t>An assay </a:t>
            </a:r>
            <a:r>
              <a:rPr lang="en-US" sz="2800" dirty="0" err="1" smtClean="0"/>
              <a:t>adalah</a:t>
            </a:r>
            <a:r>
              <a:rPr lang="en-US" sz="2800" dirty="0" smtClean="0"/>
              <a:t> </a:t>
            </a:r>
            <a:r>
              <a:rPr lang="en-US" sz="2800" dirty="0" err="1" smtClean="0"/>
              <a:t>prosedur</a:t>
            </a:r>
            <a:r>
              <a:rPr lang="en-US" sz="2800" dirty="0" smtClean="0"/>
              <a:t>/</a:t>
            </a:r>
            <a:r>
              <a:rPr lang="en-US" sz="2800" dirty="0" err="1" smtClean="0"/>
              <a:t>metode</a:t>
            </a:r>
            <a:r>
              <a:rPr lang="en-US" sz="2800" dirty="0" smtClean="0"/>
              <a:t> </a:t>
            </a:r>
            <a:r>
              <a:rPr lang="en-US" sz="2800" dirty="0" err="1" smtClean="0"/>
              <a:t>investigatif</a:t>
            </a:r>
            <a:r>
              <a:rPr lang="en-US" sz="2800" dirty="0" smtClean="0"/>
              <a:t> </a:t>
            </a:r>
            <a:r>
              <a:rPr lang="en-US" sz="2800" dirty="0" err="1" smtClean="0"/>
              <a:t>dalam</a:t>
            </a:r>
            <a:r>
              <a:rPr lang="en-US" sz="2800" dirty="0" smtClean="0"/>
              <a:t> </a:t>
            </a:r>
            <a:r>
              <a:rPr lang="en-US" sz="2800" dirty="0" err="1" smtClean="0"/>
              <a:t>laboratorium</a:t>
            </a:r>
            <a:r>
              <a:rPr lang="en-US" sz="2800" dirty="0" smtClean="0"/>
              <a:t> </a:t>
            </a:r>
            <a:r>
              <a:rPr lang="en-US" sz="2800" dirty="0" err="1" smtClean="0"/>
              <a:t>kedokteran</a:t>
            </a:r>
            <a:r>
              <a:rPr lang="en-US" sz="2800" dirty="0" smtClean="0"/>
              <a:t>, </a:t>
            </a:r>
            <a:r>
              <a:rPr lang="en-US" sz="2800" dirty="0" err="1" smtClean="0"/>
              <a:t>farmakologi</a:t>
            </a:r>
            <a:r>
              <a:rPr lang="en-US" sz="2800" dirty="0" smtClean="0"/>
              <a:t>, </a:t>
            </a:r>
            <a:r>
              <a:rPr lang="en-US" sz="2800" dirty="0" err="1" smtClean="0"/>
              <a:t>biologi</a:t>
            </a:r>
            <a:r>
              <a:rPr lang="en-US" sz="2800" dirty="0" smtClean="0"/>
              <a:t> </a:t>
            </a:r>
            <a:r>
              <a:rPr lang="en-US" sz="2800" dirty="0" err="1" smtClean="0"/>
              <a:t>lingkungan</a:t>
            </a:r>
            <a:r>
              <a:rPr lang="en-US" sz="2800" dirty="0" smtClean="0"/>
              <a:t>, </a:t>
            </a:r>
            <a:r>
              <a:rPr lang="en-US" sz="2800" dirty="0" err="1" smtClean="0"/>
              <a:t>dan</a:t>
            </a:r>
            <a:r>
              <a:rPr lang="en-US" sz="2800" dirty="0" smtClean="0"/>
              <a:t> </a:t>
            </a:r>
            <a:r>
              <a:rPr lang="en-US" sz="2800" dirty="0" err="1" smtClean="0"/>
              <a:t>biologi</a:t>
            </a:r>
            <a:r>
              <a:rPr lang="en-US" sz="2800" dirty="0" smtClean="0"/>
              <a:t> </a:t>
            </a:r>
            <a:r>
              <a:rPr lang="en-US" sz="2800" dirty="0" err="1" smtClean="0"/>
              <a:t>molekuler</a:t>
            </a:r>
            <a:r>
              <a:rPr lang="en-US" sz="2800" dirty="0" smtClean="0"/>
              <a:t> </a:t>
            </a:r>
            <a:r>
              <a:rPr lang="en-US" sz="2800" dirty="0" err="1" smtClean="0"/>
              <a:t>untuk</a:t>
            </a:r>
            <a:r>
              <a:rPr lang="en-US" sz="2800" dirty="0" smtClean="0"/>
              <a:t> </a:t>
            </a:r>
            <a:r>
              <a:rPr lang="en-US" sz="2800" dirty="0" err="1" smtClean="0"/>
              <a:t>menilai</a:t>
            </a:r>
            <a:r>
              <a:rPr lang="en-US" sz="2800" dirty="0" smtClean="0"/>
              <a:t> </a:t>
            </a:r>
            <a:r>
              <a:rPr lang="en-US" sz="2800" dirty="0" err="1" smtClean="0"/>
              <a:t>secara</a:t>
            </a:r>
            <a:r>
              <a:rPr lang="en-US" sz="2800" dirty="0" smtClean="0"/>
              <a:t> </a:t>
            </a:r>
            <a:r>
              <a:rPr lang="en-US" sz="2800" dirty="0" err="1" smtClean="0">
                <a:solidFill>
                  <a:srgbClr val="FF0000"/>
                </a:solidFill>
              </a:rPr>
              <a:t>kualitatif</a:t>
            </a:r>
            <a:r>
              <a:rPr lang="en-US" sz="2800" dirty="0" smtClean="0"/>
              <a:t> </a:t>
            </a:r>
            <a:r>
              <a:rPr lang="en-US" sz="2800" dirty="0"/>
              <a:t> </a:t>
            </a:r>
            <a:r>
              <a:rPr lang="en-US" sz="2800" dirty="0" err="1" smtClean="0"/>
              <a:t>atau</a:t>
            </a:r>
            <a:r>
              <a:rPr lang="en-US" sz="2800" dirty="0" smtClean="0"/>
              <a:t> </a:t>
            </a:r>
            <a:r>
              <a:rPr lang="en-US" sz="2800" dirty="0" err="1" smtClean="0"/>
              <a:t>mengukur</a:t>
            </a:r>
            <a:r>
              <a:rPr lang="en-US" sz="2800" dirty="0" smtClean="0"/>
              <a:t> </a:t>
            </a:r>
            <a:r>
              <a:rPr lang="en-US" sz="2800" dirty="0" err="1" smtClean="0"/>
              <a:t>secara</a:t>
            </a:r>
            <a:r>
              <a:rPr lang="en-US" sz="2800" dirty="0" smtClean="0"/>
              <a:t> </a:t>
            </a:r>
            <a:r>
              <a:rPr lang="en-US" sz="2800" dirty="0" err="1" smtClean="0">
                <a:solidFill>
                  <a:srgbClr val="FF0000"/>
                </a:solidFill>
              </a:rPr>
              <a:t>kuantitatif</a:t>
            </a:r>
            <a:r>
              <a:rPr lang="en-US" sz="2800" dirty="0" smtClean="0">
                <a:solidFill>
                  <a:srgbClr val="FF0000"/>
                </a:solidFill>
              </a:rPr>
              <a:t> </a:t>
            </a:r>
            <a:r>
              <a:rPr lang="en-US" sz="2800" dirty="0" err="1" smtClean="0"/>
              <a:t>keberadaan</a:t>
            </a:r>
            <a:r>
              <a:rPr lang="en-US" sz="2800" dirty="0" smtClean="0"/>
              <a:t>/</a:t>
            </a:r>
            <a:r>
              <a:rPr lang="en-US" sz="2800" dirty="0" err="1" smtClean="0"/>
              <a:t>jumlah</a:t>
            </a:r>
            <a:r>
              <a:rPr lang="en-US" sz="2800" dirty="0" smtClean="0"/>
              <a:t>/</a:t>
            </a:r>
            <a:r>
              <a:rPr lang="en-US" sz="2800" dirty="0" err="1" smtClean="0"/>
              <a:t>aktivitas</a:t>
            </a:r>
            <a:r>
              <a:rPr lang="en-US" sz="2800" dirty="0" smtClean="0"/>
              <a:t> </a:t>
            </a:r>
            <a:r>
              <a:rPr lang="en-US" sz="2800" dirty="0" err="1" smtClean="0"/>
              <a:t>fungsional</a:t>
            </a:r>
            <a:r>
              <a:rPr lang="en-US" sz="2800" dirty="0" smtClean="0"/>
              <a:t> target (</a:t>
            </a:r>
            <a:r>
              <a:rPr lang="en-US" sz="2800" dirty="0" err="1" smtClean="0"/>
              <a:t>obat</a:t>
            </a:r>
            <a:r>
              <a:rPr lang="en-US" sz="2800" dirty="0" smtClean="0"/>
              <a:t>/</a:t>
            </a:r>
            <a:r>
              <a:rPr lang="en-US" sz="2800" dirty="0" err="1" smtClean="0"/>
              <a:t>biokimia</a:t>
            </a:r>
            <a:r>
              <a:rPr lang="en-US" sz="2800" dirty="0" smtClean="0"/>
              <a:t>/</a:t>
            </a:r>
            <a:r>
              <a:rPr lang="en-US" sz="2800" dirty="0" err="1" smtClean="0"/>
              <a:t>sampel</a:t>
            </a:r>
            <a:r>
              <a:rPr lang="en-US" sz="2800" dirty="0" smtClean="0"/>
              <a:t> </a:t>
            </a:r>
            <a:r>
              <a:rPr lang="en-US" sz="2800" dirty="0" err="1" smtClean="0"/>
              <a:t>organik</a:t>
            </a:r>
            <a:r>
              <a:rPr lang="en-US" sz="2800" dirty="0" smtClean="0"/>
              <a:t>) </a:t>
            </a:r>
          </a:p>
          <a:p>
            <a:pPr marL="609600" indent="-609600" eaLnBrk="1" hangingPunct="1">
              <a:lnSpc>
                <a:spcPct val="80000"/>
              </a:lnSpc>
              <a:buFont typeface="Wingdings" pitchFamily="2" charset="2"/>
              <a:buNone/>
              <a:defRPr/>
            </a:pPr>
            <a:endParaRPr lang="en-US" sz="2800" dirty="0" smtClean="0"/>
          </a:p>
        </p:txBody>
      </p:sp>
    </p:spTree>
    <p:extLst>
      <p:ext uri="{BB962C8B-B14F-4D97-AF65-F5344CB8AC3E}">
        <p14:creationId xmlns:p14="http://schemas.microsoft.com/office/powerpoint/2010/main" val="224235465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 y="-24"/>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idx="1"/>
          </p:nvPr>
        </p:nvSpPr>
        <p:spPr>
          <a:xfrm>
            <a:off x="371506" y="1268760"/>
            <a:ext cx="8372476" cy="4714884"/>
          </a:xfrm>
        </p:spPr>
        <p:txBody>
          <a:bodyPr/>
          <a:lstStyle/>
          <a:p>
            <a:pPr marL="609600" indent="-609600" eaLnBrk="1" hangingPunct="1">
              <a:lnSpc>
                <a:spcPct val="80000"/>
              </a:lnSpc>
              <a:buFont typeface="Wingdings" pitchFamily="2" charset="2"/>
              <a:buNone/>
              <a:defRPr/>
            </a:pPr>
            <a:r>
              <a:rPr lang="en-US" sz="2800" b="1" dirty="0" smtClean="0"/>
              <a:t>Types of Assay</a:t>
            </a:r>
            <a:r>
              <a:rPr lang="en-US" sz="2800" dirty="0" smtClean="0"/>
              <a:t>:</a:t>
            </a:r>
          </a:p>
          <a:p>
            <a:pPr eaLnBrk="1" hangingPunct="1">
              <a:lnSpc>
                <a:spcPct val="80000"/>
              </a:lnSpc>
              <a:buFontTx/>
              <a:buChar char="-"/>
              <a:defRPr/>
            </a:pPr>
            <a:r>
              <a:rPr lang="en-US" sz="2800" dirty="0" smtClean="0"/>
              <a:t>Chemical Assay</a:t>
            </a:r>
          </a:p>
          <a:p>
            <a:pPr eaLnBrk="1" hangingPunct="1">
              <a:lnSpc>
                <a:spcPct val="80000"/>
              </a:lnSpc>
              <a:buFontTx/>
              <a:buChar char="-"/>
              <a:defRPr/>
            </a:pPr>
            <a:r>
              <a:rPr lang="en-US" sz="2800" dirty="0" smtClean="0"/>
              <a:t>Immunoassay</a:t>
            </a:r>
          </a:p>
          <a:p>
            <a:pPr eaLnBrk="1" hangingPunct="1">
              <a:lnSpc>
                <a:spcPct val="80000"/>
              </a:lnSpc>
              <a:buFontTx/>
              <a:buChar char="-"/>
              <a:defRPr/>
            </a:pPr>
            <a:r>
              <a:rPr lang="en-US" sz="2800" dirty="0" smtClean="0"/>
              <a:t>Bioassay</a:t>
            </a:r>
          </a:p>
          <a:p>
            <a:pPr marL="339725" indent="633413">
              <a:lnSpc>
                <a:spcPct val="80000"/>
              </a:lnSpc>
              <a:buNone/>
              <a:defRPr/>
            </a:pPr>
            <a:r>
              <a:rPr lang="id-ID" sz="2800" i="1" dirty="0" smtClean="0"/>
              <a:t>Bioassay</a:t>
            </a:r>
            <a:r>
              <a:rPr lang="id-ID" sz="2800" dirty="0"/>
              <a:t> adalah sebuah metode yang dirancang untuk menganalisis suatu senyawa oleh dosis yang sesuai terhadap </a:t>
            </a:r>
            <a:r>
              <a:rPr lang="en-US" sz="2800" b="1" dirty="0" err="1" smtClean="0">
                <a:solidFill>
                  <a:srgbClr val="FF0000"/>
                </a:solidFill>
              </a:rPr>
              <a:t>sistem</a:t>
            </a:r>
            <a:r>
              <a:rPr lang="en-US" sz="2800" b="1" dirty="0" smtClean="0">
                <a:solidFill>
                  <a:srgbClr val="FF0000"/>
                </a:solidFill>
              </a:rPr>
              <a:t> </a:t>
            </a:r>
            <a:r>
              <a:rPr lang="en-US" sz="2800" b="1" dirty="0" err="1" smtClean="0">
                <a:solidFill>
                  <a:srgbClr val="FF0000"/>
                </a:solidFill>
              </a:rPr>
              <a:t>biologi</a:t>
            </a:r>
            <a:r>
              <a:rPr lang="id-ID" sz="2800" dirty="0"/>
              <a:t> seperti binatang, jaringan, mikroba dll</a:t>
            </a:r>
          </a:p>
          <a:p>
            <a:pPr marL="0" indent="0" eaLnBrk="1" hangingPunct="1">
              <a:lnSpc>
                <a:spcPct val="80000"/>
              </a:lnSpc>
              <a:buNone/>
              <a:defRPr/>
            </a:pPr>
            <a:endParaRPr lang="id-ID" sz="2800" dirty="0" smtClean="0"/>
          </a:p>
        </p:txBody>
      </p:sp>
    </p:spTree>
    <p:extLst>
      <p:ext uri="{BB962C8B-B14F-4D97-AF65-F5344CB8AC3E}">
        <p14:creationId xmlns:p14="http://schemas.microsoft.com/office/powerpoint/2010/main" val="253144095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 y="-24"/>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Sejarah</a:t>
            </a:r>
            <a:r>
              <a:rPr lang="en-US" dirty="0" smtClean="0"/>
              <a:t> Bioassay</a:t>
            </a:r>
            <a:endParaRPr lang="en-US" dirty="0"/>
          </a:p>
        </p:txBody>
      </p:sp>
      <p:sp>
        <p:nvSpPr>
          <p:cNvPr id="3" name="Content Placeholder 2"/>
          <p:cNvSpPr>
            <a:spLocks noGrp="1"/>
          </p:cNvSpPr>
          <p:nvPr>
            <p:ph idx="1"/>
          </p:nvPr>
        </p:nvSpPr>
        <p:spPr/>
        <p:txBody>
          <a:bodyPr>
            <a:normAutofit/>
          </a:bodyPr>
          <a:lstStyle/>
          <a:p>
            <a:r>
              <a:rPr lang="id-ID" sz="2800" dirty="0"/>
              <a:t>Bermula pada akhir abad ke-19 </a:t>
            </a:r>
            <a:r>
              <a:rPr lang="id-ID" sz="2800" b="1" dirty="0"/>
              <a:t>Paul Ehrlich </a:t>
            </a:r>
            <a:r>
              <a:rPr lang="id-ID" sz="2800" dirty="0"/>
              <a:t>meneliti </a:t>
            </a:r>
            <a:r>
              <a:rPr lang="id-ID" sz="2800" dirty="0" smtClean="0"/>
              <a:t>standarisa</a:t>
            </a:r>
            <a:r>
              <a:rPr lang="en-US" sz="2800" dirty="0" smtClean="0"/>
              <a:t>s</a:t>
            </a:r>
            <a:r>
              <a:rPr lang="id-ID" sz="2800" dirty="0" smtClean="0"/>
              <a:t>i </a:t>
            </a:r>
            <a:r>
              <a:rPr lang="id-ID" sz="2800" dirty="0"/>
              <a:t>antitoksin difteria, sejak saat itu bioassay tidak hanya digunakan dalam </a:t>
            </a:r>
            <a:r>
              <a:rPr lang="id-ID" sz="2800" dirty="0" smtClean="0"/>
              <a:t>farma</a:t>
            </a:r>
            <a:r>
              <a:rPr lang="en-US" sz="2800" dirty="0" smtClean="0"/>
              <a:t>k</a:t>
            </a:r>
            <a:r>
              <a:rPr lang="id-ID" sz="2800" dirty="0" smtClean="0"/>
              <a:t>ologi</a:t>
            </a:r>
            <a:r>
              <a:rPr lang="id-ID" sz="2800" dirty="0"/>
              <a:t>, namun juga digunakan pada cabang </a:t>
            </a:r>
            <a:r>
              <a:rPr lang="id-ID" sz="2800" i="1" dirty="0" smtClean="0"/>
              <a:t>sci</a:t>
            </a:r>
            <a:r>
              <a:rPr lang="en-US" sz="2800" i="1" dirty="0" smtClean="0"/>
              <a:t>e</a:t>
            </a:r>
            <a:r>
              <a:rPr lang="id-ID" sz="2800" i="1" dirty="0" smtClean="0"/>
              <a:t>n</a:t>
            </a:r>
            <a:r>
              <a:rPr lang="en-US" sz="2800" i="1" dirty="0"/>
              <a:t>c</a:t>
            </a:r>
            <a:r>
              <a:rPr lang="id-ID" sz="2800" i="1" dirty="0" smtClean="0"/>
              <a:t>e </a:t>
            </a:r>
            <a:r>
              <a:rPr lang="id-ID" sz="2800" dirty="0"/>
              <a:t>yang lain, seperti patologi tumbuhan</a:t>
            </a:r>
            <a:endParaRPr lang="en-US" sz="2800" dirty="0"/>
          </a:p>
        </p:txBody>
      </p:sp>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639242"/>
            <a:ext cx="3024336" cy="3218758"/>
          </a:xfrm>
          <a:prstGeom prst="rect">
            <a:avLst/>
          </a:prstGeom>
        </p:spPr>
      </p:pic>
    </p:spTree>
    <p:extLst>
      <p:ext uri="{BB962C8B-B14F-4D97-AF65-F5344CB8AC3E}">
        <p14:creationId xmlns:p14="http://schemas.microsoft.com/office/powerpoint/2010/main" val="352755274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 y="-24"/>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41784"/>
            <a:ext cx="8229600" cy="1143000"/>
          </a:xfrm>
        </p:spPr>
        <p:txBody>
          <a:bodyPr/>
          <a:lstStyle/>
          <a:p>
            <a:r>
              <a:rPr lang="en-US" dirty="0" err="1" smtClean="0"/>
              <a:t>Prinsip</a:t>
            </a:r>
            <a:r>
              <a:rPr lang="en-US" dirty="0" smtClean="0"/>
              <a:t> Bio-assay</a:t>
            </a:r>
            <a:endParaRPr lang="en-US" dirty="0"/>
          </a:p>
        </p:txBody>
      </p:sp>
      <p:sp>
        <p:nvSpPr>
          <p:cNvPr id="3" name="Content Placeholder 2"/>
          <p:cNvSpPr>
            <a:spLocks noGrp="1"/>
          </p:cNvSpPr>
          <p:nvPr>
            <p:ph idx="1"/>
          </p:nvPr>
        </p:nvSpPr>
        <p:spPr/>
        <p:txBody>
          <a:bodyPr/>
          <a:lstStyle/>
          <a:p>
            <a:r>
              <a:rPr lang="en-US" dirty="0" err="1" smtClean="0"/>
              <a:t>Membandingkan</a:t>
            </a:r>
            <a:r>
              <a:rPr lang="en-US" dirty="0" smtClean="0"/>
              <a:t> </a:t>
            </a:r>
            <a:r>
              <a:rPr lang="en-US" dirty="0" err="1" smtClean="0"/>
              <a:t>sampel</a:t>
            </a:r>
            <a:r>
              <a:rPr lang="en-US" dirty="0" smtClean="0"/>
              <a:t> yang </a:t>
            </a:r>
            <a:r>
              <a:rPr lang="en-US" dirty="0" err="1" smtClean="0"/>
              <a:t>diuji</a:t>
            </a:r>
            <a:r>
              <a:rPr lang="en-US" dirty="0" smtClean="0"/>
              <a:t> </a:t>
            </a:r>
            <a:r>
              <a:rPr lang="en-US" dirty="0" err="1" smtClean="0"/>
              <a:t>dengan</a:t>
            </a:r>
            <a:r>
              <a:rPr lang="en-US" dirty="0" smtClean="0"/>
              <a:t> </a:t>
            </a:r>
            <a:r>
              <a:rPr lang="en-US" dirty="0" err="1" smtClean="0"/>
              <a:t>zat</a:t>
            </a:r>
            <a:r>
              <a:rPr lang="en-US" dirty="0" smtClean="0"/>
              <a:t> </a:t>
            </a:r>
            <a:r>
              <a:rPr lang="en-US" dirty="0" err="1" smtClean="0"/>
              <a:t>standar</a:t>
            </a:r>
            <a:r>
              <a:rPr lang="en-US" dirty="0" smtClean="0"/>
              <a:t> </a:t>
            </a:r>
            <a:r>
              <a:rPr lang="en-US" dirty="0" err="1" smtClean="0"/>
              <a:t>internasional</a:t>
            </a:r>
            <a:r>
              <a:rPr lang="en-US" dirty="0" smtClean="0"/>
              <a:t> </a:t>
            </a:r>
            <a:r>
              <a:rPr lang="en-US" dirty="0" err="1" smtClean="0"/>
              <a:t>dengan</a:t>
            </a:r>
            <a:r>
              <a:rPr lang="en-US" dirty="0" smtClean="0"/>
              <a:t> </a:t>
            </a:r>
            <a:r>
              <a:rPr lang="en-US" dirty="0" err="1" smtClean="0"/>
              <a:t>perlakuan</a:t>
            </a:r>
            <a:r>
              <a:rPr lang="en-US" dirty="0" smtClean="0"/>
              <a:t> yang </a:t>
            </a:r>
            <a:r>
              <a:rPr lang="en-US" dirty="0" err="1" smtClean="0"/>
              <a:t>sama</a:t>
            </a:r>
            <a:endParaRPr lang="en-US" dirty="0" smtClean="0"/>
          </a:p>
          <a:p>
            <a:r>
              <a:rPr lang="en-US" dirty="0" err="1" smtClean="0"/>
              <a:t>Menentukan</a:t>
            </a:r>
            <a:r>
              <a:rPr lang="en-US" dirty="0" smtClean="0"/>
              <a:t> </a:t>
            </a:r>
            <a:r>
              <a:rPr lang="en-US" dirty="0" err="1" smtClean="0"/>
              <a:t>jumlah</a:t>
            </a:r>
            <a:r>
              <a:rPr lang="en-US" dirty="0" smtClean="0"/>
              <a:t> </a:t>
            </a:r>
            <a:r>
              <a:rPr lang="en-US" dirty="0" err="1" smtClean="0"/>
              <a:t>sampel</a:t>
            </a:r>
            <a:r>
              <a:rPr lang="en-US" dirty="0" smtClean="0"/>
              <a:t> </a:t>
            </a:r>
            <a:r>
              <a:rPr lang="en-US" dirty="0" err="1" smtClean="0"/>
              <a:t>uji</a:t>
            </a:r>
            <a:r>
              <a:rPr lang="en-US" dirty="0" smtClean="0"/>
              <a:t> yang </a:t>
            </a:r>
            <a:r>
              <a:rPr lang="en-US" dirty="0" err="1" smtClean="0"/>
              <a:t>diperlukan</a:t>
            </a:r>
            <a:r>
              <a:rPr lang="en-US" dirty="0" smtClean="0"/>
              <a:t> </a:t>
            </a:r>
            <a:r>
              <a:rPr lang="en-US" dirty="0" err="1" smtClean="0"/>
              <a:t>untuk</a:t>
            </a:r>
            <a:r>
              <a:rPr lang="en-US" dirty="0" smtClean="0"/>
              <a:t> </a:t>
            </a:r>
            <a:r>
              <a:rPr lang="en-US" dirty="0" err="1" smtClean="0"/>
              <a:t>mengukur</a:t>
            </a:r>
            <a:r>
              <a:rPr lang="en-US" dirty="0" smtClean="0"/>
              <a:t> </a:t>
            </a:r>
            <a:r>
              <a:rPr lang="en-US" dirty="0" err="1" smtClean="0"/>
              <a:t>respon</a:t>
            </a:r>
            <a:r>
              <a:rPr lang="en-US" dirty="0" smtClean="0"/>
              <a:t> </a:t>
            </a:r>
            <a:r>
              <a:rPr lang="en-US" dirty="0" err="1" smtClean="0"/>
              <a:t>biologis</a:t>
            </a:r>
            <a:r>
              <a:rPr lang="en-US" dirty="0" smtClean="0"/>
              <a:t> yang </a:t>
            </a:r>
            <a:r>
              <a:rPr lang="en-US" dirty="0" err="1" smtClean="0"/>
              <a:t>setara</a:t>
            </a:r>
            <a:r>
              <a:rPr lang="en-US" dirty="0" smtClean="0"/>
              <a:t> </a:t>
            </a:r>
            <a:r>
              <a:rPr lang="en-US" dirty="0" err="1" smtClean="0"/>
              <a:t>dengan</a:t>
            </a:r>
            <a:r>
              <a:rPr lang="en-US" dirty="0" smtClean="0"/>
              <a:t> </a:t>
            </a:r>
            <a:r>
              <a:rPr lang="en-US" dirty="0" err="1" smtClean="0"/>
              <a:t>substansi</a:t>
            </a:r>
            <a:r>
              <a:rPr lang="en-US" dirty="0" smtClean="0"/>
              <a:t> </a:t>
            </a:r>
            <a:r>
              <a:rPr lang="en-US" dirty="0" err="1" smtClean="0"/>
              <a:t>standar</a:t>
            </a:r>
            <a:endParaRPr lang="en-US" dirty="0"/>
          </a:p>
        </p:txBody>
      </p:sp>
    </p:spTree>
    <p:extLst>
      <p:ext uri="{BB962C8B-B14F-4D97-AF65-F5344CB8AC3E}">
        <p14:creationId xmlns:p14="http://schemas.microsoft.com/office/powerpoint/2010/main" val="121070853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3" y="-24"/>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41784"/>
            <a:ext cx="8229600" cy="1143000"/>
          </a:xfrm>
        </p:spPr>
        <p:txBody>
          <a:bodyPr>
            <a:normAutofit/>
          </a:bodyPr>
          <a:lstStyle/>
          <a:p>
            <a:r>
              <a:rPr lang="en-US" sz="4000" b="1" dirty="0" smtClean="0">
                <a:latin typeface="Arial" pitchFamily="34" charset="0"/>
                <a:cs typeface="Arial" pitchFamily="34" charset="0"/>
              </a:rPr>
              <a:t>MANFAAT BIOASSAY</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457200" y="1600200"/>
            <a:ext cx="8435280" cy="4525963"/>
          </a:xfrm>
        </p:spPr>
        <p:txBody>
          <a:bodyPr>
            <a:normAutofit fontScale="92500" lnSpcReduction="20000"/>
          </a:bodyPr>
          <a:lstStyle/>
          <a:p>
            <a:r>
              <a:rPr lang="en-US" dirty="0" err="1" smtClean="0">
                <a:latin typeface="Arial" pitchFamily="34" charset="0"/>
                <a:cs typeface="Arial" pitchFamily="34" charset="0"/>
              </a:rPr>
              <a:t>Mengukur</a:t>
            </a:r>
            <a:r>
              <a:rPr lang="en-US" dirty="0" smtClean="0">
                <a:latin typeface="Arial" pitchFamily="34" charset="0"/>
                <a:cs typeface="Arial" pitchFamily="34" charset="0"/>
              </a:rPr>
              <a:t> </a:t>
            </a:r>
            <a:r>
              <a:rPr lang="en-US" dirty="0" err="1" smtClean="0">
                <a:latin typeface="Arial" pitchFamily="34" charset="0"/>
                <a:cs typeface="Arial" pitchFamily="34" charset="0"/>
              </a:rPr>
              <a:t>aktivitas</a:t>
            </a:r>
            <a:r>
              <a:rPr lang="en-US" dirty="0" smtClean="0">
                <a:latin typeface="Arial" pitchFamily="34" charset="0"/>
                <a:cs typeface="Arial" pitchFamily="34" charset="0"/>
              </a:rPr>
              <a:t> </a:t>
            </a:r>
            <a:r>
              <a:rPr lang="en-US" dirty="0" err="1" smtClean="0">
                <a:latin typeface="Arial" pitchFamily="34" charset="0"/>
                <a:cs typeface="Arial" pitchFamily="34" charset="0"/>
              </a:rPr>
              <a:t>farmakologi</a:t>
            </a:r>
            <a:r>
              <a:rPr lang="en-US" dirty="0" smtClean="0">
                <a:latin typeface="Arial" pitchFamily="34" charset="0"/>
                <a:cs typeface="Arial" pitchFamily="34" charset="0"/>
              </a:rPr>
              <a:t> </a:t>
            </a:r>
            <a:r>
              <a:rPr lang="en-US" dirty="0" err="1" smtClean="0">
                <a:latin typeface="Arial" pitchFamily="34" charset="0"/>
                <a:cs typeface="Arial" pitchFamily="34" charset="0"/>
              </a:rPr>
              <a:t>substansi</a:t>
            </a:r>
            <a:r>
              <a:rPr lang="en-US" dirty="0" smtClean="0">
                <a:latin typeface="Arial" pitchFamily="34" charset="0"/>
                <a:cs typeface="Arial" pitchFamily="34" charset="0"/>
              </a:rPr>
              <a:t> </a:t>
            </a:r>
            <a:r>
              <a:rPr lang="en-US" dirty="0" err="1" smtClean="0">
                <a:latin typeface="Arial" pitchFamily="34" charset="0"/>
                <a:cs typeface="Arial" pitchFamily="34" charset="0"/>
              </a:rPr>
              <a:t>baru</a:t>
            </a:r>
            <a:endParaRPr lang="en-US" dirty="0" smtClean="0">
              <a:latin typeface="Arial" pitchFamily="34" charset="0"/>
              <a:cs typeface="Arial" pitchFamily="34" charset="0"/>
            </a:endParaRPr>
          </a:p>
          <a:p>
            <a:r>
              <a:rPr lang="id-ID" dirty="0">
                <a:latin typeface="Arial" pitchFamily="34" charset="0"/>
                <a:cs typeface="Arial" pitchFamily="34" charset="0"/>
              </a:rPr>
              <a:t>Metode tes digunakan dalam mengukur </a:t>
            </a:r>
            <a:r>
              <a:rPr lang="id-ID" dirty="0" smtClean="0">
                <a:latin typeface="Arial" pitchFamily="34" charset="0"/>
                <a:cs typeface="Arial" pitchFamily="34" charset="0"/>
              </a:rPr>
              <a:t>respon </a:t>
            </a:r>
            <a:r>
              <a:rPr lang="en-US" dirty="0" err="1" smtClean="0">
                <a:latin typeface="Arial" pitchFamily="34" charset="0"/>
                <a:cs typeface="Arial" pitchFamily="34" charset="0"/>
              </a:rPr>
              <a:t>organisme</a:t>
            </a:r>
            <a:r>
              <a:rPr lang="en-US" dirty="0" smtClean="0">
                <a:latin typeface="Arial" pitchFamily="34" charset="0"/>
                <a:cs typeface="Arial" pitchFamily="34" charset="0"/>
              </a:rPr>
              <a:t> </a:t>
            </a:r>
            <a:r>
              <a:rPr lang="id-ID" dirty="0" smtClean="0">
                <a:latin typeface="Arial" pitchFamily="34" charset="0"/>
                <a:cs typeface="Arial" pitchFamily="34" charset="0"/>
              </a:rPr>
              <a:t>terhadap </a:t>
            </a:r>
            <a:r>
              <a:rPr lang="id-ID" dirty="0">
                <a:latin typeface="Arial" pitchFamily="34" charset="0"/>
                <a:cs typeface="Arial" pitchFamily="34" charset="0"/>
              </a:rPr>
              <a:t>toksisitas </a:t>
            </a:r>
            <a:r>
              <a:rPr lang="id-ID" dirty="0" smtClean="0">
                <a:latin typeface="Arial" pitchFamily="34" charset="0"/>
                <a:cs typeface="Arial" pitchFamily="34" charset="0"/>
              </a:rPr>
              <a:t>kontaminan</a:t>
            </a:r>
            <a:endParaRPr lang="en-US" dirty="0" smtClean="0">
              <a:latin typeface="Arial" pitchFamily="34" charset="0"/>
              <a:cs typeface="Arial" pitchFamily="34" charset="0"/>
            </a:endParaRPr>
          </a:p>
          <a:p>
            <a:r>
              <a:rPr lang="en-US" dirty="0" err="1" smtClean="0">
                <a:latin typeface="Arial" pitchFamily="34" charset="0"/>
                <a:cs typeface="Arial" pitchFamily="34" charset="0"/>
              </a:rPr>
              <a:t>Menentukan</a:t>
            </a:r>
            <a:r>
              <a:rPr lang="en-US" dirty="0" smtClean="0">
                <a:latin typeface="Arial" pitchFamily="34" charset="0"/>
                <a:cs typeface="Arial" pitchFamily="34" charset="0"/>
              </a:rPr>
              <a:t> </a:t>
            </a:r>
            <a:r>
              <a:rPr lang="en-US" dirty="0" err="1" smtClean="0">
                <a:latin typeface="Arial" pitchFamily="34" charset="0"/>
                <a:cs typeface="Arial" pitchFamily="34" charset="0"/>
              </a:rPr>
              <a:t>konsentrasi</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potensi</a:t>
            </a:r>
            <a:r>
              <a:rPr lang="en-US" dirty="0" smtClean="0">
                <a:latin typeface="Arial" pitchFamily="34" charset="0"/>
                <a:cs typeface="Arial" pitchFamily="34" charset="0"/>
              </a:rPr>
              <a:t> </a:t>
            </a:r>
            <a:r>
              <a:rPr lang="en-US" dirty="0" err="1" smtClean="0">
                <a:latin typeface="Arial" pitchFamily="34" charset="0"/>
                <a:cs typeface="Arial" pitchFamily="34" charset="0"/>
              </a:rPr>
              <a:t>zat</a:t>
            </a:r>
            <a:r>
              <a:rPr lang="en-US" dirty="0" smtClean="0">
                <a:latin typeface="Arial" pitchFamily="34" charset="0"/>
                <a:cs typeface="Arial" pitchFamily="34" charset="0"/>
              </a:rPr>
              <a:t> yang </a:t>
            </a:r>
            <a:r>
              <a:rPr lang="en-US" dirty="0" err="1" smtClean="0">
                <a:latin typeface="Arial" pitchFamily="34" charset="0"/>
                <a:cs typeface="Arial" pitchFamily="34" charset="0"/>
              </a:rPr>
              <a:t>tidak</a:t>
            </a:r>
            <a:r>
              <a:rPr lang="en-US" dirty="0" smtClean="0">
                <a:latin typeface="Arial" pitchFamily="34" charset="0"/>
                <a:cs typeface="Arial" pitchFamily="34" charset="0"/>
              </a:rPr>
              <a:t> </a:t>
            </a:r>
            <a:r>
              <a:rPr lang="en-US" dirty="0" err="1" smtClean="0">
                <a:latin typeface="Arial" pitchFamily="34" charset="0"/>
                <a:cs typeface="Arial" pitchFamily="34" charset="0"/>
              </a:rPr>
              <a:t>diketahui</a:t>
            </a:r>
            <a:endParaRPr lang="en-US" dirty="0" smtClean="0">
              <a:latin typeface="Arial" pitchFamily="34" charset="0"/>
              <a:cs typeface="Arial" pitchFamily="34" charset="0"/>
            </a:endParaRPr>
          </a:p>
          <a:p>
            <a:r>
              <a:rPr lang="en-US" dirty="0">
                <a:latin typeface="Arial" pitchFamily="34" charset="0"/>
                <a:cs typeface="Arial" pitchFamily="34" charset="0"/>
              </a:rPr>
              <a:t>M</a:t>
            </a:r>
            <a:r>
              <a:rPr lang="id-ID" dirty="0" smtClean="0">
                <a:latin typeface="Arial" pitchFamily="34" charset="0"/>
                <a:cs typeface="Arial" pitchFamily="34" charset="0"/>
              </a:rPr>
              <a:t>eningkatkan </a:t>
            </a:r>
            <a:r>
              <a:rPr lang="id-ID" dirty="0">
                <a:latin typeface="Arial" pitchFamily="34" charset="0"/>
                <a:cs typeface="Arial" pitchFamily="34" charset="0"/>
              </a:rPr>
              <a:t>dan mempertahankan standar kondisi lingkungan dasar yang memengaruhi kesejahteraan </a:t>
            </a:r>
            <a:r>
              <a:rPr lang="id-ID" dirty="0" smtClean="0">
                <a:latin typeface="Arial" pitchFamily="34" charset="0"/>
                <a:cs typeface="Arial" pitchFamily="34" charset="0"/>
              </a:rPr>
              <a:t>manusia</a:t>
            </a:r>
            <a:endParaRPr lang="en-US" dirty="0" smtClean="0">
              <a:latin typeface="Arial" pitchFamily="34" charset="0"/>
              <a:cs typeface="Arial" pitchFamily="34" charset="0"/>
            </a:endParaRPr>
          </a:p>
          <a:p>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menentukan</a:t>
            </a:r>
            <a:r>
              <a:rPr lang="en-US" dirty="0" smtClean="0">
                <a:latin typeface="Arial" pitchFamily="34" charset="0"/>
                <a:cs typeface="Arial" pitchFamily="34" charset="0"/>
              </a:rPr>
              <a:t> </a:t>
            </a:r>
            <a:r>
              <a:rPr lang="en-US" dirty="0" err="1" smtClean="0">
                <a:latin typeface="Arial" pitchFamily="34" charset="0"/>
                <a:cs typeface="Arial" pitchFamily="34" charset="0"/>
              </a:rPr>
              <a:t>spesifisitas</a:t>
            </a:r>
            <a:r>
              <a:rPr lang="en-US" dirty="0" smtClean="0">
                <a:latin typeface="Arial" pitchFamily="34" charset="0"/>
                <a:cs typeface="Arial" pitchFamily="34" charset="0"/>
              </a:rPr>
              <a:t> </a:t>
            </a:r>
            <a:r>
              <a:rPr lang="en-US" dirty="0" err="1" smtClean="0">
                <a:latin typeface="Arial" pitchFamily="34" charset="0"/>
                <a:cs typeface="Arial" pitchFamily="34" charset="0"/>
              </a:rPr>
              <a:t>senyawa</a:t>
            </a:r>
            <a:r>
              <a:rPr lang="en-US" dirty="0" smtClean="0">
                <a:latin typeface="Arial" pitchFamily="34" charset="0"/>
                <a:cs typeface="Arial" pitchFamily="34" charset="0"/>
              </a:rPr>
              <a:t> yang </a:t>
            </a:r>
            <a:r>
              <a:rPr lang="en-US" dirty="0" err="1" smtClean="0">
                <a:latin typeface="Arial" pitchFamily="34" charset="0"/>
                <a:cs typeface="Arial" pitchFamily="34" charset="0"/>
              </a:rPr>
              <a:t>akan</a:t>
            </a:r>
            <a:r>
              <a:rPr lang="en-US" dirty="0" smtClean="0">
                <a:latin typeface="Arial" pitchFamily="34" charset="0"/>
                <a:cs typeface="Arial" pitchFamily="34" charset="0"/>
              </a:rPr>
              <a:t> </a:t>
            </a:r>
            <a:r>
              <a:rPr lang="en-US" dirty="0" err="1" smtClean="0">
                <a:latin typeface="Arial" pitchFamily="34" charset="0"/>
                <a:cs typeface="Arial" pitchFamily="34" charset="0"/>
              </a:rPr>
              <a:t>digunakan</a:t>
            </a:r>
            <a:endParaRPr lang="en-US" dirty="0">
              <a:latin typeface="Arial" pitchFamily="34" charset="0"/>
              <a:cs typeface="Arial" pitchFamily="34" charset="0"/>
            </a:endParaRPr>
          </a:p>
        </p:txBody>
      </p:sp>
    </p:spTree>
    <p:extLst>
      <p:ext uri="{BB962C8B-B14F-4D97-AF65-F5344CB8AC3E}">
        <p14:creationId xmlns:p14="http://schemas.microsoft.com/office/powerpoint/2010/main" val="2586959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 y="-24"/>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512" y="341784"/>
            <a:ext cx="8712968" cy="1143000"/>
          </a:xfrm>
        </p:spPr>
        <p:txBody>
          <a:bodyPr>
            <a:noAutofit/>
          </a:bodyPr>
          <a:lstStyle/>
          <a:p>
            <a:r>
              <a:rPr lang="en-US" sz="3800" b="1" dirty="0" smtClean="0"/>
              <a:t>Characteristics of A good Assay Methods</a:t>
            </a:r>
            <a:endParaRPr lang="en-US" sz="3800" b="1" dirty="0"/>
          </a:p>
        </p:txBody>
      </p:sp>
      <p:sp>
        <p:nvSpPr>
          <p:cNvPr id="3" name="Content Placeholder 2"/>
          <p:cNvSpPr>
            <a:spLocks noGrp="1"/>
          </p:cNvSpPr>
          <p:nvPr>
            <p:ph idx="1"/>
          </p:nvPr>
        </p:nvSpPr>
        <p:spPr/>
        <p:txBody>
          <a:bodyPr/>
          <a:lstStyle/>
          <a:p>
            <a:r>
              <a:rPr lang="en-US" dirty="0" smtClean="0"/>
              <a:t>Sensitivity </a:t>
            </a:r>
          </a:p>
          <a:p>
            <a:r>
              <a:rPr lang="en-US" dirty="0" smtClean="0"/>
              <a:t>Specificity </a:t>
            </a:r>
          </a:p>
          <a:p>
            <a:r>
              <a:rPr lang="en-US" dirty="0" smtClean="0"/>
              <a:t>Repeatability </a:t>
            </a:r>
          </a:p>
          <a:p>
            <a:r>
              <a:rPr lang="en-US" dirty="0" smtClean="0"/>
              <a:t>Accuracy </a:t>
            </a:r>
          </a:p>
        </p:txBody>
      </p:sp>
    </p:spTree>
    <p:extLst>
      <p:ext uri="{BB962C8B-B14F-4D97-AF65-F5344CB8AC3E}">
        <p14:creationId xmlns:p14="http://schemas.microsoft.com/office/powerpoint/2010/main" val="121070853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9"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5800"/>
            <a:ext cx="8229600" cy="1143000"/>
          </a:xfrm>
        </p:spPr>
        <p:txBody>
          <a:bodyPr>
            <a:normAutofit/>
          </a:bodyPr>
          <a:lstStyle/>
          <a:p>
            <a:r>
              <a:rPr lang="en-US" sz="4000" dirty="0" smtClean="0"/>
              <a:t>Overview </a:t>
            </a:r>
            <a:r>
              <a:rPr lang="en-US" sz="4000" dirty="0" err="1" smtClean="0"/>
              <a:t>Topik</a:t>
            </a:r>
            <a:r>
              <a:rPr lang="en-US" sz="4000" dirty="0" smtClean="0"/>
              <a:t> </a:t>
            </a:r>
            <a:r>
              <a:rPr lang="en-US" sz="4000" dirty="0" err="1" smtClean="0"/>
              <a:t>Pembelajaran</a:t>
            </a:r>
            <a:endParaRPr lang="en-US" sz="4000" dirty="0"/>
          </a:p>
        </p:txBody>
      </p:sp>
      <p:sp>
        <p:nvSpPr>
          <p:cNvPr id="3" name="Content Placeholder 2"/>
          <p:cNvSpPr>
            <a:spLocks noGrp="1"/>
          </p:cNvSpPr>
          <p:nvPr>
            <p:ph idx="1"/>
          </p:nvPr>
        </p:nvSpPr>
        <p:spPr/>
        <p:txBody>
          <a:bodyPr/>
          <a:lstStyle/>
          <a:p>
            <a:r>
              <a:rPr lang="en-US" dirty="0" err="1" smtClean="0"/>
              <a:t>Macam-macam</a:t>
            </a:r>
            <a:r>
              <a:rPr lang="en-US" dirty="0" smtClean="0"/>
              <a:t> Bioassay</a:t>
            </a:r>
          </a:p>
          <a:p>
            <a:pPr marL="682625" indent="-217488">
              <a:buFontTx/>
              <a:buChar char="-"/>
            </a:pPr>
            <a:r>
              <a:rPr lang="en-US" sz="2800" dirty="0" smtClean="0"/>
              <a:t>Direct End Point Assay (DEPA)</a:t>
            </a:r>
          </a:p>
          <a:p>
            <a:pPr marL="682625" indent="-217488">
              <a:buFontTx/>
              <a:buChar char="-"/>
            </a:pPr>
            <a:r>
              <a:rPr lang="en-US" sz="2800" dirty="0" smtClean="0"/>
              <a:t>Graded Assay</a:t>
            </a:r>
            <a:endParaRPr lang="en-US" sz="2800" dirty="0"/>
          </a:p>
        </p:txBody>
      </p:sp>
    </p:spTree>
    <p:extLst>
      <p:ext uri="{BB962C8B-B14F-4D97-AF65-F5344CB8AC3E}">
        <p14:creationId xmlns:p14="http://schemas.microsoft.com/office/powerpoint/2010/main" val="2039645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5800"/>
            <a:ext cx="8229600" cy="1143000"/>
          </a:xfrm>
        </p:spPr>
        <p:txBody>
          <a:bodyPr>
            <a:normAutofit/>
          </a:bodyPr>
          <a:lstStyle/>
          <a:p>
            <a:r>
              <a:rPr lang="en-US" sz="4000" dirty="0" smtClean="0"/>
              <a:t>Overview </a:t>
            </a:r>
            <a:r>
              <a:rPr lang="en-US" sz="4000" dirty="0" err="1" smtClean="0"/>
              <a:t>Topik</a:t>
            </a:r>
            <a:r>
              <a:rPr lang="en-US" sz="4000" dirty="0" smtClean="0"/>
              <a:t> </a:t>
            </a:r>
            <a:r>
              <a:rPr lang="en-US" sz="4000" dirty="0" err="1" smtClean="0"/>
              <a:t>Pembelajaran</a:t>
            </a:r>
            <a:endParaRPr lang="en-US" sz="4000" dirty="0"/>
          </a:p>
        </p:txBody>
      </p:sp>
      <p:sp>
        <p:nvSpPr>
          <p:cNvPr id="3" name="Content Placeholder 2"/>
          <p:cNvSpPr>
            <a:spLocks noGrp="1"/>
          </p:cNvSpPr>
          <p:nvPr>
            <p:ph idx="1"/>
          </p:nvPr>
        </p:nvSpPr>
        <p:spPr/>
        <p:txBody>
          <a:bodyPr/>
          <a:lstStyle/>
          <a:p>
            <a:r>
              <a:rPr lang="en-US" dirty="0" smtClean="0"/>
              <a:t>Bioassay </a:t>
            </a:r>
            <a:r>
              <a:rPr lang="en-US" dirty="0" err="1" smtClean="0"/>
              <a:t>terdiri</a:t>
            </a:r>
            <a:r>
              <a:rPr lang="en-US" dirty="0" smtClean="0"/>
              <a:t> </a:t>
            </a:r>
            <a:r>
              <a:rPr lang="en-US" dirty="0" err="1" smtClean="0"/>
              <a:t>dari</a:t>
            </a:r>
            <a:r>
              <a:rPr lang="en-US" dirty="0" smtClean="0"/>
              <a:t> 2 </a:t>
            </a:r>
            <a:r>
              <a:rPr lang="en-US" dirty="0" err="1" smtClean="0"/>
              <a:t>teknik</a:t>
            </a:r>
            <a:r>
              <a:rPr lang="en-US" dirty="0" smtClean="0"/>
              <a:t>, </a:t>
            </a:r>
            <a:r>
              <a:rPr lang="en-US" dirty="0" err="1" smtClean="0"/>
              <a:t>yaitu</a:t>
            </a:r>
            <a:endParaRPr lang="en-US" dirty="0" smtClean="0"/>
          </a:p>
          <a:p>
            <a:pPr marL="682625" indent="-279400">
              <a:buFontTx/>
              <a:buChar char="-"/>
            </a:pPr>
            <a:r>
              <a:rPr lang="en-US" sz="2800" dirty="0" err="1" smtClean="0"/>
              <a:t>Teknik</a:t>
            </a:r>
            <a:r>
              <a:rPr lang="en-US" sz="2800" dirty="0" smtClean="0"/>
              <a:t> in vivo</a:t>
            </a:r>
          </a:p>
          <a:p>
            <a:pPr marL="682625" indent="-279400">
              <a:buFontTx/>
              <a:buChar char="-"/>
            </a:pPr>
            <a:r>
              <a:rPr lang="en-US" sz="2800" dirty="0" err="1" smtClean="0"/>
              <a:t>Teknik</a:t>
            </a:r>
            <a:r>
              <a:rPr lang="en-US" sz="2800" dirty="0" smtClean="0"/>
              <a:t> in vitro</a:t>
            </a:r>
          </a:p>
          <a:p>
            <a:pPr>
              <a:buFontTx/>
              <a:buChar char="-"/>
            </a:pPr>
            <a:endParaRPr lang="en-US" dirty="0"/>
          </a:p>
        </p:txBody>
      </p:sp>
    </p:spTree>
    <p:extLst>
      <p:ext uri="{BB962C8B-B14F-4D97-AF65-F5344CB8AC3E}">
        <p14:creationId xmlns:p14="http://schemas.microsoft.com/office/powerpoint/2010/main" val="1759688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5800"/>
            <a:ext cx="8229600" cy="1143000"/>
          </a:xfrm>
        </p:spPr>
        <p:txBody>
          <a:bodyPr>
            <a:normAutofit/>
          </a:bodyPr>
          <a:lstStyle/>
          <a:p>
            <a:r>
              <a:rPr lang="en-US" sz="4000" dirty="0" smtClean="0"/>
              <a:t>Overview </a:t>
            </a:r>
            <a:r>
              <a:rPr lang="en-US" sz="4000" dirty="0" err="1" smtClean="0"/>
              <a:t>Topik</a:t>
            </a:r>
            <a:r>
              <a:rPr lang="en-US" sz="4000" dirty="0" smtClean="0"/>
              <a:t> </a:t>
            </a:r>
            <a:r>
              <a:rPr lang="en-US" sz="4000" dirty="0" err="1" smtClean="0"/>
              <a:t>Pembelajaran</a:t>
            </a:r>
            <a:endParaRPr lang="en-US" sz="4000" dirty="0"/>
          </a:p>
        </p:txBody>
      </p:sp>
      <p:sp>
        <p:nvSpPr>
          <p:cNvPr id="3" name="Content Placeholder 2"/>
          <p:cNvSpPr>
            <a:spLocks noGrp="1"/>
          </p:cNvSpPr>
          <p:nvPr>
            <p:ph idx="1"/>
          </p:nvPr>
        </p:nvSpPr>
        <p:spPr/>
        <p:txBody>
          <a:bodyPr/>
          <a:lstStyle/>
          <a:p>
            <a:r>
              <a:rPr lang="en-US" dirty="0" err="1" smtClean="0"/>
              <a:t>Klasifikasi</a:t>
            </a:r>
            <a:r>
              <a:rPr lang="en-US" dirty="0" smtClean="0"/>
              <a:t> Bioassay</a:t>
            </a:r>
          </a:p>
          <a:p>
            <a:pPr marL="573088" indent="-231775">
              <a:buFontTx/>
              <a:buChar char="-"/>
            </a:pPr>
            <a:r>
              <a:rPr lang="en-US" sz="2800" dirty="0" smtClean="0"/>
              <a:t>Bioassay </a:t>
            </a:r>
            <a:r>
              <a:rPr lang="en-US" sz="2800" dirty="0" err="1" smtClean="0"/>
              <a:t>Kualitatif</a:t>
            </a:r>
            <a:endParaRPr lang="en-US" sz="2800" dirty="0" smtClean="0"/>
          </a:p>
          <a:p>
            <a:pPr marL="573088" indent="-231775">
              <a:buFontTx/>
              <a:buChar char="-"/>
            </a:pPr>
            <a:r>
              <a:rPr lang="en-US" sz="2800" dirty="0" smtClean="0"/>
              <a:t>Bioassay </a:t>
            </a:r>
            <a:r>
              <a:rPr lang="en-US" sz="2800" dirty="0" err="1" smtClean="0"/>
              <a:t>Kuantitatif</a:t>
            </a:r>
            <a:endParaRPr lang="en-US" sz="2800" dirty="0"/>
          </a:p>
        </p:txBody>
      </p:sp>
    </p:spTree>
    <p:extLst>
      <p:ext uri="{BB962C8B-B14F-4D97-AF65-F5344CB8AC3E}">
        <p14:creationId xmlns:p14="http://schemas.microsoft.com/office/powerpoint/2010/main" val="154937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5800"/>
            <a:ext cx="8229600" cy="1143000"/>
          </a:xfrm>
        </p:spPr>
        <p:txBody>
          <a:bodyPr>
            <a:normAutofit/>
          </a:bodyPr>
          <a:lstStyle/>
          <a:p>
            <a:r>
              <a:rPr lang="en-US" sz="4000" dirty="0" smtClean="0"/>
              <a:t>Overview </a:t>
            </a:r>
            <a:r>
              <a:rPr lang="en-US" sz="4000" dirty="0" err="1" smtClean="0"/>
              <a:t>Topik</a:t>
            </a:r>
            <a:r>
              <a:rPr lang="en-US" sz="4000" dirty="0" smtClean="0"/>
              <a:t> </a:t>
            </a:r>
            <a:r>
              <a:rPr lang="en-US" sz="4000" dirty="0" err="1" smtClean="0"/>
              <a:t>Pembelajaran</a:t>
            </a:r>
            <a:endParaRPr lang="en-US" sz="4000" dirty="0"/>
          </a:p>
        </p:txBody>
      </p:sp>
      <p:sp>
        <p:nvSpPr>
          <p:cNvPr id="3" name="Content Placeholder 2"/>
          <p:cNvSpPr>
            <a:spLocks noGrp="1"/>
          </p:cNvSpPr>
          <p:nvPr>
            <p:ph idx="1"/>
          </p:nvPr>
        </p:nvSpPr>
        <p:spPr/>
        <p:txBody>
          <a:bodyPr>
            <a:normAutofit/>
          </a:bodyPr>
          <a:lstStyle/>
          <a:p>
            <a:r>
              <a:rPr lang="en-US" sz="2800" dirty="0" smtClean="0"/>
              <a:t>SDS-PAGE</a:t>
            </a:r>
          </a:p>
          <a:p>
            <a:pPr marL="0" indent="0">
              <a:buNone/>
            </a:pPr>
            <a:endParaRPr lang="en-US" sz="2800" dirty="0"/>
          </a:p>
        </p:txBody>
      </p:sp>
      <p:pic>
        <p:nvPicPr>
          <p:cNvPr id="2050" name="Picture 2" descr="Image result for SDS-P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71" y="2204864"/>
            <a:ext cx="7128236"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DS-P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851" y="4334310"/>
            <a:ext cx="2736354" cy="2555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325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0375"/>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smtClean="0">
                <a:ln w="18415" cmpd="sng">
                  <a:noFill/>
                  <a:prstDash val="solid"/>
                </a:ln>
                <a:solidFill>
                  <a:schemeClr val="tx1">
                    <a:lumMod val="75000"/>
                    <a:lumOff val="25000"/>
                  </a:schemeClr>
                </a:solidFill>
                <a:latin typeface="Arial" pitchFamily="34" charset="0"/>
                <a:cs typeface="Arial" pitchFamily="34" charset="0"/>
              </a:rPr>
              <a:t>Sebelum</a:t>
            </a:r>
            <a:r>
              <a:rPr lang="en-US" sz="2400" b="1" dirty="0" smtClean="0">
                <a:ln w="18415" cmpd="sng">
                  <a:noFill/>
                  <a:prstDash val="solid"/>
                </a:ln>
                <a:solidFill>
                  <a:schemeClr val="tx1">
                    <a:lumMod val="75000"/>
                    <a:lumOff val="25000"/>
                  </a:schemeClr>
                </a:solidFill>
                <a:latin typeface="Arial" pitchFamily="34" charset="0"/>
                <a:cs typeface="Arial" pitchFamily="34" charset="0"/>
              </a:rPr>
              <a:t> </a:t>
            </a:r>
            <a:r>
              <a:rPr lang="en-US" sz="2400" b="1" dirty="0">
                <a:ln w="18415" cmpd="sng">
                  <a:noFill/>
                  <a:prstDash val="solid"/>
                </a:ln>
                <a:solidFill>
                  <a:schemeClr val="tx1">
                    <a:lumMod val="75000"/>
                    <a:lumOff val="25000"/>
                  </a:schemeClr>
                </a:solidFill>
                <a:latin typeface="Arial" pitchFamily="34" charset="0"/>
                <a:cs typeface="Arial" pitchFamily="34" charset="0"/>
              </a:rPr>
              <a:t>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02. </a:t>
            </a:r>
            <a:r>
              <a:rPr lang="en-US" dirty="0" err="1" smtClean="0">
                <a:ln w="18415" cmpd="sng">
                  <a:solidFill>
                    <a:srgbClr val="FFFFFF"/>
                  </a:solidFill>
                  <a:prstDash val="solid"/>
                </a:ln>
                <a:solidFill>
                  <a:srgbClr val="FFFFFF"/>
                </a:solidFill>
                <a:latin typeface="Arial" pitchFamily="34" charset="0"/>
                <a:cs typeface="Arial" pitchFamily="34" charset="0"/>
              </a:rPr>
              <a:t>Metode</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Bioassay</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07. </a:t>
            </a:r>
            <a:r>
              <a:rPr lang="en-US" dirty="0" err="1" smtClean="0">
                <a:ln w="18415" cmpd="sng">
                  <a:solidFill>
                    <a:srgbClr val="FFFFFF"/>
                  </a:solidFill>
                  <a:prstDash val="solid"/>
                </a:ln>
                <a:solidFill>
                  <a:srgbClr val="FFFFFF"/>
                </a:solidFill>
                <a:latin typeface="Arial" pitchFamily="34" charset="0"/>
                <a:cs typeface="Arial" pitchFamily="34" charset="0"/>
              </a:rPr>
              <a:t>Klasifikasi</a:t>
            </a:r>
            <a:r>
              <a:rPr lang="en-US" dirty="0" smtClean="0">
                <a:ln w="18415" cmpd="sng">
                  <a:solidFill>
                    <a:srgbClr val="FFFFFF"/>
                  </a:solidFill>
                  <a:prstDash val="solid"/>
                </a:ln>
                <a:solidFill>
                  <a:srgbClr val="FFFFFF"/>
                </a:solidFill>
                <a:latin typeface="Arial" pitchFamily="34" charset="0"/>
                <a:cs typeface="Arial" pitchFamily="34" charset="0"/>
              </a:rPr>
              <a:t> Bioassay </a:t>
            </a:r>
            <a:r>
              <a:rPr lang="en-US" dirty="0" err="1" smtClean="0">
                <a:ln w="18415" cmpd="sng">
                  <a:solidFill>
                    <a:srgbClr val="FFFFFF"/>
                  </a:solidFill>
                  <a:prstDash val="solid"/>
                </a:ln>
                <a:solidFill>
                  <a:srgbClr val="FFFFFF"/>
                </a:solidFill>
                <a:latin typeface="Arial" pitchFamily="34" charset="0"/>
                <a:cs typeface="Arial" pitchFamily="34" charset="0"/>
              </a:rPr>
              <a:t>secara</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Kuantitatif</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03. </a:t>
            </a:r>
            <a:r>
              <a:rPr lang="en-US" dirty="0" err="1" smtClean="0">
                <a:ln w="18415" cmpd="sng">
                  <a:solidFill>
                    <a:srgbClr val="FFFFFF"/>
                  </a:solidFill>
                  <a:prstDash val="solid"/>
                </a:ln>
                <a:solidFill>
                  <a:srgbClr val="FFFFFF"/>
                </a:solidFill>
                <a:latin typeface="Arial" pitchFamily="34" charset="0"/>
                <a:cs typeface="Arial" pitchFamily="34" charset="0"/>
              </a:rPr>
              <a:t>Teknik-teknik</a:t>
            </a:r>
            <a:r>
              <a:rPr lang="en-US" dirty="0" smtClean="0">
                <a:ln w="18415" cmpd="sng">
                  <a:solidFill>
                    <a:srgbClr val="FFFFFF"/>
                  </a:solidFill>
                  <a:prstDash val="solid"/>
                </a:ln>
                <a:solidFill>
                  <a:srgbClr val="FFFFFF"/>
                </a:solidFill>
                <a:latin typeface="Arial" pitchFamily="34" charset="0"/>
                <a:cs typeface="Arial" pitchFamily="34" charset="0"/>
              </a:rPr>
              <a:t> Bioassay 1</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04. </a:t>
            </a:r>
            <a:r>
              <a:rPr lang="en-US" dirty="0" err="1" smtClean="0">
                <a:ln w="18415" cmpd="sng">
                  <a:solidFill>
                    <a:srgbClr val="FFFFFF"/>
                  </a:solidFill>
                  <a:prstDash val="solid"/>
                </a:ln>
                <a:solidFill>
                  <a:srgbClr val="FFFFFF"/>
                </a:solidFill>
                <a:latin typeface="Arial" pitchFamily="34" charset="0"/>
                <a:cs typeface="Arial" pitchFamily="34" charset="0"/>
              </a:rPr>
              <a:t>Teknik-teknik</a:t>
            </a:r>
            <a:r>
              <a:rPr lang="en-US" dirty="0" smtClean="0">
                <a:ln w="18415" cmpd="sng">
                  <a:solidFill>
                    <a:srgbClr val="FFFFFF"/>
                  </a:solidFill>
                  <a:prstDash val="solid"/>
                </a:ln>
                <a:solidFill>
                  <a:srgbClr val="FFFFFF"/>
                </a:solidFill>
                <a:latin typeface="Arial" pitchFamily="34" charset="0"/>
                <a:cs typeface="Arial" pitchFamily="34" charset="0"/>
              </a:rPr>
              <a:t> Bioassay 2</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05. </a:t>
            </a:r>
            <a:r>
              <a:rPr lang="en-US" dirty="0" smtClean="0">
                <a:ln w="18415" cmpd="sng">
                  <a:solidFill>
                    <a:srgbClr val="FFFFFF"/>
                  </a:solidFill>
                  <a:prstDash val="solid"/>
                </a:ln>
                <a:solidFill>
                  <a:srgbClr val="FFFFFF"/>
                </a:solidFill>
                <a:latin typeface="Arial" pitchFamily="34" charset="0"/>
                <a:cs typeface="Arial" pitchFamily="34" charset="0"/>
              </a:rPr>
              <a:t>Bioassay </a:t>
            </a:r>
            <a:r>
              <a:rPr lang="en-US" dirty="0" err="1" smtClean="0">
                <a:ln w="18415" cmpd="sng">
                  <a:solidFill>
                    <a:srgbClr val="FFFFFF"/>
                  </a:solidFill>
                  <a:prstDash val="solid"/>
                </a:ln>
                <a:solidFill>
                  <a:srgbClr val="FFFFFF"/>
                </a:solidFill>
                <a:latin typeface="Arial" pitchFamily="34" charset="0"/>
                <a:cs typeface="Arial" pitchFamily="34" charset="0"/>
              </a:rPr>
              <a:t>dalam</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Bidang</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Kesehatan</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06. </a:t>
            </a:r>
            <a:r>
              <a:rPr lang="en-US" dirty="0" err="1" smtClean="0">
                <a:ln w="18415" cmpd="sng">
                  <a:solidFill>
                    <a:srgbClr val="FFFFFF"/>
                  </a:solidFill>
                  <a:prstDash val="solid"/>
                </a:ln>
                <a:solidFill>
                  <a:srgbClr val="FFFFFF"/>
                </a:solidFill>
                <a:latin typeface="Arial" pitchFamily="34" charset="0"/>
                <a:cs typeface="Arial" pitchFamily="34" charset="0"/>
              </a:rPr>
              <a:t>Klasifikasi</a:t>
            </a:r>
            <a:r>
              <a:rPr lang="en-US" dirty="0" smtClean="0">
                <a:ln w="18415" cmpd="sng">
                  <a:solidFill>
                    <a:srgbClr val="FFFFFF"/>
                  </a:solidFill>
                  <a:prstDash val="solid"/>
                </a:ln>
                <a:solidFill>
                  <a:srgbClr val="FFFFFF"/>
                </a:solidFill>
                <a:latin typeface="Arial" pitchFamily="34" charset="0"/>
                <a:cs typeface="Arial" pitchFamily="34" charset="0"/>
              </a:rPr>
              <a:t> Bioassay </a:t>
            </a:r>
            <a:r>
              <a:rPr lang="en-US" dirty="0" err="1" smtClean="0">
                <a:ln w="18415" cmpd="sng">
                  <a:solidFill>
                    <a:srgbClr val="FFFFFF"/>
                  </a:solidFill>
                  <a:prstDash val="solid"/>
                </a:ln>
                <a:solidFill>
                  <a:srgbClr val="FFFFFF"/>
                </a:solidFill>
                <a:latin typeface="Arial" pitchFamily="34" charset="0"/>
                <a:cs typeface="Arial" pitchFamily="34" charset="0"/>
              </a:rPr>
              <a:t>secara</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Kualitatif</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01. </a:t>
            </a:r>
            <a:r>
              <a:rPr lang="id-ID" dirty="0" smtClean="0">
                <a:ln w="18415" cmpd="sng">
                  <a:solidFill>
                    <a:srgbClr val="FFFFFF"/>
                  </a:solidFill>
                  <a:prstDash val="solid"/>
                </a:ln>
                <a:solidFill>
                  <a:srgbClr val="FFFFFF"/>
                </a:solidFill>
                <a:latin typeface="Arial" pitchFamily="34" charset="0"/>
                <a:cs typeface="Arial" pitchFamily="34" charset="0"/>
              </a:rPr>
              <a:t>Pendahuluan</a:t>
            </a:r>
            <a:endParaRPr lang="en-US" dirty="0">
              <a:ln w="18415" cmpd="sng">
                <a:solidFill>
                  <a:srgbClr val="FFFFFF"/>
                </a:solidFill>
                <a:prstDash val="solid"/>
              </a:ln>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06183954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5800"/>
            <a:ext cx="8229600" cy="1143000"/>
          </a:xfrm>
        </p:spPr>
        <p:txBody>
          <a:bodyPr>
            <a:normAutofit/>
          </a:bodyPr>
          <a:lstStyle/>
          <a:p>
            <a:r>
              <a:rPr lang="en-US" sz="4000" dirty="0" smtClean="0"/>
              <a:t>Overview </a:t>
            </a:r>
            <a:r>
              <a:rPr lang="en-US" sz="4000" dirty="0" err="1" smtClean="0"/>
              <a:t>Topik</a:t>
            </a:r>
            <a:r>
              <a:rPr lang="en-US" sz="4000" dirty="0" smtClean="0"/>
              <a:t> </a:t>
            </a:r>
            <a:r>
              <a:rPr lang="en-US" sz="4000" dirty="0" err="1" smtClean="0"/>
              <a:t>Pembelajaran</a:t>
            </a:r>
            <a:endParaRPr lang="en-US" sz="4000" dirty="0"/>
          </a:p>
        </p:txBody>
      </p:sp>
      <p:sp>
        <p:nvSpPr>
          <p:cNvPr id="3" name="Content Placeholder 2"/>
          <p:cNvSpPr>
            <a:spLocks noGrp="1"/>
          </p:cNvSpPr>
          <p:nvPr>
            <p:ph idx="1"/>
          </p:nvPr>
        </p:nvSpPr>
        <p:spPr/>
        <p:txBody>
          <a:bodyPr>
            <a:normAutofit/>
          </a:bodyPr>
          <a:lstStyle/>
          <a:p>
            <a:r>
              <a:rPr lang="en-US" sz="2800" dirty="0" smtClean="0"/>
              <a:t>Western-Blot</a:t>
            </a:r>
            <a:endParaRPr lang="en-US" sz="2800" dirty="0"/>
          </a:p>
        </p:txBody>
      </p:sp>
      <p:pic>
        <p:nvPicPr>
          <p:cNvPr id="3074" name="Picture 2" descr="Image result for western-b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204864"/>
            <a:ext cx="6096000" cy="43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71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5800"/>
            <a:ext cx="8229600" cy="1143000"/>
          </a:xfrm>
        </p:spPr>
        <p:txBody>
          <a:bodyPr>
            <a:normAutofit/>
          </a:bodyPr>
          <a:lstStyle/>
          <a:p>
            <a:r>
              <a:rPr lang="en-US" sz="4000" dirty="0" smtClean="0"/>
              <a:t>Overview </a:t>
            </a:r>
            <a:r>
              <a:rPr lang="en-US" sz="4000" dirty="0" err="1" smtClean="0"/>
              <a:t>Topik</a:t>
            </a:r>
            <a:r>
              <a:rPr lang="en-US" sz="4000" dirty="0" smtClean="0"/>
              <a:t> </a:t>
            </a:r>
            <a:r>
              <a:rPr lang="en-US" sz="4000" dirty="0" err="1" smtClean="0"/>
              <a:t>Pembelajaran</a:t>
            </a:r>
            <a:endParaRPr lang="en-US" sz="4000" dirty="0"/>
          </a:p>
        </p:txBody>
      </p:sp>
      <p:sp>
        <p:nvSpPr>
          <p:cNvPr id="3" name="Content Placeholder 2"/>
          <p:cNvSpPr>
            <a:spLocks noGrp="1"/>
          </p:cNvSpPr>
          <p:nvPr>
            <p:ph idx="1"/>
          </p:nvPr>
        </p:nvSpPr>
        <p:spPr/>
        <p:txBody>
          <a:bodyPr/>
          <a:lstStyle/>
          <a:p>
            <a:r>
              <a:rPr lang="en-US" sz="2800" dirty="0" smtClean="0"/>
              <a:t>ELISA (Immunological assay)</a:t>
            </a:r>
          </a:p>
          <a:p>
            <a:pPr marL="0" indent="0">
              <a:buNone/>
            </a:pPr>
            <a:endParaRPr lang="en-US" sz="2800" dirty="0"/>
          </a:p>
        </p:txBody>
      </p:sp>
      <p:pic>
        <p:nvPicPr>
          <p:cNvPr id="1026" name="Picture 2" descr="Image result for ELI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420888"/>
            <a:ext cx="7210425"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927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589727" y="2967335"/>
            <a:ext cx="3964548"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SEKIAN</a:t>
            </a:r>
            <a:endPar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4235465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1963"/>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smtClean="0">
                <a:ln w="18415" cmpd="sng">
                  <a:noFill/>
                  <a:prstDash val="solid"/>
                </a:ln>
                <a:solidFill>
                  <a:schemeClr val="tx1">
                    <a:lumMod val="75000"/>
                    <a:lumOff val="25000"/>
                  </a:schemeClr>
                </a:solidFill>
                <a:latin typeface="Arial" pitchFamily="34" charset="0"/>
                <a:cs typeface="Arial" pitchFamily="34" charset="0"/>
              </a:rPr>
              <a:t>Setelah</a:t>
            </a:r>
            <a:r>
              <a:rPr lang="en-US" sz="2400" b="1" dirty="0" smtClean="0">
                <a:ln w="18415" cmpd="sng">
                  <a:noFill/>
                  <a:prstDash val="solid"/>
                </a:ln>
                <a:solidFill>
                  <a:schemeClr val="tx1">
                    <a:lumMod val="75000"/>
                    <a:lumOff val="25000"/>
                  </a:schemeClr>
                </a:solidFill>
                <a:latin typeface="Arial" pitchFamily="34" charset="0"/>
                <a:cs typeface="Arial" pitchFamily="34" charset="0"/>
              </a:rPr>
              <a:t> </a:t>
            </a:r>
            <a:r>
              <a:rPr lang="en-US" sz="2400" b="1" dirty="0">
                <a:ln w="18415" cmpd="sng">
                  <a:noFill/>
                  <a:prstDash val="solid"/>
                </a:ln>
                <a:solidFill>
                  <a:schemeClr val="tx1">
                    <a:lumMod val="75000"/>
                    <a:lumOff val="25000"/>
                  </a:schemeClr>
                </a:solidFill>
                <a:latin typeface="Arial" pitchFamily="34" charset="0"/>
                <a:cs typeface="Arial" pitchFamily="34" charset="0"/>
              </a:rPr>
              <a:t>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smtClean="0">
                <a:ln w="18415" cmpd="sng">
                  <a:solidFill>
                    <a:srgbClr val="FFFFFF"/>
                  </a:solidFill>
                  <a:prstDash val="solid"/>
                </a:ln>
                <a:solidFill>
                  <a:srgbClr val="FFFFFF"/>
                </a:solidFill>
                <a:latin typeface="Arial" pitchFamily="34" charset="0"/>
                <a:cs typeface="Arial" pitchFamily="34" charset="0"/>
              </a:rPr>
              <a:t>09. Biological Assay</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14. Review</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10. Chemical Assay</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11. Radio Immuno</a:t>
            </a:r>
            <a:r>
              <a:rPr lang="en-US" dirty="0">
                <a:ln w="18415" cmpd="sng">
                  <a:solidFill>
                    <a:srgbClr val="FFFFFF"/>
                  </a:solidFill>
                  <a:prstDash val="solid"/>
                </a:ln>
                <a:solidFill>
                  <a:srgbClr val="FFFFFF"/>
                </a:solidFill>
                <a:latin typeface="Arial" pitchFamily="34" charset="0"/>
                <a:cs typeface="Arial" pitchFamily="34" charset="0"/>
              </a:rPr>
              <a:t>a</a:t>
            </a:r>
            <a:r>
              <a:rPr lang="en-US" dirty="0" smtClean="0">
                <a:ln w="18415" cmpd="sng">
                  <a:solidFill>
                    <a:srgbClr val="FFFFFF"/>
                  </a:solidFill>
                  <a:prstDash val="solid"/>
                </a:ln>
                <a:solidFill>
                  <a:srgbClr val="FFFFFF"/>
                </a:solidFill>
                <a:latin typeface="Arial" pitchFamily="34" charset="0"/>
                <a:cs typeface="Arial" pitchFamily="34" charset="0"/>
              </a:rPr>
              <a:t>ssay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sz="2100" dirty="0" smtClean="0">
                <a:ln w="18415" cmpd="sng">
                  <a:solidFill>
                    <a:srgbClr val="FFFFFF"/>
                  </a:solidFill>
                  <a:prstDash val="solid"/>
                </a:ln>
                <a:solidFill>
                  <a:srgbClr val="FFFFFF"/>
                </a:solidFill>
                <a:latin typeface="+mn-lt"/>
              </a:rPr>
              <a:t>12</a:t>
            </a:r>
            <a:r>
              <a:rPr lang="en-US" dirty="0" smtClean="0">
                <a:ln w="18415" cmpd="sng">
                  <a:solidFill>
                    <a:srgbClr val="FFFFFF"/>
                  </a:solidFill>
                  <a:prstDash val="solid"/>
                </a:ln>
                <a:solidFill>
                  <a:srgbClr val="FFFFFF"/>
                </a:solidFill>
                <a:latin typeface="Arial" pitchFamily="34" charset="0"/>
                <a:cs typeface="Arial" pitchFamily="34" charset="0"/>
              </a:rPr>
              <a:t>. Microbiological Assay</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13. Immunological Assay</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smtClean="0">
                <a:ln w="18415" cmpd="sng">
                  <a:solidFill>
                    <a:srgbClr val="FFFFFF"/>
                  </a:solidFill>
                  <a:prstDash val="solid"/>
                </a:ln>
                <a:solidFill>
                  <a:srgbClr val="FFFFFF"/>
                </a:solidFill>
                <a:latin typeface="Arial" pitchFamily="34" charset="0"/>
                <a:cs typeface="Arial" pitchFamily="34" charset="0"/>
              </a:rPr>
              <a:t>08. </a:t>
            </a:r>
            <a:r>
              <a:rPr lang="en-US" dirty="0" err="1" smtClean="0">
                <a:ln w="18415" cmpd="sng">
                  <a:solidFill>
                    <a:srgbClr val="FFFFFF"/>
                  </a:solidFill>
                  <a:prstDash val="solid"/>
                </a:ln>
                <a:solidFill>
                  <a:srgbClr val="FFFFFF"/>
                </a:solidFill>
                <a:latin typeface="Arial" pitchFamily="34" charset="0"/>
                <a:cs typeface="Arial" pitchFamily="34" charset="0"/>
              </a:rPr>
              <a:t>Rancangan</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Percobaan</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7158812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13792"/>
            <a:ext cx="8229600" cy="1143000"/>
          </a:xfrm>
        </p:spPr>
        <p:txBody>
          <a:bodyPr/>
          <a:lstStyle/>
          <a:p>
            <a:r>
              <a:rPr lang="en-US" b="1" dirty="0" err="1" smtClean="0">
                <a:solidFill>
                  <a:srgbClr val="002060"/>
                </a:solidFill>
              </a:rPr>
              <a:t>Capaian</a:t>
            </a:r>
            <a:r>
              <a:rPr lang="en-US" b="1" dirty="0" smtClean="0">
                <a:solidFill>
                  <a:srgbClr val="002060"/>
                </a:solidFill>
              </a:rPr>
              <a:t> </a:t>
            </a:r>
            <a:r>
              <a:rPr lang="en-US" b="1" dirty="0" err="1" smtClean="0">
                <a:solidFill>
                  <a:srgbClr val="002060"/>
                </a:solidFill>
              </a:rPr>
              <a:t>Pembelajaran</a:t>
            </a:r>
            <a:endParaRPr lang="en-US" b="1" dirty="0">
              <a:solidFill>
                <a:srgbClr val="002060"/>
              </a:solidFill>
            </a:endParaRPr>
          </a:p>
        </p:txBody>
      </p:sp>
      <p:sp>
        <p:nvSpPr>
          <p:cNvPr id="3" name="Content Placeholder 2"/>
          <p:cNvSpPr>
            <a:spLocks noGrp="1"/>
          </p:cNvSpPr>
          <p:nvPr>
            <p:ph idx="1"/>
          </p:nvPr>
        </p:nvSpPr>
        <p:spPr/>
        <p:txBody>
          <a:bodyPr/>
          <a:lstStyle/>
          <a:p>
            <a:pPr lvl="0"/>
            <a:r>
              <a:rPr lang="en-US" dirty="0" err="1"/>
              <a:t>Mahasiswa</a:t>
            </a:r>
            <a:r>
              <a:rPr lang="en-US" dirty="0"/>
              <a:t> </a:t>
            </a:r>
            <a:r>
              <a:rPr lang="id-ID" dirty="0"/>
              <a:t>memahami </a:t>
            </a:r>
            <a:r>
              <a:rPr lang="id-ID" dirty="0" smtClean="0"/>
              <a:t>prinsip</a:t>
            </a:r>
            <a:r>
              <a:rPr lang="en-US" dirty="0" smtClean="0"/>
              <a:t> </a:t>
            </a:r>
            <a:r>
              <a:rPr lang="en-US" dirty="0" err="1" smtClean="0"/>
              <a:t>dan</a:t>
            </a:r>
            <a:r>
              <a:rPr lang="en-US" dirty="0" smtClean="0"/>
              <a:t> </a:t>
            </a:r>
            <a:r>
              <a:rPr lang="en-US" dirty="0" err="1" smtClean="0"/>
              <a:t>teknik</a:t>
            </a:r>
            <a:r>
              <a:rPr lang="en-US" dirty="0" smtClean="0"/>
              <a:t> </a:t>
            </a:r>
            <a:r>
              <a:rPr lang="id-ID" dirty="0" smtClean="0"/>
              <a:t>bioassay</a:t>
            </a:r>
            <a:endParaRPr lang="en-US" dirty="0"/>
          </a:p>
          <a:p>
            <a:r>
              <a:rPr lang="id-ID" dirty="0"/>
              <a:t>Mahasiswa mengetahui berbagai macam bioassay dan mampu menggunakannya dalam konteks uji aktivitas yang tepat</a:t>
            </a:r>
            <a:endParaRPr lang="en-US" dirty="0"/>
          </a:p>
        </p:txBody>
      </p:sp>
    </p:spTree>
    <p:extLst>
      <p:ext uri="{BB962C8B-B14F-4D97-AF65-F5344CB8AC3E}">
        <p14:creationId xmlns:p14="http://schemas.microsoft.com/office/powerpoint/2010/main" val="1588493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5"/>
          <p:cNvSpPr>
            <a:spLocks noGrp="1"/>
          </p:cNvSpPr>
          <p:nvPr>
            <p:ph type="title"/>
          </p:nvPr>
        </p:nvSpPr>
        <p:spPr>
          <a:xfrm>
            <a:off x="533400" y="685800"/>
            <a:ext cx="8229600" cy="685800"/>
          </a:xfrm>
        </p:spPr>
        <p:txBody>
          <a:bodyPr/>
          <a:lstStyle/>
          <a:p>
            <a:pPr>
              <a:spcBef>
                <a:spcPct val="50000"/>
              </a:spcBef>
            </a:pPr>
            <a:r>
              <a:rPr lang="en-US" sz="3200" b="1" dirty="0" err="1" smtClean="0">
                <a:latin typeface="Arial" charset="0"/>
                <a:cs typeface="Arial" charset="0"/>
              </a:rPr>
              <a:t>Bahan</a:t>
            </a:r>
            <a:r>
              <a:rPr lang="en-US" sz="3200" b="1" dirty="0" smtClean="0">
                <a:latin typeface="Arial" charset="0"/>
                <a:cs typeface="Arial" charset="0"/>
              </a:rPr>
              <a:t> </a:t>
            </a:r>
            <a:r>
              <a:rPr lang="en-US" sz="3200" b="1" dirty="0" err="1" smtClean="0">
                <a:latin typeface="Arial" charset="0"/>
                <a:cs typeface="Arial" charset="0"/>
              </a:rPr>
              <a:t>referensi</a:t>
            </a:r>
            <a:endParaRPr lang="en-US" sz="3200" b="1" dirty="0" smtClean="0">
              <a:latin typeface="Arial" charset="0"/>
              <a:cs typeface="Arial" charset="0"/>
            </a:endParaRPr>
          </a:p>
        </p:txBody>
      </p:sp>
      <p:sp>
        <p:nvSpPr>
          <p:cNvPr id="5124" name="Content Placeholder 5"/>
          <p:cNvSpPr>
            <a:spLocks noGrp="1"/>
          </p:cNvSpPr>
          <p:nvPr>
            <p:ph idx="1"/>
          </p:nvPr>
        </p:nvSpPr>
        <p:spPr>
          <a:xfrm>
            <a:off x="155575" y="1676400"/>
            <a:ext cx="8455025" cy="4191000"/>
          </a:xfrm>
        </p:spPr>
        <p:txBody>
          <a:bodyPr>
            <a:normAutofit/>
          </a:bodyPr>
          <a:lstStyle/>
          <a:p>
            <a:r>
              <a:rPr lang="en-US" sz="2000" dirty="0" err="1" smtClean="0"/>
              <a:t>Rahman</a:t>
            </a:r>
            <a:r>
              <a:rPr lang="en-US" sz="2000" dirty="0" smtClean="0"/>
              <a:t> A., </a:t>
            </a:r>
            <a:r>
              <a:rPr lang="en-US" sz="2000" dirty="0" err="1" smtClean="0"/>
              <a:t>Choudhary</a:t>
            </a:r>
            <a:r>
              <a:rPr lang="en-US" sz="2000" dirty="0" smtClean="0"/>
              <a:t> MI, Thomsen WJ. </a:t>
            </a:r>
            <a:r>
              <a:rPr lang="en-US" sz="2000" dirty="0"/>
              <a:t>2012. Bioassay Technique for drug </a:t>
            </a:r>
            <a:r>
              <a:rPr lang="en-US" sz="2000" dirty="0" smtClean="0"/>
              <a:t>development. CRC Press. London</a:t>
            </a:r>
            <a:endParaRPr lang="en-US" sz="2000" dirty="0"/>
          </a:p>
          <a:p>
            <a:r>
              <a:rPr lang="en-US" sz="2000" dirty="0" err="1" smtClean="0"/>
              <a:t>Syamsudin</a:t>
            </a:r>
            <a:r>
              <a:rPr lang="en-US" sz="2000" dirty="0"/>
              <a:t>. 2012. </a:t>
            </a:r>
            <a:r>
              <a:rPr lang="en-US" sz="2000" dirty="0" err="1"/>
              <a:t>Teknik</a:t>
            </a:r>
            <a:r>
              <a:rPr lang="en-US" sz="2000" dirty="0"/>
              <a:t> Bioassay: </a:t>
            </a:r>
            <a:r>
              <a:rPr lang="en-US" sz="2000" dirty="0" err="1"/>
              <a:t>Untuk</a:t>
            </a:r>
            <a:r>
              <a:rPr lang="en-US" sz="2000" dirty="0"/>
              <a:t> </a:t>
            </a:r>
            <a:r>
              <a:rPr lang="en-US" sz="2000" dirty="0" err="1"/>
              <a:t>Pengembangan</a:t>
            </a:r>
            <a:r>
              <a:rPr lang="en-US" sz="2000" dirty="0"/>
              <a:t> </a:t>
            </a:r>
            <a:r>
              <a:rPr lang="en-US" sz="2000" dirty="0" err="1"/>
              <a:t>Obat</a:t>
            </a:r>
            <a:r>
              <a:rPr lang="en-US" sz="2000" dirty="0"/>
              <a:t> </a:t>
            </a:r>
            <a:r>
              <a:rPr lang="en-US" sz="2000" dirty="0" err="1"/>
              <a:t>Bahan</a:t>
            </a:r>
            <a:r>
              <a:rPr lang="en-US" sz="2000" dirty="0"/>
              <a:t> </a:t>
            </a:r>
            <a:r>
              <a:rPr lang="en-US" sz="2000" dirty="0" err="1"/>
              <a:t>Alam</a:t>
            </a:r>
            <a:r>
              <a:rPr lang="en-US" sz="2000" dirty="0"/>
              <a:t>. </a:t>
            </a:r>
            <a:r>
              <a:rPr lang="en-US" sz="2000" dirty="0" err="1"/>
              <a:t>Universitas</a:t>
            </a:r>
            <a:r>
              <a:rPr lang="en-US" sz="2000" dirty="0"/>
              <a:t> </a:t>
            </a:r>
            <a:r>
              <a:rPr lang="en-US" sz="2000" dirty="0" err="1"/>
              <a:t>Pancasila</a:t>
            </a:r>
            <a:r>
              <a:rPr lang="en-US" sz="2000" dirty="0"/>
              <a:t>. </a:t>
            </a:r>
            <a:r>
              <a:rPr lang="en-US" sz="2000" dirty="0" smtClean="0"/>
              <a:t>Jakarta</a:t>
            </a:r>
          </a:p>
          <a:p>
            <a:r>
              <a:rPr lang="en-US" sz="2000" dirty="0" err="1" smtClean="0">
                <a:latin typeface="Arial" pitchFamily="34" charset="0"/>
                <a:cs typeface="Arial" pitchFamily="34" charset="0"/>
              </a:rPr>
              <a:t>Beberapa</a:t>
            </a:r>
            <a:r>
              <a:rPr lang="en-US" sz="2000" dirty="0" smtClean="0">
                <a:latin typeface="Arial" pitchFamily="34" charset="0"/>
                <a:cs typeface="Arial" pitchFamily="34" charset="0"/>
              </a:rPr>
              <a:t> </a:t>
            </a:r>
            <a:r>
              <a:rPr lang="en-US" sz="2000" dirty="0" err="1">
                <a:latin typeface="Arial" pitchFamily="34" charset="0"/>
                <a:cs typeface="Arial" pitchFamily="34" charset="0"/>
              </a:rPr>
              <a:t>buku</a:t>
            </a:r>
            <a:r>
              <a:rPr lang="en-US" sz="2000" dirty="0">
                <a:latin typeface="Arial" pitchFamily="34" charset="0"/>
                <a:cs typeface="Arial" pitchFamily="34" charset="0"/>
              </a:rPr>
              <a:t> ajar yang </a:t>
            </a:r>
            <a:r>
              <a:rPr lang="en-US" sz="2000" dirty="0" err="1">
                <a:latin typeface="Arial" pitchFamily="34" charset="0"/>
                <a:cs typeface="Arial" pitchFamily="34" charset="0"/>
              </a:rPr>
              <a:t>ada</a:t>
            </a:r>
            <a:r>
              <a:rPr lang="en-US" sz="2000" dirty="0">
                <a:latin typeface="Arial" pitchFamily="34" charset="0"/>
                <a:cs typeface="Arial" pitchFamily="34" charset="0"/>
              </a:rPr>
              <a:t> di </a:t>
            </a:r>
            <a:r>
              <a:rPr lang="en-US" sz="2000" dirty="0" err="1">
                <a:latin typeface="Arial" pitchFamily="34" charset="0"/>
                <a:cs typeface="Arial" pitchFamily="34" charset="0"/>
              </a:rPr>
              <a:t>perpustakaan</a:t>
            </a:r>
            <a:endParaRPr lang="en-US" sz="2000" dirty="0">
              <a:latin typeface="Arial" pitchFamily="34" charset="0"/>
              <a:cs typeface="Arial" pitchFamily="34" charset="0"/>
            </a:endParaRPr>
          </a:p>
          <a:p>
            <a:r>
              <a:rPr lang="en-US" sz="2000" dirty="0" err="1">
                <a:latin typeface="Arial" pitchFamily="34" charset="0"/>
                <a:cs typeface="Arial" pitchFamily="34" charset="0"/>
              </a:rPr>
              <a:t>Sumber</a:t>
            </a:r>
            <a:r>
              <a:rPr lang="en-US" sz="2000" dirty="0">
                <a:latin typeface="Arial" pitchFamily="34" charset="0"/>
                <a:cs typeface="Arial" pitchFamily="34" charset="0"/>
              </a:rPr>
              <a:t> </a:t>
            </a:r>
            <a:r>
              <a:rPr lang="en-US" sz="2000" dirty="0" err="1">
                <a:latin typeface="Arial" pitchFamily="34" charset="0"/>
                <a:cs typeface="Arial" pitchFamily="34" charset="0"/>
              </a:rPr>
              <a:t>pembelajaran</a:t>
            </a:r>
            <a:r>
              <a:rPr lang="en-US" sz="2000" dirty="0">
                <a:latin typeface="Arial" pitchFamily="34" charset="0"/>
                <a:cs typeface="Arial" pitchFamily="34" charset="0"/>
              </a:rPr>
              <a:t> di </a:t>
            </a:r>
            <a:r>
              <a:rPr lang="en-US" sz="2000" dirty="0" smtClean="0">
                <a:latin typeface="Arial" pitchFamily="34" charset="0"/>
                <a:cs typeface="Arial" pitchFamily="34" charset="0"/>
              </a:rPr>
              <a:t>website</a:t>
            </a:r>
            <a:endParaRPr lang="id-ID" sz="2000" dirty="0">
              <a:latin typeface="Arial" pitchFamily="34" charset="0"/>
              <a:cs typeface="Arial" pitchFamily="34" charset="0"/>
            </a:endParaRPr>
          </a:p>
        </p:txBody>
      </p:sp>
      <p:sp>
        <p:nvSpPr>
          <p:cNvPr id="5125" name="AutoShape 6" descr="https://www.pearsonhighered.com/assets/bigcovers/0/3/2/1/0321775651.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214429875"/>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Metode pembelajaran</a:t>
            </a:r>
          </a:p>
        </p:txBody>
      </p:sp>
      <p:sp>
        <p:nvSpPr>
          <p:cNvPr id="6148" name="Content Placeholder 5"/>
          <p:cNvSpPr>
            <a:spLocks noGrp="1"/>
          </p:cNvSpPr>
          <p:nvPr>
            <p:ph idx="1"/>
          </p:nvPr>
        </p:nvSpPr>
        <p:spPr>
          <a:xfrm>
            <a:off x="457200" y="1524000"/>
            <a:ext cx="8229600" cy="4602163"/>
          </a:xfrm>
        </p:spPr>
        <p:txBody>
          <a:bodyPr/>
          <a:lstStyle/>
          <a:p>
            <a:r>
              <a:rPr lang="en-US" sz="2200" dirty="0" err="1" smtClean="0">
                <a:latin typeface="Arial" charset="0"/>
                <a:cs typeface="Arial" charset="0"/>
              </a:rPr>
              <a:t>Tatap</a:t>
            </a:r>
            <a:r>
              <a:rPr lang="en-US" sz="2200" dirty="0" smtClean="0">
                <a:latin typeface="Arial" charset="0"/>
                <a:cs typeface="Arial" charset="0"/>
              </a:rPr>
              <a:t> </a:t>
            </a:r>
            <a:r>
              <a:rPr lang="en-US" sz="2200" dirty="0" err="1">
                <a:latin typeface="Arial" charset="0"/>
                <a:cs typeface="Arial" charset="0"/>
              </a:rPr>
              <a:t>muka</a:t>
            </a:r>
            <a:endParaRPr lang="en-US" sz="2200" dirty="0">
              <a:latin typeface="Arial" charset="0"/>
              <a:cs typeface="Arial" charset="0"/>
            </a:endParaRPr>
          </a:p>
          <a:p>
            <a:r>
              <a:rPr lang="en-US" sz="2200" dirty="0">
                <a:latin typeface="Arial" charset="0"/>
                <a:cs typeface="Arial" charset="0"/>
              </a:rPr>
              <a:t>Tanya </a:t>
            </a:r>
            <a:r>
              <a:rPr lang="en-US" sz="2200" dirty="0" err="1">
                <a:latin typeface="Arial" charset="0"/>
                <a:cs typeface="Arial" charset="0"/>
              </a:rPr>
              <a:t>jawab</a:t>
            </a:r>
            <a:r>
              <a:rPr lang="en-US" sz="2200" dirty="0">
                <a:latin typeface="Arial" charset="0"/>
                <a:cs typeface="Arial" charset="0"/>
              </a:rPr>
              <a:t>/</a:t>
            </a:r>
            <a:r>
              <a:rPr lang="en-US" sz="2200" dirty="0" err="1">
                <a:latin typeface="Arial" charset="0"/>
                <a:cs typeface="Arial" charset="0"/>
              </a:rPr>
              <a:t>diskusi</a:t>
            </a:r>
            <a:r>
              <a:rPr lang="id-ID" sz="2200" dirty="0">
                <a:latin typeface="Arial" charset="0"/>
                <a:cs typeface="Arial" charset="0"/>
              </a:rPr>
              <a:t>/kuis</a:t>
            </a:r>
            <a:endParaRPr lang="en-US" sz="2200" dirty="0">
              <a:latin typeface="Arial" charset="0"/>
              <a:cs typeface="Arial" charset="0"/>
            </a:endParaRPr>
          </a:p>
          <a:p>
            <a:r>
              <a:rPr lang="en-US" sz="2200" dirty="0" err="1">
                <a:latin typeface="Arial" charset="0"/>
                <a:cs typeface="Arial" charset="0"/>
              </a:rPr>
              <a:t>Tugas</a:t>
            </a:r>
            <a:r>
              <a:rPr lang="en-US" sz="2200" dirty="0">
                <a:latin typeface="Arial" charset="0"/>
                <a:cs typeface="Arial" charset="0"/>
              </a:rPr>
              <a:t> </a:t>
            </a:r>
            <a:r>
              <a:rPr lang="en-US" sz="2200" dirty="0" err="1">
                <a:latin typeface="Arial" charset="0"/>
                <a:cs typeface="Arial" charset="0"/>
              </a:rPr>
              <a:t>kelompok</a:t>
            </a:r>
            <a:r>
              <a:rPr lang="en-US" sz="2200" dirty="0">
                <a:latin typeface="Arial" charset="0"/>
                <a:cs typeface="Arial" charset="0"/>
              </a:rPr>
              <a:t>: </a:t>
            </a:r>
            <a:r>
              <a:rPr lang="en-US" sz="2200" dirty="0" err="1">
                <a:latin typeface="Arial" charset="0"/>
                <a:cs typeface="Arial" charset="0"/>
              </a:rPr>
              <a:t>pembuatan</a:t>
            </a:r>
            <a:r>
              <a:rPr lang="en-US" sz="2200" dirty="0">
                <a:latin typeface="Arial" charset="0"/>
                <a:cs typeface="Arial" charset="0"/>
              </a:rPr>
              <a:t> </a:t>
            </a:r>
            <a:r>
              <a:rPr lang="en-US" sz="2200" dirty="0" err="1">
                <a:latin typeface="Arial" charset="0"/>
                <a:cs typeface="Arial" charset="0"/>
              </a:rPr>
              <a:t>makalah</a:t>
            </a:r>
            <a:r>
              <a:rPr lang="en-US" sz="2200" dirty="0">
                <a:latin typeface="Arial" charset="0"/>
                <a:cs typeface="Arial" charset="0"/>
              </a:rPr>
              <a:t>, </a:t>
            </a:r>
            <a:r>
              <a:rPr lang="en-US" sz="2200" dirty="0" err="1">
                <a:latin typeface="Arial" charset="0"/>
                <a:cs typeface="Arial" charset="0"/>
              </a:rPr>
              <a:t>presentasi</a:t>
            </a:r>
            <a:endParaRPr lang="id-ID" sz="2200" dirty="0">
              <a:latin typeface="Arial" charset="0"/>
              <a:cs typeface="Arial" charset="0"/>
            </a:endParaRPr>
          </a:p>
          <a:p>
            <a:r>
              <a:rPr lang="id-ID" sz="2200" dirty="0">
                <a:latin typeface="Arial" charset="0"/>
                <a:cs typeface="Arial" charset="0"/>
              </a:rPr>
              <a:t>Praktikum </a:t>
            </a:r>
            <a:endParaRPr lang="en-US" sz="2200" dirty="0">
              <a:latin typeface="Arial" charset="0"/>
              <a:cs typeface="Arial" charset="0"/>
            </a:endParaRPr>
          </a:p>
          <a:p>
            <a:r>
              <a:rPr lang="en-US" sz="2200" dirty="0" err="1">
                <a:latin typeface="Arial" charset="0"/>
                <a:cs typeface="Arial" charset="0"/>
              </a:rPr>
              <a:t>Evaluasi</a:t>
            </a:r>
            <a:r>
              <a:rPr lang="en-US" sz="2200" dirty="0">
                <a:latin typeface="Arial" charset="0"/>
                <a:cs typeface="Arial" charset="0"/>
              </a:rPr>
              <a:t>: UTS </a:t>
            </a:r>
            <a:r>
              <a:rPr lang="en-US" sz="2200" dirty="0" err="1">
                <a:latin typeface="Arial" charset="0"/>
                <a:cs typeface="Arial" charset="0"/>
              </a:rPr>
              <a:t>dan</a:t>
            </a:r>
            <a:r>
              <a:rPr lang="en-US" sz="2200" dirty="0">
                <a:latin typeface="Arial" charset="0"/>
                <a:cs typeface="Arial" charset="0"/>
              </a:rPr>
              <a:t> UAS</a:t>
            </a:r>
          </a:p>
          <a:p>
            <a:endParaRPr lang="en-US" sz="2200" dirty="0" smtClean="0">
              <a:latin typeface="Arial" charset="0"/>
              <a:cs typeface="Arial" charset="0"/>
            </a:endParaRPr>
          </a:p>
          <a:p>
            <a:endParaRPr lang="id-ID" sz="2200" dirty="0" smtClean="0">
              <a:latin typeface="Arial" charset="0"/>
              <a:cs typeface="Arial" charset="0"/>
            </a:endParaRPr>
          </a:p>
        </p:txBody>
      </p:sp>
    </p:spTree>
    <p:extLst>
      <p:ext uri="{BB962C8B-B14F-4D97-AF65-F5344CB8AC3E}">
        <p14:creationId xmlns:p14="http://schemas.microsoft.com/office/powerpoint/2010/main" val="126973922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Komponen penilaian</a:t>
            </a:r>
          </a:p>
        </p:txBody>
      </p:sp>
      <p:sp>
        <p:nvSpPr>
          <p:cNvPr id="7172" name="Content Placeholder 5"/>
          <p:cNvSpPr>
            <a:spLocks noGrp="1"/>
          </p:cNvSpPr>
          <p:nvPr>
            <p:ph idx="1"/>
          </p:nvPr>
        </p:nvSpPr>
        <p:spPr>
          <a:xfrm>
            <a:off x="457200" y="1524000"/>
            <a:ext cx="8229600" cy="4602163"/>
          </a:xfrm>
        </p:spPr>
        <p:txBody>
          <a:bodyPr/>
          <a:lstStyle/>
          <a:p>
            <a:r>
              <a:rPr lang="id-ID" sz="2400" dirty="0"/>
              <a:t>Kehadiran = 7%</a:t>
            </a:r>
            <a:endParaRPr lang="en-US" sz="2400" dirty="0"/>
          </a:p>
          <a:p>
            <a:r>
              <a:rPr lang="id-ID" sz="2400" dirty="0"/>
              <a:t>Tugas = </a:t>
            </a:r>
            <a:r>
              <a:rPr lang="id-ID" sz="2400" dirty="0" smtClean="0"/>
              <a:t>1</a:t>
            </a:r>
            <a:r>
              <a:rPr lang="en-US" sz="2400" dirty="0" smtClean="0"/>
              <a:t>3</a:t>
            </a:r>
            <a:r>
              <a:rPr lang="id-ID" sz="2400" dirty="0" smtClean="0"/>
              <a:t> %</a:t>
            </a:r>
            <a:r>
              <a:rPr lang="en-US" sz="2400" dirty="0" smtClean="0"/>
              <a:t> (</a:t>
            </a:r>
            <a:r>
              <a:rPr lang="en-US" sz="2400" dirty="0" err="1" smtClean="0"/>
              <a:t>makalah</a:t>
            </a:r>
            <a:r>
              <a:rPr lang="en-US" sz="2400" dirty="0" smtClean="0"/>
              <a:t>, </a:t>
            </a:r>
            <a:r>
              <a:rPr lang="en-US" sz="2400" dirty="0" err="1" smtClean="0"/>
              <a:t>presentasi</a:t>
            </a:r>
            <a:r>
              <a:rPr lang="en-US" sz="2400" dirty="0" smtClean="0"/>
              <a:t>, </a:t>
            </a:r>
            <a:r>
              <a:rPr lang="en-US" sz="2400" dirty="0" err="1" smtClean="0"/>
              <a:t>kuis</a:t>
            </a:r>
            <a:r>
              <a:rPr lang="en-US" sz="2400" dirty="0" smtClean="0"/>
              <a:t>)</a:t>
            </a:r>
            <a:endParaRPr lang="id-ID" sz="2400" dirty="0"/>
          </a:p>
          <a:p>
            <a:r>
              <a:rPr lang="id-ID" sz="2400" dirty="0" smtClean="0"/>
              <a:t>Praktikum </a:t>
            </a:r>
            <a:r>
              <a:rPr lang="id-ID" sz="2400" dirty="0"/>
              <a:t>= </a:t>
            </a:r>
            <a:r>
              <a:rPr lang="id-ID" sz="2400" dirty="0" smtClean="0"/>
              <a:t>2</a:t>
            </a:r>
            <a:r>
              <a:rPr lang="en-US" sz="2400" dirty="0" smtClean="0"/>
              <a:t>5</a:t>
            </a:r>
            <a:r>
              <a:rPr lang="id-ID" sz="2400" dirty="0" smtClean="0"/>
              <a:t>%</a:t>
            </a:r>
            <a:endParaRPr lang="en-US" sz="2400" dirty="0"/>
          </a:p>
          <a:p>
            <a:r>
              <a:rPr lang="id-ID" sz="2400" dirty="0"/>
              <a:t>UTS = 25 %</a:t>
            </a:r>
            <a:endParaRPr lang="en-US" sz="2400" dirty="0"/>
          </a:p>
          <a:p>
            <a:r>
              <a:rPr lang="id-ID" sz="2400" dirty="0"/>
              <a:t>UAS = </a:t>
            </a:r>
            <a:r>
              <a:rPr lang="id-ID" sz="2400" dirty="0" smtClean="0"/>
              <a:t>3</a:t>
            </a:r>
            <a:r>
              <a:rPr lang="en-US" sz="2400" dirty="0" smtClean="0"/>
              <a:t>0</a:t>
            </a:r>
            <a:r>
              <a:rPr lang="id-ID" sz="2400" dirty="0" smtClean="0"/>
              <a:t> </a:t>
            </a:r>
            <a:r>
              <a:rPr lang="id-ID" sz="2400" dirty="0"/>
              <a:t>%</a:t>
            </a:r>
          </a:p>
          <a:p>
            <a:endParaRPr lang="id-ID" sz="2200" dirty="0" smtClean="0">
              <a:latin typeface="Arial" charset="0"/>
              <a:cs typeface="Arial" charset="0"/>
            </a:endParaRPr>
          </a:p>
        </p:txBody>
      </p:sp>
    </p:spTree>
    <p:extLst>
      <p:ext uri="{BB962C8B-B14F-4D97-AF65-F5344CB8AC3E}">
        <p14:creationId xmlns:p14="http://schemas.microsoft.com/office/powerpoint/2010/main" val="4293888329"/>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Tata tertib selama masa perkuliahan</a:t>
            </a:r>
          </a:p>
        </p:txBody>
      </p:sp>
      <p:sp>
        <p:nvSpPr>
          <p:cNvPr id="6" name="Content Placeholder 4"/>
          <p:cNvSpPr>
            <a:spLocks noGrp="1"/>
          </p:cNvSpPr>
          <p:nvPr>
            <p:ph idx="1"/>
          </p:nvPr>
        </p:nvSpPr>
        <p:spPr>
          <a:xfrm>
            <a:off x="428596" y="1397089"/>
            <a:ext cx="8229600" cy="5570756"/>
          </a:xfrm>
          <a:prstGeom prst="rect">
            <a:avLst/>
          </a:prstGeom>
        </p:spPr>
        <p:txBody>
          <a:bodyPr wrap="square">
            <a:spAutoFit/>
          </a:bodyPr>
          <a:lstStyle/>
          <a:p>
            <a:pPr marL="263525" indent="-263525">
              <a:buFont typeface="Wingdings" pitchFamily="2" charset="2"/>
              <a:buChar char="Ø"/>
            </a:pPr>
            <a:r>
              <a:rPr lang="id-ID" sz="2000" dirty="0" smtClean="0">
                <a:solidFill>
                  <a:srgbClr val="000000"/>
                </a:solidFill>
                <a:latin typeface="Arial" pitchFamily="34" charset="0"/>
                <a:cs typeface="Arial" pitchFamily="34" charset="0"/>
              </a:rPr>
              <a:t>Dosen dan Mahasiswa Wajid Hadir Tepat Waktu</a:t>
            </a:r>
          </a:p>
          <a:p>
            <a:pPr marL="263525" indent="-263525">
              <a:buFont typeface="Wingdings" pitchFamily="2" charset="2"/>
              <a:buChar char="Ø"/>
            </a:pPr>
            <a:r>
              <a:rPr lang="fi-FI" sz="2000" dirty="0" smtClean="0">
                <a:solidFill>
                  <a:srgbClr val="000000"/>
                </a:solidFill>
                <a:latin typeface="Arial" pitchFamily="34" charset="0"/>
                <a:cs typeface="Arial" pitchFamily="34" charset="0"/>
              </a:rPr>
              <a:t>Perkuliahan dilaksanakan setiap hari </a:t>
            </a:r>
            <a:r>
              <a:rPr lang="en-US" sz="2000" dirty="0" err="1" smtClean="0">
                <a:solidFill>
                  <a:srgbClr val="000000"/>
                </a:solidFill>
                <a:latin typeface="Arial" pitchFamily="34" charset="0"/>
                <a:cs typeface="Arial" pitchFamily="34" charset="0"/>
              </a:rPr>
              <a:t>Senin</a:t>
            </a:r>
            <a:r>
              <a:rPr lang="fi-FI" sz="2000" dirty="0" smtClean="0">
                <a:solidFill>
                  <a:srgbClr val="000000"/>
                </a:solidFill>
                <a:latin typeface="Arial" pitchFamily="34" charset="0"/>
                <a:cs typeface="Arial" pitchFamily="34" charset="0"/>
              </a:rPr>
              <a:t>, jam </a:t>
            </a:r>
            <a:r>
              <a:rPr lang="en-US" sz="2000" dirty="0" smtClean="0">
                <a:solidFill>
                  <a:srgbClr val="000000"/>
                </a:solidFill>
                <a:latin typeface="Arial" pitchFamily="34" charset="0"/>
                <a:cs typeface="Arial" pitchFamily="34" charset="0"/>
              </a:rPr>
              <a:t>09.30. </a:t>
            </a:r>
            <a:r>
              <a:rPr lang="en-US" sz="2000" dirty="0" err="1" smtClean="0">
                <a:solidFill>
                  <a:srgbClr val="000000"/>
                </a:solidFill>
                <a:latin typeface="Arial" pitchFamily="34" charset="0"/>
                <a:cs typeface="Arial" pitchFamily="34" charset="0"/>
              </a:rPr>
              <a:t>lebih</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dari</a:t>
            </a:r>
            <a:r>
              <a:rPr lang="en-US" sz="2000" dirty="0" smtClean="0">
                <a:solidFill>
                  <a:srgbClr val="000000"/>
                </a:solidFill>
                <a:latin typeface="Arial" pitchFamily="34" charset="0"/>
                <a:cs typeface="Arial" pitchFamily="34" charset="0"/>
              </a:rPr>
              <a:t> jam 9.30, </a:t>
            </a:r>
            <a:r>
              <a:rPr lang="en-US" sz="2000" dirty="0" err="1" smtClean="0">
                <a:solidFill>
                  <a:srgbClr val="000000"/>
                </a:solidFill>
                <a:latin typeface="Arial" pitchFamily="34" charset="0"/>
                <a:cs typeface="Arial" pitchFamily="34" charset="0"/>
              </a:rPr>
              <a:t>mahasiswa</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tidak</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diperkenankan</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absen</a:t>
            </a:r>
            <a:endParaRPr lang="id-ID" sz="2000" dirty="0" smtClean="0">
              <a:solidFill>
                <a:srgbClr val="000000"/>
              </a:solidFill>
              <a:latin typeface="Arial" pitchFamily="34" charset="0"/>
              <a:cs typeface="Arial" pitchFamily="34" charset="0"/>
            </a:endParaRPr>
          </a:p>
          <a:p>
            <a:pPr marL="263525" indent="-263525">
              <a:buFont typeface="Wingdings" pitchFamily="2" charset="2"/>
              <a:buChar char="Ø"/>
              <a:tabLst>
                <a:tab pos="179388" algn="l"/>
              </a:tabLst>
            </a:pPr>
            <a:r>
              <a:rPr lang="id-ID" sz="2000" dirty="0" smtClean="0">
                <a:solidFill>
                  <a:srgbClr val="000000"/>
                </a:solidFill>
                <a:latin typeface="Arial" pitchFamily="34" charset="0"/>
                <a:cs typeface="Arial" pitchFamily="34" charset="0"/>
              </a:rPr>
              <a:t>Kehadiran mahasiswa minimal 75% (tidak hadir maksimal 3x perkuliahan) untuk mengikuti UAS (Ujian Akhir Semester)  </a:t>
            </a:r>
          </a:p>
          <a:p>
            <a:pPr marL="263525" indent="-263525">
              <a:buFont typeface="Wingdings" pitchFamily="2" charset="2"/>
              <a:buChar char="Ø"/>
            </a:pPr>
            <a:r>
              <a:rPr lang="id-ID" sz="2000" dirty="0" smtClean="0">
                <a:solidFill>
                  <a:srgbClr val="000000"/>
                </a:solidFill>
                <a:latin typeface="Arial" pitchFamily="34" charset="0"/>
                <a:cs typeface="Arial" pitchFamily="34" charset="0"/>
              </a:rPr>
              <a:t>Berpakaian sopan</a:t>
            </a:r>
            <a:endParaRPr lang="en-US" sz="2000" dirty="0" smtClean="0">
              <a:solidFill>
                <a:srgbClr val="000000"/>
              </a:solidFill>
              <a:latin typeface="Arial" pitchFamily="34" charset="0"/>
              <a:cs typeface="Arial" pitchFamily="34" charset="0"/>
            </a:endParaRPr>
          </a:p>
          <a:p>
            <a:pPr marL="263525" indent="-263525">
              <a:buFont typeface="Wingdings" pitchFamily="2" charset="2"/>
              <a:buChar char="Ø"/>
            </a:pPr>
            <a:r>
              <a:rPr lang="id-ID" sz="2000" dirty="0" smtClean="0">
                <a:solidFill>
                  <a:srgbClr val="000000"/>
                </a:solidFill>
                <a:latin typeface="Arial" pitchFamily="34" charset="0"/>
                <a:cs typeface="Arial" pitchFamily="34" charset="0"/>
              </a:rPr>
              <a:t>Tidak boleh pakai Sandal/ Sepatu sandal</a:t>
            </a:r>
            <a:endParaRPr lang="en-US" sz="2000" dirty="0" smtClean="0">
              <a:solidFill>
                <a:srgbClr val="000000"/>
              </a:solidFill>
              <a:latin typeface="Arial" pitchFamily="34" charset="0"/>
              <a:cs typeface="Arial" pitchFamily="34" charset="0"/>
            </a:endParaRPr>
          </a:p>
          <a:p>
            <a:pPr marL="263525" lvl="0" indent="-263525">
              <a:buFont typeface="Wingdings" pitchFamily="2" charset="2"/>
              <a:buChar char="Ø"/>
            </a:pPr>
            <a:r>
              <a:rPr lang="id-ID" sz="2000" dirty="0">
                <a:latin typeface="Arial" panose="020B0604020202020204" pitchFamily="34" charset="0"/>
                <a:cs typeface="Arial" panose="020B0604020202020204" pitchFamily="34" charset="0"/>
              </a:rPr>
              <a:t>Bagi mahasiswa yang tidak masuk kuliah karena sakit, harus ada surat keterangan dari dokter. Mahasiswa yang tidak masuk tanpa ada keterangan, dianggap alpha.</a:t>
            </a:r>
          </a:p>
          <a:p>
            <a:pPr marL="263525" indent="-263525">
              <a:buFont typeface="Wingdings" pitchFamily="2" charset="2"/>
              <a:buChar char="Ø"/>
            </a:pPr>
            <a:r>
              <a:rPr lang="en-US" sz="2000" dirty="0" err="1" smtClean="0">
                <a:latin typeface="Arial" pitchFamily="34" charset="0"/>
                <a:cs typeface="Arial" pitchFamily="34" charset="0"/>
              </a:rPr>
              <a:t>Apabila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kuliah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bisa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dilakukan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sesuai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jadwal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dikenakan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kelas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pengganti</a:t>
            </a:r>
            <a:r>
              <a:rPr lang="en-US" sz="2000" dirty="0" smtClean="0">
                <a:latin typeface="Arial" pitchFamily="34" charset="0"/>
                <a:cs typeface="Arial" pitchFamily="34" charset="0"/>
              </a:rPr>
              <a:t> (</a:t>
            </a:r>
            <a:r>
              <a:rPr lang="en-US" sz="2000" i="1" dirty="0" smtClean="0">
                <a:latin typeface="Arial" pitchFamily="34" charset="0"/>
                <a:cs typeface="Arial" pitchFamily="34" charset="0"/>
              </a:rPr>
              <a:t>make up class</a:t>
            </a:r>
            <a:r>
              <a:rPr lang="en-US" sz="2000" dirty="0" smtClean="0">
                <a:latin typeface="Arial" pitchFamily="34" charset="0"/>
                <a:cs typeface="Arial" pitchFamily="34" charset="0"/>
              </a:rPr>
              <a:t>)</a:t>
            </a:r>
            <a:endParaRPr lang="id-ID" sz="2000" dirty="0" smtClean="0">
              <a:latin typeface="Arial" pitchFamily="34" charset="0"/>
              <a:cs typeface="Arial" pitchFamily="34" charset="0"/>
            </a:endParaRPr>
          </a:p>
          <a:p>
            <a:pPr marL="263525" indent="-263525">
              <a:buFont typeface="Wingdings" pitchFamily="2" charset="2"/>
              <a:buChar char="Ø"/>
            </a:pPr>
            <a:r>
              <a:rPr lang="en-US" sz="2000" dirty="0" smtClean="0">
                <a:latin typeface="Arial" pitchFamily="34" charset="0"/>
                <a:cs typeface="Arial" pitchFamily="34" charset="0"/>
              </a:rPr>
              <a:t>TIDAK </a:t>
            </a:r>
            <a:r>
              <a:rPr lang="en-US" sz="2000" dirty="0" err="1" smtClean="0">
                <a:latin typeface="Arial" pitchFamily="34" charset="0"/>
                <a:cs typeface="Arial" pitchFamily="34" charset="0"/>
              </a:rPr>
              <a:t>diperkenankan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mencontek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setiap</a:t>
            </a:r>
            <a:r>
              <a:rPr lang="en-US" sz="2000" dirty="0" smtClean="0">
                <a:latin typeface="Arial" pitchFamily="34" charset="0"/>
                <a:cs typeface="Arial" pitchFamily="34" charset="0"/>
              </a:rPr>
              <a:t> UTS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UAS</a:t>
            </a:r>
            <a:r>
              <a:rPr lang="id-ID" sz="2000" dirty="0" smtClean="0">
                <a:latin typeface="Arial" pitchFamily="34" charset="0"/>
                <a:cs typeface="Arial" pitchFamily="34" charset="0"/>
              </a:rPr>
              <a:t>, </a:t>
            </a:r>
            <a:r>
              <a:rPr lang="en-US" sz="2000" dirty="0" err="1" smtClean="0">
                <a:latin typeface="Arial" pitchFamily="34" charset="0"/>
                <a:cs typeface="Arial" pitchFamily="34" charset="0"/>
              </a:rPr>
              <a:t>Apabila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diketahui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mencontek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nilai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akhir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menjadi</a:t>
            </a:r>
            <a:r>
              <a:rPr lang="en-US" sz="2000" dirty="0" smtClean="0">
                <a:latin typeface="Arial" pitchFamily="34" charset="0"/>
                <a:cs typeface="Arial" pitchFamily="34" charset="0"/>
              </a:rPr>
              <a:t> E</a:t>
            </a:r>
            <a:endParaRPr lang="id-ID" sz="2000" dirty="0" smtClean="0">
              <a:latin typeface="Arial" pitchFamily="34" charset="0"/>
              <a:cs typeface="Arial" pitchFamily="34" charset="0"/>
            </a:endParaRPr>
          </a:p>
          <a:p>
            <a:pPr marL="263525" indent="-263525">
              <a:buFont typeface="Wingdings" pitchFamily="2" charset="2"/>
              <a:buChar char="Ø"/>
            </a:pPr>
            <a:endParaRPr lang="id-ID" sz="2000" dirty="0" smtClean="0">
              <a:solidFill>
                <a:srgbClr val="000000"/>
              </a:solidFill>
            </a:endParaRPr>
          </a:p>
          <a:p>
            <a:pPr marL="263525" indent="-263525"/>
            <a:endParaRPr lang="id-ID" sz="2000" dirty="0" smtClean="0">
              <a:solidFill>
                <a:srgbClr val="000000"/>
              </a:solidFill>
            </a:endParaRPr>
          </a:p>
        </p:txBody>
      </p:sp>
    </p:spTree>
    <p:extLst>
      <p:ext uri="{BB962C8B-B14F-4D97-AF65-F5344CB8AC3E}">
        <p14:creationId xmlns:p14="http://schemas.microsoft.com/office/powerpoint/2010/main" val="224235465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en-US"/>
          </a:p>
        </p:txBody>
      </p:sp>
      <p:sp>
        <p:nvSpPr>
          <p:cNvPr id="4" name="Rectangle 3"/>
          <p:cNvSpPr/>
          <p:nvPr/>
        </p:nvSpPr>
        <p:spPr>
          <a:xfrm>
            <a:off x="993943" y="2780928"/>
            <a:ext cx="7156126" cy="1569660"/>
          </a:xfrm>
          <a:prstGeom prst="rect">
            <a:avLst/>
          </a:prstGeom>
          <a:noFill/>
        </p:spPr>
        <p:txBody>
          <a:bodyPr wrap="none" lIns="91440" tIns="45720" rIns="91440" bIns="45720">
            <a:spAutoFit/>
          </a:bodyPr>
          <a:lstStyle/>
          <a:p>
            <a:pPr algn="ctr"/>
            <a:r>
              <a:rPr lang="en-US" sz="9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BIO-ASSAY??</a:t>
            </a:r>
            <a:endParaRPr lang="en-US" sz="9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501878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8806</TotalTime>
  <Words>889</Words>
  <Application>Microsoft Office PowerPoint</Application>
  <PresentationFormat>On-screen Show (4:3)</PresentationFormat>
  <Paragraphs>126</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Capaian Pembelajaran</vt:lpstr>
      <vt:lpstr>Bahan referensi</vt:lpstr>
      <vt:lpstr>Metode pembelajaran</vt:lpstr>
      <vt:lpstr>Komponen penilaian</vt:lpstr>
      <vt:lpstr>Tata tertib selama masa perkuliahan</vt:lpstr>
      <vt:lpstr>PowerPoint Presentation</vt:lpstr>
      <vt:lpstr>PowerPoint Presentation</vt:lpstr>
      <vt:lpstr>PowerPoint Presentation</vt:lpstr>
      <vt:lpstr>Sejarah Bioassay</vt:lpstr>
      <vt:lpstr>Prinsip Bio-assay</vt:lpstr>
      <vt:lpstr>MANFAAT BIOASSAY</vt:lpstr>
      <vt:lpstr>Characteristics of A good Assay Methods</vt:lpstr>
      <vt:lpstr>Overview Topik Pembelajaran</vt:lpstr>
      <vt:lpstr>Overview Topik Pembelajaran</vt:lpstr>
      <vt:lpstr>Overview Topik Pembelajaran</vt:lpstr>
      <vt:lpstr>Overview Topik Pembelajaran</vt:lpstr>
      <vt:lpstr>Overview Topik Pembelajaran</vt:lpstr>
      <vt:lpstr>Overview Topik Pembelajaran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ismail - [2010]</cp:lastModifiedBy>
  <cp:revision>61</cp:revision>
  <dcterms:created xsi:type="dcterms:W3CDTF">2017-03-06T01:48:25Z</dcterms:created>
  <dcterms:modified xsi:type="dcterms:W3CDTF">2019-03-25T01:44:35Z</dcterms:modified>
</cp:coreProperties>
</file>