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46" autoAdjust="0"/>
  </p:normalViewPr>
  <p:slideViewPr>
    <p:cSldViewPr>
      <p:cViewPr>
        <p:scale>
          <a:sx n="75" d="100"/>
          <a:sy n="75" d="100"/>
        </p:scale>
        <p:origin x="-115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ED1A-6044-47EF-BA0C-3C698B22C80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07A5-8795-42FE-A5BD-D7405F8BD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, lama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biak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.).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07A5-8795-42FE-A5BD-D7405F8BDD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4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 smtClean="0"/>
              <a:t>Respon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. 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badannya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10%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ujinya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07A5-8795-42FE-A5BD-D7405F8BDD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7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sedapat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dipertanggungjawabkan</a:t>
            </a:r>
            <a:r>
              <a:rPr lang="en-US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kontaminasi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,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, specified pathogen free (SPF)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gnotobiotic</a:t>
            </a:r>
            <a:r>
              <a:rPr lang="en-US" dirty="0" smtClean="0"/>
              <a:t>. 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imunitas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07A5-8795-42FE-A5BD-D7405F8BDD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2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Reduction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seminimal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optimal. </a:t>
            </a:r>
            <a:r>
              <a:rPr lang="en-US" dirty="0" err="1" smtClean="0"/>
              <a:t>Jumlah</a:t>
            </a:r>
            <a:r>
              <a:rPr lang="en-US" dirty="0" smtClean="0"/>
              <a:t> minimal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Frederer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(n-1) (t-1) &gt;15, </a:t>
            </a:r>
            <a:r>
              <a:rPr lang="en-US" dirty="0" err="1" smtClean="0"/>
              <a:t>dengan</a:t>
            </a:r>
            <a:r>
              <a:rPr lang="en-US" dirty="0" smtClean="0"/>
              <a:t> 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.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mengatasinya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agar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sahih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07A5-8795-42FE-A5BD-D7405F8BDD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8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pengerat</a:t>
            </a:r>
            <a:r>
              <a:rPr lang="en-US" dirty="0" smtClean="0"/>
              <a:t> yang </a:t>
            </a:r>
            <a:r>
              <a:rPr lang="en-US" dirty="0" err="1" smtClean="0"/>
              <a:t>yang</a:t>
            </a:r>
            <a:r>
              <a:rPr lang="en-US" dirty="0" smtClean="0"/>
              <a:t> 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tikus</a:t>
            </a:r>
            <a:r>
              <a:rPr lang="en-US" dirty="0" smtClean="0"/>
              <a:t>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100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tikus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tikus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reprodusible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tikus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07A5-8795-42FE-A5BD-D7405F8BDD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4A8E-B0A0-468B-9268-EDF2D0040E1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49600" y="3810000"/>
            <a:ext cx="579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 err="1" smtClean="0">
                <a:solidFill>
                  <a:schemeClr val="bg1"/>
                </a:solidFill>
              </a:rPr>
              <a:t>Pemilihan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Hewan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Coba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</a:rPr>
              <a:t>Febriana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Dwi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Wahyuni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4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3 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Refinement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1.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banyaknya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hewan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percobaan</a:t>
            </a:r>
            <a:r>
              <a:rPr lang="en-US" sz="2800" dirty="0">
                <a:solidFill>
                  <a:srgbClr val="FF0000"/>
                </a:solidFill>
              </a:rPr>
              <a:t> yang </a:t>
            </a:r>
            <a:r>
              <a:rPr lang="en-US" sz="2800" dirty="0" err="1">
                <a:solidFill>
                  <a:srgbClr val="FF0000"/>
                </a:solidFill>
              </a:rPr>
              <a:t>perlu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digunakan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sudah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diperhitungkan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seksama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sejenis</a:t>
            </a:r>
            <a:r>
              <a:rPr lang="en-US" sz="2800" dirty="0"/>
              <a:t> yang </a:t>
            </a:r>
            <a:r>
              <a:rPr lang="en-US" sz="2800" dirty="0" err="1"/>
              <a:t>sebelumnya</a:t>
            </a:r>
            <a:r>
              <a:rPr lang="en-US" sz="2800" dirty="0"/>
              <a:t>,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literatur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Replacement </a:t>
            </a:r>
            <a:r>
              <a:rPr lang="en-US" sz="2800" dirty="0" err="1"/>
              <a:t>terbagi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: </a:t>
            </a:r>
            <a:endParaRPr lang="en-US" sz="2800" dirty="0" smtClean="0"/>
          </a:p>
          <a:p>
            <a:pPr marL="685800">
              <a:buFont typeface="+mj-lt"/>
              <a:buAutoNum type="arabicPeriod"/>
            </a:pPr>
            <a:r>
              <a:rPr lang="en-US" sz="2800" dirty="0" err="1" smtClean="0"/>
              <a:t>relatif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sebisa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mengganti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 </a:t>
            </a:r>
            <a:r>
              <a:rPr lang="en-US" sz="2800" dirty="0" err="1"/>
              <a:t>percobaan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memakai</a:t>
            </a:r>
            <a:r>
              <a:rPr lang="en-US" sz="2800" dirty="0"/>
              <a:t> organ/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potong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ordo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) </a:t>
            </a:r>
          </a:p>
          <a:p>
            <a:pPr marL="685800">
              <a:buFont typeface="+mj-lt"/>
              <a:buAutoNum type="arabicPeriod"/>
            </a:pPr>
            <a:r>
              <a:rPr lang="en-US" sz="2800" dirty="0" err="1" smtClean="0"/>
              <a:t>absolut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mengganti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 </a:t>
            </a:r>
            <a:r>
              <a:rPr lang="en-US" sz="2800" dirty="0" err="1"/>
              <a:t>percobaan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kultur</a:t>
            </a:r>
            <a:r>
              <a:rPr lang="en-US" sz="2800" dirty="0"/>
              <a:t> </a:t>
            </a:r>
            <a:r>
              <a:rPr lang="en-US" sz="2800" dirty="0" err="1"/>
              <a:t>sel</a:t>
            </a:r>
            <a:r>
              <a:rPr lang="en-US" sz="2800" dirty="0"/>
              <a:t>, </a:t>
            </a:r>
            <a:r>
              <a:rPr lang="en-US" sz="2800" dirty="0" err="1"/>
              <a:t>jaringan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program </a:t>
            </a:r>
            <a:r>
              <a:rPr lang="en-US" sz="2800" dirty="0" err="1"/>
              <a:t>komputer</a:t>
            </a:r>
            <a:r>
              <a:rPr lang="en-US" sz="2800" dirty="0"/>
              <a:t>).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66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2.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seminimal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optimal. 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/>
              <a:t>minimal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Frederer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(n-1) (t-1) &gt;15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semakin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sedikit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kelompok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penelitian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semakin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banyak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jumlah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hewan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diperlukan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mengatasinya</a:t>
            </a:r>
            <a:r>
              <a:rPr lang="en-US" dirty="0"/>
              <a:t>,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agar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falid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memperlakukan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hewan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percobaan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manusiawi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(humane),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menyakiti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meminimalisasi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yang </a:t>
            </a:r>
            <a:r>
              <a:rPr lang="en-US" dirty="0" err="1"/>
              <a:t>menyakitkan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:</a:t>
            </a:r>
          </a:p>
          <a:p>
            <a:pPr marL="685800">
              <a:buFont typeface="+mj-lt"/>
              <a:buAutoNum type="arabicPeriod"/>
            </a:pPr>
            <a:r>
              <a:rPr lang="en-US" dirty="0" smtClean="0"/>
              <a:t>Rodent (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pengerat</a:t>
            </a:r>
            <a:r>
              <a:rPr lang="en-US" dirty="0" smtClean="0"/>
              <a:t>)</a:t>
            </a:r>
          </a:p>
          <a:p>
            <a:pPr marL="685800">
              <a:buFont typeface="+mj-lt"/>
              <a:buAutoNum type="arabicPeriod"/>
            </a:pPr>
            <a:r>
              <a:rPr lang="en-US" dirty="0" err="1" smtClean="0"/>
              <a:t>Kelinci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9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1. Rodent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FF0000"/>
                </a:solidFill>
              </a:rPr>
              <a:t>Tikus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Biobreeding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520700" indent="0">
              <a:buNone/>
            </a:pPr>
            <a:r>
              <a:rPr lang="en-US" sz="3000" dirty="0" err="1" smtClean="0"/>
              <a:t>Tikus</a:t>
            </a:r>
            <a:r>
              <a:rPr lang="en-US" sz="3000" dirty="0" smtClean="0"/>
              <a:t> </a:t>
            </a:r>
            <a:r>
              <a:rPr lang="en-US" sz="3000" dirty="0" err="1"/>
              <a:t>ini</a:t>
            </a:r>
            <a:r>
              <a:rPr lang="en-US" sz="3000" dirty="0"/>
              <a:t> </a:t>
            </a:r>
            <a:r>
              <a:rPr lang="en-US" sz="3000" dirty="0" err="1"/>
              <a:t>merupakan</a:t>
            </a:r>
            <a:r>
              <a:rPr lang="en-US" sz="3000" dirty="0"/>
              <a:t> </a:t>
            </a:r>
            <a:r>
              <a:rPr lang="en-US" sz="3000" dirty="0" err="1"/>
              <a:t>tikus</a:t>
            </a:r>
            <a:r>
              <a:rPr lang="en-US" sz="3000" dirty="0"/>
              <a:t> </a:t>
            </a:r>
            <a:r>
              <a:rPr lang="en-US" sz="3000" dirty="0" err="1"/>
              <a:t>rentan</a:t>
            </a:r>
            <a:r>
              <a:rPr lang="en-US" sz="3000" dirty="0"/>
              <a:t> </a:t>
            </a:r>
            <a:r>
              <a:rPr lang="en-US" sz="3000" dirty="0" err="1"/>
              <a:t>terkena</a:t>
            </a:r>
            <a:r>
              <a:rPr lang="en-US" sz="3000" dirty="0"/>
              <a:t> DM </a:t>
            </a:r>
            <a:r>
              <a:rPr lang="en-US" sz="3000" dirty="0" err="1"/>
              <a:t>tipe</a:t>
            </a:r>
            <a:r>
              <a:rPr lang="en-US" sz="3000" dirty="0"/>
              <a:t> 1, </a:t>
            </a:r>
            <a:r>
              <a:rPr lang="en-US" sz="3000" dirty="0" err="1"/>
              <a:t>sehingga</a:t>
            </a:r>
            <a:r>
              <a:rPr lang="en-US" sz="3000" dirty="0"/>
              <a:t> </a:t>
            </a:r>
            <a:r>
              <a:rPr lang="en-US" sz="3000" dirty="0" err="1"/>
              <a:t>tikus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 </a:t>
            </a:r>
            <a:r>
              <a:rPr lang="en-US" sz="3000" dirty="0" err="1"/>
              <a:t>banya</a:t>
            </a:r>
            <a:r>
              <a:rPr lang="en-US" sz="3000" dirty="0"/>
              <a:t> </a:t>
            </a:r>
            <a:r>
              <a:rPr lang="en-US" sz="3000" dirty="0" err="1"/>
              <a:t>digunakan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banyak</a:t>
            </a:r>
            <a:r>
              <a:rPr lang="en-US" sz="3000" dirty="0"/>
              <a:t> </a:t>
            </a:r>
            <a:r>
              <a:rPr lang="en-US" sz="3000" dirty="0" err="1"/>
              <a:t>berperan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penemuan</a:t>
            </a:r>
            <a:r>
              <a:rPr lang="en-US" sz="3000" dirty="0"/>
              <a:t> </a:t>
            </a:r>
            <a:r>
              <a:rPr lang="en-US" sz="3000" dirty="0" err="1"/>
              <a:t>obat</a:t>
            </a:r>
            <a:r>
              <a:rPr lang="en-US" sz="3000" dirty="0"/>
              <a:t> DM </a:t>
            </a:r>
            <a:r>
              <a:rPr lang="en-US" sz="3000" dirty="0" err="1"/>
              <a:t>tipe</a:t>
            </a:r>
            <a:r>
              <a:rPr lang="en-US" sz="3000" dirty="0"/>
              <a:t> </a:t>
            </a:r>
            <a:r>
              <a:rPr lang="en-US" sz="3000" dirty="0" smtClean="0"/>
              <a:t>1</a:t>
            </a:r>
          </a:p>
          <a:p>
            <a:pPr marL="520700" indent="-520700">
              <a:buFont typeface="+mj-lt"/>
              <a:buAutoNum type="alphaLcPeriod" startAt="2"/>
            </a:pPr>
            <a:r>
              <a:rPr lang="en-US" dirty="0" err="1">
                <a:solidFill>
                  <a:srgbClr val="FF0000"/>
                </a:solidFill>
              </a:rPr>
              <a:t>Tikus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Putih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Galur</a:t>
            </a:r>
            <a:r>
              <a:rPr lang="en-US" dirty="0">
                <a:solidFill>
                  <a:srgbClr val="FF0000"/>
                </a:solidFill>
              </a:rPr>
              <a:t> Sprague </a:t>
            </a:r>
            <a:r>
              <a:rPr lang="en-US" dirty="0" err="1">
                <a:solidFill>
                  <a:srgbClr val="FF0000"/>
                </a:solidFill>
              </a:rPr>
              <a:t>Dawley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indent="-279400"/>
            <a:r>
              <a:rPr lang="en-US" sz="3100" dirty="0" err="1" smtClean="0"/>
              <a:t>Keuntungan</a:t>
            </a:r>
            <a:r>
              <a:rPr lang="en-US" sz="3100" dirty="0" smtClean="0"/>
              <a:t> </a:t>
            </a:r>
            <a:r>
              <a:rPr lang="en-US" sz="3100" dirty="0" err="1"/>
              <a:t>utama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hewan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ketenangan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kemudahan</a:t>
            </a:r>
            <a:r>
              <a:rPr lang="en-US" sz="3100" dirty="0"/>
              <a:t> </a:t>
            </a:r>
            <a:r>
              <a:rPr lang="en-US" sz="3100" dirty="0" err="1"/>
              <a:t>penanganan</a:t>
            </a:r>
            <a:r>
              <a:rPr lang="en-US" sz="3100" dirty="0"/>
              <a:t> (</a:t>
            </a:r>
            <a:r>
              <a:rPr lang="en-US" sz="3100" dirty="0" err="1"/>
              <a:t>jinak</a:t>
            </a:r>
            <a:r>
              <a:rPr lang="en-US" sz="3100" dirty="0"/>
              <a:t>), </a:t>
            </a:r>
            <a:r>
              <a:rPr lang="en-US" sz="3100" dirty="0" err="1"/>
              <a:t>Berat</a:t>
            </a:r>
            <a:r>
              <a:rPr lang="en-US" sz="3100" dirty="0"/>
              <a:t> </a:t>
            </a:r>
            <a:r>
              <a:rPr lang="en-US" sz="3100" dirty="0" err="1"/>
              <a:t>dewasa</a:t>
            </a:r>
            <a:r>
              <a:rPr lang="en-US" sz="3100" dirty="0"/>
              <a:t> </a:t>
            </a:r>
            <a:r>
              <a:rPr lang="en-US" sz="3100" dirty="0" err="1"/>
              <a:t>antara</a:t>
            </a:r>
            <a:r>
              <a:rPr lang="en-US" sz="3100" dirty="0"/>
              <a:t> 250-300 g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betina</a:t>
            </a:r>
            <a:r>
              <a:rPr lang="en-US" sz="3100" dirty="0"/>
              <a:t>, </a:t>
            </a:r>
            <a:r>
              <a:rPr lang="en-US" sz="3100" dirty="0" err="1"/>
              <a:t>dan</a:t>
            </a:r>
            <a:r>
              <a:rPr lang="en-US" sz="3100" dirty="0"/>
              <a:t> 450 – 520 g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jantan</a:t>
            </a:r>
            <a:r>
              <a:rPr lang="en-US" sz="3100" dirty="0"/>
              <a:t>. </a:t>
            </a:r>
            <a:r>
              <a:rPr lang="en-US" sz="3100" dirty="0" err="1"/>
              <a:t>Usia</a:t>
            </a:r>
            <a:r>
              <a:rPr lang="en-US" sz="3100" dirty="0"/>
              <a:t> </a:t>
            </a:r>
            <a:r>
              <a:rPr lang="en-US" sz="3100" dirty="0" err="1"/>
              <a:t>hidup</a:t>
            </a:r>
            <a:r>
              <a:rPr lang="en-US" sz="3100" dirty="0"/>
              <a:t> </a:t>
            </a:r>
            <a:r>
              <a:rPr lang="en-US" sz="3100" dirty="0" err="1"/>
              <a:t>antara</a:t>
            </a:r>
            <a:r>
              <a:rPr lang="en-US" sz="3100" dirty="0"/>
              <a:t> 2, 5 – 3, 5 </a:t>
            </a:r>
            <a:r>
              <a:rPr lang="en-US" sz="3100" dirty="0" err="1"/>
              <a:t>tahun</a:t>
            </a:r>
            <a:r>
              <a:rPr lang="en-US" sz="3100" dirty="0"/>
              <a:t>. </a:t>
            </a:r>
            <a:endParaRPr lang="en-US" sz="3100" dirty="0" smtClean="0"/>
          </a:p>
          <a:p>
            <a:pPr marL="800100" indent="-279400"/>
            <a:r>
              <a:rPr lang="en-US" sz="3100" dirty="0" err="1" smtClean="0"/>
              <a:t>Tikus</a:t>
            </a:r>
            <a:r>
              <a:rPr lang="en-US" sz="3100" dirty="0" smtClean="0"/>
              <a:t> </a:t>
            </a:r>
            <a:r>
              <a:rPr lang="en-US" sz="3100" dirty="0" err="1"/>
              <a:t>ini</a:t>
            </a:r>
            <a:r>
              <a:rPr lang="en-US" sz="3100" dirty="0"/>
              <a:t> paling </a:t>
            </a:r>
            <a:r>
              <a:rPr lang="en-US" sz="3100" dirty="0" err="1"/>
              <a:t>banyak</a:t>
            </a:r>
            <a:r>
              <a:rPr lang="en-US" sz="3100" dirty="0"/>
              <a:t> </a:t>
            </a:r>
            <a:r>
              <a:rPr lang="en-US" sz="3100" dirty="0" err="1"/>
              <a:t>digunakan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penelitian</a:t>
            </a:r>
            <a:r>
              <a:rPr lang="en-US" sz="3100" dirty="0"/>
              <a:t> – </a:t>
            </a:r>
            <a:r>
              <a:rPr lang="en-US" sz="3100" dirty="0" err="1"/>
              <a:t>penelitian</a:t>
            </a:r>
            <a:r>
              <a:rPr lang="en-US" sz="3100" dirty="0"/>
              <a:t> </a:t>
            </a:r>
            <a:r>
              <a:rPr lang="en-US" sz="3100" dirty="0" err="1"/>
              <a:t>biomedis</a:t>
            </a:r>
            <a:r>
              <a:rPr lang="en-US" sz="3100" dirty="0"/>
              <a:t> </a:t>
            </a:r>
            <a:r>
              <a:rPr lang="en-US" sz="3100" dirty="0" err="1"/>
              <a:t>seperti</a:t>
            </a:r>
            <a:r>
              <a:rPr lang="en-US" sz="3100" dirty="0"/>
              <a:t> </a:t>
            </a:r>
            <a:r>
              <a:rPr lang="en-US" sz="3100" dirty="0" err="1"/>
              <a:t>toksikologi</a:t>
            </a:r>
            <a:r>
              <a:rPr lang="en-US" sz="3100" dirty="0"/>
              <a:t>, </a:t>
            </a:r>
            <a:r>
              <a:rPr lang="en-US" sz="3100" dirty="0" err="1"/>
              <a:t>uji</a:t>
            </a:r>
            <a:r>
              <a:rPr lang="en-US" sz="3100" dirty="0"/>
              <a:t> </a:t>
            </a:r>
            <a:r>
              <a:rPr lang="en-US" sz="3100" dirty="0" err="1"/>
              <a:t>efikasi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keamanan</a:t>
            </a:r>
            <a:r>
              <a:rPr lang="en-US" sz="3100" dirty="0"/>
              <a:t>, </a:t>
            </a:r>
            <a:r>
              <a:rPr lang="en-US" sz="3100" dirty="0" err="1"/>
              <a:t>uji</a:t>
            </a:r>
            <a:r>
              <a:rPr lang="en-US" sz="3100" dirty="0"/>
              <a:t> </a:t>
            </a:r>
            <a:r>
              <a:rPr lang="en-US" sz="3100" dirty="0" err="1"/>
              <a:t>reproduksi</a:t>
            </a:r>
            <a:r>
              <a:rPr lang="en-US" sz="3100" dirty="0"/>
              <a:t>, </a:t>
            </a:r>
            <a:r>
              <a:rPr lang="en-US" sz="3100" dirty="0" err="1"/>
              <a:t>uji</a:t>
            </a:r>
            <a:r>
              <a:rPr lang="en-US" sz="3100" dirty="0"/>
              <a:t> behavior/</a:t>
            </a:r>
            <a:r>
              <a:rPr lang="en-US" sz="3100" dirty="0" err="1"/>
              <a:t>perilaku</a:t>
            </a:r>
            <a:r>
              <a:rPr lang="en-US" sz="3100" dirty="0"/>
              <a:t>, aging, </a:t>
            </a:r>
            <a:r>
              <a:rPr lang="en-US" sz="3100" dirty="0" err="1" smtClean="0"/>
              <a:t>onkologi</a:t>
            </a:r>
            <a:r>
              <a:rPr lang="en-US" sz="3100" dirty="0"/>
              <a:t>, </a:t>
            </a:r>
            <a:r>
              <a:rPr lang="en-US" sz="3100" dirty="0" err="1"/>
              <a:t>nutrisi</a:t>
            </a:r>
            <a:r>
              <a:rPr lang="en-US" sz="3100" dirty="0"/>
              <a:t>,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uji</a:t>
            </a:r>
            <a:r>
              <a:rPr lang="en-US" sz="3100" dirty="0"/>
              <a:t> </a:t>
            </a:r>
            <a:r>
              <a:rPr lang="en-US" sz="3100" dirty="0" err="1"/>
              <a:t>farmakologi</a:t>
            </a:r>
            <a:r>
              <a:rPr lang="en-US" sz="3100" dirty="0"/>
              <a:t> </a:t>
            </a:r>
            <a:r>
              <a:rPr lang="en-US" sz="3100" dirty="0" err="1"/>
              <a:t>lainnya</a:t>
            </a:r>
            <a:r>
              <a:rPr lang="en-US" sz="3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329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292100" indent="-292100">
              <a:buFont typeface="+mj-lt"/>
              <a:buAutoNum type="alphaLcPeriod" startAt="3"/>
            </a:pPr>
            <a:r>
              <a:rPr lang="en-US" dirty="0" err="1">
                <a:solidFill>
                  <a:srgbClr val="FF0000"/>
                </a:solidFill>
              </a:rPr>
              <a:t>Tikus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Putih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Galur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Wistar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292100" indent="0">
              <a:buNone/>
            </a:pPr>
            <a:r>
              <a:rPr lang="en-US" dirty="0" err="1" smtClean="0"/>
              <a:t>Tikus</a:t>
            </a:r>
            <a:r>
              <a:rPr lang="en-US" dirty="0" smtClean="0"/>
              <a:t> </a:t>
            </a:r>
            <a:r>
              <a:rPr lang="en-US" dirty="0" err="1"/>
              <a:t>galur</a:t>
            </a:r>
            <a:r>
              <a:rPr lang="en-US" dirty="0"/>
              <a:t> </a:t>
            </a:r>
            <a:r>
              <a:rPr lang="en-US" dirty="0" err="1"/>
              <a:t>wistar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galak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galur</a:t>
            </a:r>
            <a:r>
              <a:rPr lang="en-US" dirty="0"/>
              <a:t> Sprague </a:t>
            </a:r>
            <a:r>
              <a:rPr lang="en-US" dirty="0" err="1"/>
              <a:t>dawley</a:t>
            </a:r>
            <a:r>
              <a:rPr lang="en-US" dirty="0"/>
              <a:t>. </a:t>
            </a:r>
            <a:r>
              <a:rPr lang="en-US" dirty="0" err="1"/>
              <a:t>Tikus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toksikologi</a:t>
            </a:r>
            <a:r>
              <a:rPr lang="en-US" dirty="0"/>
              <a:t>,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,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efikasi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aging</a:t>
            </a:r>
            <a:r>
              <a:rPr lang="en-US" dirty="0" smtClean="0"/>
              <a:t>.</a:t>
            </a:r>
          </a:p>
          <a:p>
            <a:pPr marL="292100" indent="-292100">
              <a:buFont typeface="+mj-lt"/>
              <a:buAutoNum type="alphaLcPeriod" startAt="4"/>
            </a:pPr>
            <a:r>
              <a:rPr lang="en-US" dirty="0" err="1" smtClean="0">
                <a:solidFill>
                  <a:srgbClr val="FF0000"/>
                </a:solidFill>
              </a:rPr>
              <a:t>Mencit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71500" indent="-279400"/>
            <a:r>
              <a:rPr lang="en-US" dirty="0" err="1"/>
              <a:t>U</a:t>
            </a:r>
            <a:r>
              <a:rPr lang="en-US" dirty="0" err="1" smtClean="0"/>
              <a:t>kurannya</a:t>
            </a:r>
            <a:r>
              <a:rPr lang="en-US" dirty="0" smtClean="0"/>
              <a:t> </a:t>
            </a:r>
            <a:r>
              <a:rPr lang="en-US" dirty="0"/>
              <a:t>mini,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99% </a:t>
            </a:r>
            <a:r>
              <a:rPr lang="en-US" dirty="0" err="1"/>
              <a:t>gennya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endParaRPr lang="en-US" dirty="0" smtClean="0"/>
          </a:p>
          <a:p>
            <a:pPr marL="571500" indent="-279400"/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di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genetiknya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model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</a:p>
          <a:p>
            <a:pPr marL="571500" indent="-279400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penanganannya</a:t>
            </a:r>
            <a:r>
              <a:rPr lang="en-US" dirty="0" smtClean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harganya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329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Kelinci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/>
              <a:t>kelinci</a:t>
            </a:r>
            <a:r>
              <a:rPr lang="en-US" dirty="0"/>
              <a:t> albino </a:t>
            </a:r>
            <a:endParaRPr lang="en-US" dirty="0" smtClean="0"/>
          </a:p>
          <a:p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iritasi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kelinci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air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pigmen</a:t>
            </a:r>
            <a:r>
              <a:rPr lang="en-US" dirty="0"/>
              <a:t> </a:t>
            </a:r>
            <a:r>
              <a:rPr lang="en-US" dirty="0" err="1"/>
              <a:t>dimata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albinonya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kelinci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antibody </a:t>
            </a:r>
            <a:r>
              <a:rPr lang="en-US" dirty="0" err="1"/>
              <a:t>poliklonal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2667000"/>
            <a:ext cx="43644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SEKIAN</a:t>
            </a:r>
            <a:endParaRPr 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235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1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091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>
                <a:solidFill>
                  <a:srgbClr val="FF0000"/>
                </a:solidFill>
              </a:rPr>
              <a:t>sengaja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dipelihara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diternakkan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dipakai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sebagai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hewan</a:t>
            </a:r>
            <a:r>
              <a:rPr lang="en-US" dirty="0">
                <a:solidFill>
                  <a:srgbClr val="FF0000"/>
                </a:solidFill>
              </a:rPr>
              <a:t> model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laboratorik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2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err="1" smtClean="0"/>
              <a:t>Alasan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diperlukannya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hewan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percobaan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dalam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penelitian</a:t>
            </a:r>
            <a:r>
              <a:rPr lang="en-US" sz="23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keragaman</a:t>
            </a:r>
            <a:r>
              <a:rPr lang="en-US" sz="2300" dirty="0" smtClean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subjek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diminimalisasi</a:t>
            </a:r>
            <a:r>
              <a:rPr lang="en-US" sz="2300" dirty="0"/>
              <a:t>, </a:t>
            </a:r>
            <a:endParaRPr 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variabel</a:t>
            </a:r>
            <a:r>
              <a:rPr lang="en-US" sz="2300" dirty="0" smtClean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mudah</a:t>
            </a:r>
            <a:r>
              <a:rPr lang="en-US" sz="2300" dirty="0"/>
              <a:t> </a:t>
            </a:r>
            <a:r>
              <a:rPr lang="en-US" sz="2300" dirty="0" err="1"/>
              <a:t>dikontrol</a:t>
            </a:r>
            <a:r>
              <a:rPr lang="en-US" sz="2300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daur</a:t>
            </a:r>
            <a:r>
              <a:rPr lang="en-US" sz="2300" dirty="0" smtClean="0"/>
              <a:t> </a:t>
            </a:r>
            <a:r>
              <a:rPr lang="en-US" sz="2300" dirty="0" err="1"/>
              <a:t>hidup</a:t>
            </a:r>
            <a:r>
              <a:rPr lang="en-US" sz="2300" dirty="0"/>
              <a:t> </a:t>
            </a:r>
            <a:r>
              <a:rPr lang="en-US" sz="2300" dirty="0" err="1"/>
              <a:t>relatif</a:t>
            </a:r>
            <a:r>
              <a:rPr lang="en-US" sz="2300" dirty="0"/>
              <a:t> </a:t>
            </a:r>
            <a:r>
              <a:rPr lang="en-US" sz="2300" dirty="0" err="1"/>
              <a:t>pendek</a:t>
            </a:r>
            <a:r>
              <a:rPr lang="en-US" sz="2300" dirty="0"/>
              <a:t> </a:t>
            </a:r>
            <a:r>
              <a:rPr lang="en-US" sz="2300" dirty="0" err="1"/>
              <a:t>sehingga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yang </a:t>
            </a:r>
            <a:r>
              <a:rPr lang="en-US" sz="2300" dirty="0" err="1"/>
              <a:t>bersifat</a:t>
            </a:r>
            <a:r>
              <a:rPr lang="en-US" sz="2300" dirty="0"/>
              <a:t> </a:t>
            </a:r>
            <a:r>
              <a:rPr lang="en-US" sz="2300" dirty="0" err="1"/>
              <a:t>multigenerasi</a:t>
            </a:r>
            <a:r>
              <a:rPr lang="en-US" sz="2300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pemilihan</a:t>
            </a:r>
            <a:r>
              <a:rPr lang="en-US" sz="2300" dirty="0" smtClean="0"/>
              <a:t> </a:t>
            </a:r>
            <a:r>
              <a:rPr lang="en-US" sz="2300" dirty="0" err="1"/>
              <a:t>jenis</a:t>
            </a:r>
            <a:r>
              <a:rPr lang="en-US" sz="2300" dirty="0"/>
              <a:t> </a:t>
            </a:r>
            <a:r>
              <a:rPr lang="en-US" sz="2300" dirty="0" err="1"/>
              <a:t>hewan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disesuaikan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kepekaan</a:t>
            </a:r>
            <a:r>
              <a:rPr lang="en-US" sz="2300" dirty="0"/>
              <a:t> </a:t>
            </a:r>
            <a:r>
              <a:rPr lang="en-US" sz="2300" dirty="0" err="1"/>
              <a:t>hewan</a:t>
            </a:r>
            <a:r>
              <a:rPr lang="en-US" sz="2300" dirty="0"/>
              <a:t> </a:t>
            </a:r>
            <a:r>
              <a:rPr lang="en-US" sz="2300" dirty="0" err="1"/>
              <a:t>terhadap</a:t>
            </a:r>
            <a:r>
              <a:rPr lang="en-US" sz="2300" dirty="0"/>
              <a:t> </a:t>
            </a:r>
            <a:r>
              <a:rPr lang="en-US" sz="2300" dirty="0" err="1"/>
              <a:t>materi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yang </a:t>
            </a:r>
            <a:r>
              <a:rPr lang="en-US" sz="2300" dirty="0" err="1"/>
              <a:t>dilakukan</a:t>
            </a:r>
            <a:r>
              <a:rPr lang="en-US" sz="2300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biaya</a:t>
            </a:r>
            <a:r>
              <a:rPr lang="en-US" sz="2300" dirty="0" smtClean="0"/>
              <a:t> </a:t>
            </a:r>
            <a:r>
              <a:rPr lang="en-US" sz="2300" dirty="0" err="1"/>
              <a:t>relatif</a:t>
            </a:r>
            <a:r>
              <a:rPr lang="en-US" sz="2300" dirty="0"/>
              <a:t> </a:t>
            </a:r>
            <a:r>
              <a:rPr lang="en-US" sz="2300" dirty="0" err="1"/>
              <a:t>murah</a:t>
            </a:r>
            <a:r>
              <a:rPr lang="en-US" sz="2300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yang </a:t>
            </a:r>
            <a:r>
              <a:rPr lang="en-US" sz="2300" dirty="0" err="1"/>
              <a:t>berisiko</a:t>
            </a:r>
            <a:r>
              <a:rPr lang="en-US" sz="2300" dirty="0"/>
              <a:t> </a:t>
            </a:r>
            <a:r>
              <a:rPr lang="en-US" sz="2300" dirty="0" err="1"/>
              <a:t>tinggi</a:t>
            </a:r>
            <a:r>
              <a:rPr lang="en-US" sz="2300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mendapatkan</a:t>
            </a:r>
            <a:r>
              <a:rPr lang="en-US" sz="2300" dirty="0" smtClean="0"/>
              <a:t> </a:t>
            </a:r>
            <a:r>
              <a:rPr lang="en-US" sz="2300" dirty="0" err="1"/>
              <a:t>informasi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mendalam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yang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karena</a:t>
            </a:r>
            <a:r>
              <a:rPr lang="en-US" sz="2300" dirty="0"/>
              <a:t> </a:t>
            </a:r>
            <a:r>
              <a:rPr lang="en-US" sz="2300" dirty="0" err="1"/>
              <a:t>kita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membuat</a:t>
            </a:r>
            <a:r>
              <a:rPr lang="en-US" sz="2300" dirty="0"/>
              <a:t> </a:t>
            </a:r>
            <a:r>
              <a:rPr lang="en-US" sz="2300" dirty="0" err="1"/>
              <a:t>sediaan</a:t>
            </a:r>
            <a:r>
              <a:rPr lang="en-US" sz="2300" dirty="0"/>
              <a:t> </a:t>
            </a:r>
            <a:r>
              <a:rPr lang="en-US" sz="2300" dirty="0" err="1"/>
              <a:t>biologi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organ </a:t>
            </a:r>
            <a:r>
              <a:rPr lang="en-US" sz="2300" dirty="0" err="1"/>
              <a:t>hewan</a:t>
            </a:r>
            <a:r>
              <a:rPr lang="en-US" sz="2300" dirty="0"/>
              <a:t> yang </a:t>
            </a:r>
            <a:r>
              <a:rPr lang="en-US" sz="2300" dirty="0" err="1"/>
              <a:t>digunakan</a:t>
            </a:r>
            <a:r>
              <a:rPr lang="en-US" sz="2300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memperoleh</a:t>
            </a:r>
            <a:r>
              <a:rPr lang="en-US" sz="2300" dirty="0" smtClean="0"/>
              <a:t> </a:t>
            </a:r>
            <a:r>
              <a:rPr lang="en-US" sz="2300" dirty="0"/>
              <a:t>data </a:t>
            </a:r>
            <a:r>
              <a:rPr lang="en-US" sz="2300" dirty="0" err="1"/>
              <a:t>maksimum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keperluan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</a:t>
            </a:r>
            <a:r>
              <a:rPr lang="en-US" sz="2300" dirty="0" err="1"/>
              <a:t>simulasi</a:t>
            </a:r>
            <a:r>
              <a:rPr lang="en-US" sz="2300" dirty="0" smtClean="0"/>
              <a:t>,</a:t>
            </a:r>
            <a:endParaRPr lang="en-US" sz="2300" dirty="0"/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/>
              <a:t>digunakan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uji</a:t>
            </a:r>
            <a:r>
              <a:rPr lang="en-US" sz="2300" dirty="0"/>
              <a:t> </a:t>
            </a:r>
            <a:r>
              <a:rPr lang="en-US" sz="2300" dirty="0" err="1"/>
              <a:t>keamanan</a:t>
            </a:r>
            <a:r>
              <a:rPr lang="en-US" sz="2300" dirty="0"/>
              <a:t>, </a:t>
            </a:r>
            <a:r>
              <a:rPr lang="en-US" sz="2300" dirty="0" err="1"/>
              <a:t>diagnostik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toksisitas</a:t>
            </a:r>
            <a:r>
              <a:rPr lang="en-US" sz="2300" dirty="0"/>
              <a:t> 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23663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Klasifikasi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Hewan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Uji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i="1" dirty="0" smtClean="0">
                <a:solidFill>
                  <a:srgbClr val="FF0000"/>
                </a:solidFill>
              </a:rPr>
              <a:t>Exploratory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n-US" sz="2600" dirty="0" err="1"/>
              <a:t>penyelidikan</a:t>
            </a:r>
            <a:r>
              <a:rPr lang="en-US" sz="2600" dirty="0"/>
              <a:t>) </a:t>
            </a:r>
            <a:r>
              <a:rPr lang="en-US" sz="2600" dirty="0" err="1"/>
              <a:t>Hewan</a:t>
            </a:r>
            <a:r>
              <a:rPr lang="en-US" sz="2600" dirty="0"/>
              <a:t> </a:t>
            </a:r>
            <a:r>
              <a:rPr lang="en-US" sz="2600" dirty="0" err="1"/>
              <a:t>Uji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memahami</a:t>
            </a:r>
            <a:r>
              <a:rPr lang="en-US" sz="2600" dirty="0"/>
              <a:t> </a:t>
            </a:r>
            <a:r>
              <a:rPr lang="en-US" sz="2600" dirty="0" err="1"/>
              <a:t>mekanisme</a:t>
            </a:r>
            <a:r>
              <a:rPr lang="en-US" sz="2600" dirty="0"/>
              <a:t> </a:t>
            </a:r>
            <a:r>
              <a:rPr lang="en-US" sz="2600" dirty="0" err="1"/>
              <a:t>biologis</a:t>
            </a:r>
            <a:r>
              <a:rPr lang="en-US" sz="2600" dirty="0"/>
              <a:t>, </a:t>
            </a:r>
            <a:r>
              <a:rPr lang="en-US" sz="2600" dirty="0" err="1"/>
              <a:t>apakah</a:t>
            </a:r>
            <a:r>
              <a:rPr lang="en-US" sz="2600" dirty="0"/>
              <a:t>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dirty="0" err="1"/>
              <a:t>mekanisme</a:t>
            </a:r>
            <a:r>
              <a:rPr lang="en-US" sz="2600" dirty="0"/>
              <a:t> </a:t>
            </a:r>
            <a:r>
              <a:rPr lang="en-US" sz="2600" dirty="0" err="1"/>
              <a:t>dasar</a:t>
            </a:r>
            <a:r>
              <a:rPr lang="en-US" sz="2600" dirty="0"/>
              <a:t> yang normal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mekanisme</a:t>
            </a:r>
            <a:r>
              <a:rPr lang="en-US" sz="2600" dirty="0"/>
              <a:t> yang </a:t>
            </a:r>
            <a:r>
              <a:rPr lang="en-US" sz="2600" dirty="0" err="1"/>
              <a:t>berhubungan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fungsi</a:t>
            </a:r>
            <a:r>
              <a:rPr lang="en-US" sz="2600" dirty="0"/>
              <a:t> </a:t>
            </a:r>
            <a:r>
              <a:rPr lang="en-US" sz="2600" dirty="0" err="1"/>
              <a:t>biologis</a:t>
            </a:r>
            <a:r>
              <a:rPr lang="en-US" sz="2600" dirty="0"/>
              <a:t> yang abnormal.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i="1" dirty="0" smtClean="0">
                <a:solidFill>
                  <a:srgbClr val="FF0000"/>
                </a:solidFill>
              </a:rPr>
              <a:t>Explanatory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n-US" sz="2600" dirty="0" err="1"/>
              <a:t>penjelasan</a:t>
            </a:r>
            <a:r>
              <a:rPr lang="en-US" sz="2600" dirty="0"/>
              <a:t>) </a:t>
            </a:r>
            <a:r>
              <a:rPr lang="en-US" sz="2600" dirty="0" err="1"/>
              <a:t>Hewan</a:t>
            </a:r>
            <a:r>
              <a:rPr lang="en-US" sz="2600" dirty="0"/>
              <a:t> </a:t>
            </a:r>
            <a:r>
              <a:rPr lang="en-US" sz="2600" dirty="0" err="1"/>
              <a:t>Uji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memahami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banyak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r>
              <a:rPr lang="en-US" sz="2600" dirty="0"/>
              <a:t> </a:t>
            </a:r>
            <a:r>
              <a:rPr lang="en-US" sz="2600" dirty="0" err="1"/>
              <a:t>biologis</a:t>
            </a:r>
            <a:r>
              <a:rPr lang="en-US" sz="2600" dirty="0"/>
              <a:t> yang </a:t>
            </a:r>
            <a:r>
              <a:rPr lang="en-US" sz="2600" dirty="0" err="1"/>
              <a:t>kompleks</a:t>
            </a:r>
            <a:r>
              <a:rPr lang="en-US" sz="26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i="1" dirty="0" smtClean="0">
                <a:solidFill>
                  <a:srgbClr val="FF0000"/>
                </a:solidFill>
              </a:rPr>
              <a:t>Predictive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n-US" sz="2600" dirty="0" err="1"/>
              <a:t>perkiraan</a:t>
            </a:r>
            <a:r>
              <a:rPr lang="en-US" sz="2600" dirty="0"/>
              <a:t>) </a:t>
            </a:r>
            <a:r>
              <a:rPr lang="en-US" sz="2600" dirty="0" err="1"/>
              <a:t>Hewan</a:t>
            </a:r>
            <a:r>
              <a:rPr lang="en-US" sz="2600" dirty="0"/>
              <a:t> </a:t>
            </a:r>
            <a:r>
              <a:rPr lang="en-US" sz="2600" dirty="0" err="1"/>
              <a:t>Uji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menentukan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mengukur</a:t>
            </a:r>
            <a:r>
              <a:rPr lang="en-US" sz="2600" dirty="0"/>
              <a:t> </a:t>
            </a:r>
            <a:r>
              <a:rPr lang="en-US" sz="2600" dirty="0" err="1"/>
              <a:t>akibat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perlakuan</a:t>
            </a:r>
            <a:r>
              <a:rPr lang="en-US" sz="2600" dirty="0"/>
              <a:t>, </a:t>
            </a:r>
            <a:r>
              <a:rPr lang="en-US" sz="2600" dirty="0" err="1"/>
              <a:t>apakah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pengobatan</a:t>
            </a:r>
            <a:r>
              <a:rPr lang="en-US" sz="2600" dirty="0"/>
              <a:t> </a:t>
            </a:r>
            <a:r>
              <a:rPr lang="en-US" sz="2600" dirty="0" err="1"/>
              <a:t>penyakit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memperkirakan</a:t>
            </a:r>
            <a:r>
              <a:rPr lang="en-US" sz="2600" dirty="0"/>
              <a:t> </a:t>
            </a:r>
            <a:r>
              <a:rPr lang="en-US" sz="2600" dirty="0" err="1"/>
              <a:t>tingkat</a:t>
            </a:r>
            <a:r>
              <a:rPr lang="en-US" sz="2600" dirty="0"/>
              <a:t> </a:t>
            </a:r>
            <a:r>
              <a:rPr lang="en-US" sz="2600" dirty="0" err="1"/>
              <a:t>toksisitas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senyawa</a:t>
            </a:r>
            <a:r>
              <a:rPr lang="en-US" sz="2600" dirty="0"/>
              <a:t> </a:t>
            </a:r>
            <a:r>
              <a:rPr lang="en-US" sz="2600" dirty="0" err="1"/>
              <a:t>kimia</a:t>
            </a:r>
            <a:r>
              <a:rPr lang="en-US" sz="2600" dirty="0"/>
              <a:t> yang </a:t>
            </a:r>
            <a:r>
              <a:rPr lang="en-US" sz="2600" dirty="0" err="1"/>
              <a:t>diberikan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8914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Faktor</a:t>
            </a:r>
            <a:r>
              <a:rPr lang="en-US" sz="3600" dirty="0" smtClean="0"/>
              <a:t> </a:t>
            </a:r>
            <a:r>
              <a:rPr lang="en-US" sz="3600" dirty="0" err="1" smtClean="0"/>
              <a:t>penting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Pemilihan</a:t>
            </a:r>
            <a:r>
              <a:rPr lang="en-US" sz="3600" dirty="0" smtClean="0"/>
              <a:t> </a:t>
            </a:r>
            <a:r>
              <a:rPr lang="en-US" sz="3600" dirty="0" err="1" smtClean="0"/>
              <a:t>hewan</a:t>
            </a:r>
            <a:r>
              <a:rPr lang="en-US" sz="3600" dirty="0" smtClean="0"/>
              <a:t> </a:t>
            </a:r>
            <a:r>
              <a:rPr lang="en-US" sz="3600" dirty="0" err="1" smtClean="0"/>
              <a:t>percobaan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fisiologi</a:t>
            </a:r>
            <a:r>
              <a:rPr lang="en-US" dirty="0"/>
              <a:t>, </a:t>
            </a:r>
            <a:r>
              <a:rPr lang="en-US" dirty="0" err="1"/>
              <a:t>metabolik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serta</a:t>
            </a:r>
            <a:r>
              <a:rPr lang="en-US" dirty="0"/>
              <a:t> proses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lain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yang </a:t>
            </a:r>
            <a:r>
              <a:rPr lang="en-US" dirty="0" err="1" smtClean="0"/>
              <a:t>dilakukan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5960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tinjauan</a:t>
            </a:r>
            <a:r>
              <a:rPr lang="en-US" sz="2800" dirty="0"/>
              <a:t> </a:t>
            </a:r>
            <a:r>
              <a:rPr lang="en-US" sz="2800" dirty="0" err="1"/>
              <a:t>kritis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literatur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spesies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yang </a:t>
            </a:r>
            <a:r>
              <a:rPr lang="en-US" sz="2800" dirty="0" err="1"/>
              <a:t>terbaik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sejenis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 yang paling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yang </a:t>
            </a:r>
            <a:r>
              <a:rPr lang="en-US" sz="2800" dirty="0" err="1"/>
              <a:t>sejenis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spesimen</a:t>
            </a:r>
            <a:r>
              <a:rPr lang="en-US" sz="2800" dirty="0"/>
              <a:t> organ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mencukupi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diambil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prosedur</a:t>
            </a:r>
            <a:r>
              <a:rPr lang="en-US" sz="2800" dirty="0"/>
              <a:t> yang </a:t>
            </a:r>
            <a:r>
              <a:rPr lang="en-US" sz="2800" dirty="0" err="1"/>
              <a:t>memungkinkan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yang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genetik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mikrobiologi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67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dipilih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berdasarkan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umur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jenis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kelamin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berat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badan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kondisi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kesehatan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keturunan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/>
              <a:t>uji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0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H</a:t>
            </a:r>
            <a:r>
              <a:rPr lang="en-US" dirty="0" err="1" smtClean="0"/>
              <a:t>ewan</a:t>
            </a:r>
            <a:r>
              <a:rPr lang="en-US" dirty="0" smtClean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sedapat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r>
              <a:rPr lang="en-US" dirty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kontaminasi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r>
              <a:rPr lang="en-US" dirty="0"/>
              <a:t> </a:t>
            </a:r>
            <a:r>
              <a:rPr lang="en-US" dirty="0" err="1"/>
              <a:t>patogen</a:t>
            </a:r>
            <a:r>
              <a:rPr lang="en-US" dirty="0"/>
              <a:t>,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hewan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percobaan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konvensional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specified pathogen free</a:t>
            </a:r>
            <a:r>
              <a:rPr lang="en-US" dirty="0"/>
              <a:t> (SPF)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gnotobiotic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imunitas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07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1319</Words>
  <Application>Microsoft Office PowerPoint</Application>
  <PresentationFormat>On-screen Show (4:3)</PresentationFormat>
  <Paragraphs>81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Kemampuan Akhir yang Diharapkan</vt:lpstr>
      <vt:lpstr>Hewan Uji</vt:lpstr>
      <vt:lpstr>PowerPoint Presentation</vt:lpstr>
      <vt:lpstr>Klasifikasi Hewan Uji</vt:lpstr>
      <vt:lpstr>Beberapa Faktor penting dalam Pemilihan hewan percobaan</vt:lpstr>
      <vt:lpstr>PowerPoint Presentation</vt:lpstr>
      <vt:lpstr>PowerPoint Presentation</vt:lpstr>
      <vt:lpstr>PowerPoint Presentation</vt:lpstr>
      <vt:lpstr>PowerPoint Presentation</vt:lpstr>
      <vt:lpstr>1. Replacement</vt:lpstr>
      <vt:lpstr>2. Reduction</vt:lpstr>
      <vt:lpstr>3. Refinement</vt:lpstr>
      <vt:lpstr>PowerPoint Presentation</vt:lpstr>
      <vt:lpstr>1. Rodent </vt:lpstr>
      <vt:lpstr>PowerPoint Presentation</vt:lpstr>
      <vt:lpstr>2. Kelinci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ismail - [2010]</cp:lastModifiedBy>
  <cp:revision>24</cp:revision>
  <dcterms:created xsi:type="dcterms:W3CDTF">2017-07-19T02:39:53Z</dcterms:created>
  <dcterms:modified xsi:type="dcterms:W3CDTF">2019-05-20T02:13:38Z</dcterms:modified>
</cp:coreProperties>
</file>