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6" autoAdjust="0"/>
  </p:normalViewPr>
  <p:slideViewPr>
    <p:cSldViewPr>
      <p:cViewPr>
        <p:scale>
          <a:sx n="70" d="100"/>
          <a:sy n="70" d="100"/>
        </p:scale>
        <p:origin x="-1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762F1-F5FA-4901-B113-EC86AB05DF2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57E1A1-E2D9-45C5-BFA2-4A94F174270F}">
      <dgm:prSet phldrT="[Text]"/>
      <dgm:spPr/>
      <dgm:t>
        <a:bodyPr/>
        <a:lstStyle/>
        <a:p>
          <a:r>
            <a:rPr lang="en-US" dirty="0" err="1" smtClean="0"/>
            <a:t>peneliti</a:t>
          </a:r>
          <a:r>
            <a:rPr lang="en-US" dirty="0" smtClean="0"/>
            <a:t> </a:t>
          </a:r>
          <a:r>
            <a:rPr lang="en-US" dirty="0" err="1" smtClean="0"/>
            <a:t>mengajukan</a:t>
          </a:r>
          <a:r>
            <a:rPr lang="en-US" dirty="0" smtClean="0"/>
            <a:t> proposal </a:t>
          </a:r>
          <a:r>
            <a:rPr lang="en-US" dirty="0" err="1" smtClean="0"/>
            <a:t>kpd</a:t>
          </a:r>
          <a:r>
            <a:rPr lang="en-US" dirty="0" smtClean="0"/>
            <a:t> </a:t>
          </a:r>
          <a:r>
            <a:rPr lang="en-US" dirty="0" err="1" smtClean="0"/>
            <a:t>pimpinan</a:t>
          </a:r>
          <a:r>
            <a:rPr lang="en-US" dirty="0" smtClean="0"/>
            <a:t> </a:t>
          </a:r>
          <a:r>
            <a:rPr lang="en-US" dirty="0" err="1" smtClean="0"/>
            <a:t>lembaga</a:t>
          </a:r>
          <a:endParaRPr lang="en-US" dirty="0"/>
        </a:p>
      </dgm:t>
    </dgm:pt>
    <dgm:pt modelId="{CBD017DA-02F1-453C-B7D3-BF71581AE166}" type="parTrans" cxnId="{25D23764-42D2-4169-B6ED-3691B14DC8BB}">
      <dgm:prSet/>
      <dgm:spPr/>
      <dgm:t>
        <a:bodyPr/>
        <a:lstStyle/>
        <a:p>
          <a:endParaRPr lang="en-US"/>
        </a:p>
      </dgm:t>
    </dgm:pt>
    <dgm:pt modelId="{D1D77687-84BB-49DB-8392-EA5848953648}" type="sibTrans" cxnId="{25D23764-42D2-4169-B6ED-3691B14DC8BB}">
      <dgm:prSet/>
      <dgm:spPr/>
      <dgm:t>
        <a:bodyPr/>
        <a:lstStyle/>
        <a:p>
          <a:endParaRPr lang="en-US"/>
        </a:p>
      </dgm:t>
    </dgm:pt>
    <dgm:pt modelId="{4D957189-5634-4FE0-9FEE-CA916A3D8078}">
      <dgm:prSet phldrT="[Text]"/>
      <dgm:spPr/>
      <dgm:t>
        <a:bodyPr/>
        <a:lstStyle/>
        <a:p>
          <a:r>
            <a:rPr lang="en-US" dirty="0" err="1" smtClean="0"/>
            <a:t>pimpinan</a:t>
          </a:r>
          <a:r>
            <a:rPr lang="en-US" dirty="0" smtClean="0"/>
            <a:t> </a:t>
          </a:r>
          <a:r>
            <a:rPr lang="en-US" dirty="0" err="1" smtClean="0"/>
            <a:t>menilai</a:t>
          </a:r>
          <a:r>
            <a:rPr lang="en-US" dirty="0" smtClean="0"/>
            <a:t> : </a:t>
          </a:r>
          <a:r>
            <a:rPr lang="en-US" dirty="0" err="1" smtClean="0"/>
            <a:t>tujuan</a:t>
          </a:r>
          <a:r>
            <a:rPr lang="en-US" dirty="0" smtClean="0"/>
            <a:t>, </a:t>
          </a:r>
          <a:r>
            <a:rPr lang="en-US" dirty="0" err="1" smtClean="0"/>
            <a:t>sarana</a:t>
          </a:r>
          <a:r>
            <a:rPr lang="en-US" dirty="0" smtClean="0"/>
            <a:t> &amp; </a:t>
          </a:r>
          <a:r>
            <a:rPr lang="en-US" dirty="0" err="1" smtClean="0"/>
            <a:t>prasarana</a:t>
          </a:r>
          <a:r>
            <a:rPr lang="en-US" dirty="0" smtClean="0"/>
            <a:t>, </a:t>
          </a:r>
          <a:r>
            <a:rPr lang="en-US" dirty="0" err="1" smtClean="0"/>
            <a:t>mampu</a:t>
          </a:r>
          <a:r>
            <a:rPr lang="en-US" dirty="0" smtClean="0"/>
            <a:t> </a:t>
          </a:r>
          <a:r>
            <a:rPr lang="en-US" dirty="0" err="1" smtClean="0"/>
            <a:t>meneliti</a:t>
          </a:r>
          <a:endParaRPr lang="en-US" dirty="0"/>
        </a:p>
      </dgm:t>
    </dgm:pt>
    <dgm:pt modelId="{4DAB44E1-4D34-4682-B5FA-46E8B2132F5B}" type="parTrans" cxnId="{669E7FA6-4E8F-4B76-8B8A-68E335805809}">
      <dgm:prSet/>
      <dgm:spPr/>
      <dgm:t>
        <a:bodyPr/>
        <a:lstStyle/>
        <a:p>
          <a:endParaRPr lang="en-US"/>
        </a:p>
      </dgm:t>
    </dgm:pt>
    <dgm:pt modelId="{72536D33-AF21-4F5C-B2B5-171D772292C8}" type="sibTrans" cxnId="{669E7FA6-4E8F-4B76-8B8A-68E335805809}">
      <dgm:prSet/>
      <dgm:spPr/>
      <dgm:t>
        <a:bodyPr/>
        <a:lstStyle/>
        <a:p>
          <a:endParaRPr lang="en-US"/>
        </a:p>
      </dgm:t>
    </dgm:pt>
    <dgm:pt modelId="{3BF2D4C9-D8DC-46F6-B73C-382768B38729}">
      <dgm:prSet phldrT="[Text]"/>
      <dgm:spPr/>
      <dgm:t>
        <a:bodyPr/>
        <a:lstStyle/>
        <a:p>
          <a:r>
            <a:rPr lang="en-US" dirty="0" err="1" smtClean="0"/>
            <a:t>persetujuan</a:t>
          </a:r>
          <a:r>
            <a:rPr lang="en-US" dirty="0" smtClean="0"/>
            <a:t> </a:t>
          </a:r>
          <a:r>
            <a:rPr lang="en-US" dirty="0" err="1" smtClean="0"/>
            <a:t>ilmiah</a:t>
          </a:r>
          <a:r>
            <a:rPr lang="en-US" dirty="0" smtClean="0"/>
            <a:t> </a:t>
          </a:r>
          <a:r>
            <a:rPr lang="en-US" dirty="0" err="1" smtClean="0"/>
            <a:t>kpd</a:t>
          </a:r>
          <a:r>
            <a:rPr lang="en-US" dirty="0" smtClean="0"/>
            <a:t> KIPK </a:t>
          </a:r>
          <a:r>
            <a:rPr lang="en-US" dirty="0" err="1" smtClean="0"/>
            <a:t>etik</a:t>
          </a:r>
          <a:r>
            <a:rPr lang="en-US" dirty="0" smtClean="0"/>
            <a:t> </a:t>
          </a:r>
          <a:r>
            <a:rPr lang="en-US" dirty="0" err="1" smtClean="0"/>
            <a:t>kpd</a:t>
          </a:r>
          <a:r>
            <a:rPr lang="en-US" dirty="0" smtClean="0"/>
            <a:t> KEPK</a:t>
          </a:r>
          <a:endParaRPr lang="en-US" dirty="0"/>
        </a:p>
      </dgm:t>
    </dgm:pt>
    <dgm:pt modelId="{34C40154-60A4-4358-934E-9E6B9C07780F}" type="parTrans" cxnId="{DCE3329A-33A1-4708-9391-99392E2B84F8}">
      <dgm:prSet/>
      <dgm:spPr/>
      <dgm:t>
        <a:bodyPr/>
        <a:lstStyle/>
        <a:p>
          <a:endParaRPr lang="en-US"/>
        </a:p>
      </dgm:t>
    </dgm:pt>
    <dgm:pt modelId="{4F0F543D-FE3E-45AD-9F59-95C78179CF60}" type="sibTrans" cxnId="{DCE3329A-33A1-4708-9391-99392E2B84F8}">
      <dgm:prSet/>
      <dgm:spPr/>
      <dgm:t>
        <a:bodyPr/>
        <a:lstStyle/>
        <a:p>
          <a:endParaRPr lang="en-US"/>
        </a:p>
      </dgm:t>
    </dgm:pt>
    <dgm:pt modelId="{D9F2EE94-82B4-4050-A436-CB893C5CB4EC}" type="pres">
      <dgm:prSet presAssocID="{103762F1-F5FA-4901-B113-EC86AB05DF2D}" presName="outerComposite" presStyleCnt="0">
        <dgm:presLayoutVars>
          <dgm:chMax val="5"/>
          <dgm:dir/>
          <dgm:resizeHandles val="exact"/>
        </dgm:presLayoutVars>
      </dgm:prSet>
      <dgm:spPr/>
    </dgm:pt>
    <dgm:pt modelId="{9B9FC9A9-B25D-4032-A775-AD359EEDE8C2}" type="pres">
      <dgm:prSet presAssocID="{103762F1-F5FA-4901-B113-EC86AB05DF2D}" presName="dummyMaxCanvas" presStyleCnt="0">
        <dgm:presLayoutVars/>
      </dgm:prSet>
      <dgm:spPr/>
    </dgm:pt>
    <dgm:pt modelId="{24F39E5E-AE6F-4102-BFCD-7709F05A70D2}" type="pres">
      <dgm:prSet presAssocID="{103762F1-F5FA-4901-B113-EC86AB05DF2D}" presName="ThreeNodes_1" presStyleLbl="node1" presStyleIdx="0" presStyleCnt="3" custScaleY="57672" custLinFactNeighborY="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F43DC-794B-4E7C-96B8-CA07AB325A8E}" type="pres">
      <dgm:prSet presAssocID="{103762F1-F5FA-4901-B113-EC86AB05DF2D}" presName="ThreeNodes_2" presStyleLbl="node1" presStyleIdx="1" presStyleCnt="3" custScaleX="108116" custScaleY="58201" custLinFactNeighborY="-31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4BE0D-FD69-41D5-8EEB-25D174F06389}" type="pres">
      <dgm:prSet presAssocID="{103762F1-F5FA-4901-B113-EC86AB05DF2D}" presName="ThreeNodes_3" presStyleLbl="node1" presStyleIdx="2" presStyleCnt="3" custScaleY="57672" custLinFactNeighborY="-68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347CF-245C-4CB0-913E-E084F7CDA031}" type="pres">
      <dgm:prSet presAssocID="{103762F1-F5FA-4901-B113-EC86AB05DF2D}" presName="ThreeConn_1-2" presStyleLbl="fgAccFollowNode1" presStyleIdx="0" presStyleCnt="2" custScaleX="48718" custScaleY="57387" custLinFactNeighborY="-24420">
        <dgm:presLayoutVars>
          <dgm:bulletEnabled val="1"/>
        </dgm:presLayoutVars>
      </dgm:prSet>
      <dgm:spPr/>
    </dgm:pt>
    <dgm:pt modelId="{CD7B801A-3A55-47BE-B73C-3DE9F3795131}" type="pres">
      <dgm:prSet presAssocID="{103762F1-F5FA-4901-B113-EC86AB05DF2D}" presName="ThreeConn_2-3" presStyleLbl="fgAccFollowNode1" presStyleIdx="1" presStyleCnt="2" custScaleX="48659" custScaleY="67518" custLinFactNeighborX="8780" custLinFactNeighborY="-85847">
        <dgm:presLayoutVars>
          <dgm:bulletEnabled val="1"/>
        </dgm:presLayoutVars>
      </dgm:prSet>
      <dgm:spPr/>
    </dgm:pt>
    <dgm:pt modelId="{5F5115DE-05B9-47BB-B5D9-120AED03EDC5}" type="pres">
      <dgm:prSet presAssocID="{103762F1-F5FA-4901-B113-EC86AB05DF2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4C2E5-32DC-42F2-892C-C5447546F2AC}" type="pres">
      <dgm:prSet presAssocID="{103762F1-F5FA-4901-B113-EC86AB05DF2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1D804-9AAB-4A77-8001-B638D2E66CB8}" type="pres">
      <dgm:prSet presAssocID="{103762F1-F5FA-4901-B113-EC86AB05DF2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140151-DF2F-4145-A601-1537243BA9E2}" type="presOf" srcId="{5A57E1A1-E2D9-45C5-BFA2-4A94F174270F}" destId="{24F39E5E-AE6F-4102-BFCD-7709F05A70D2}" srcOrd="0" destOrd="0" presId="urn:microsoft.com/office/officeart/2005/8/layout/vProcess5"/>
    <dgm:cxn modelId="{874CECB1-C943-41EC-8FA0-E79B7A3943C4}" type="presOf" srcId="{103762F1-F5FA-4901-B113-EC86AB05DF2D}" destId="{D9F2EE94-82B4-4050-A436-CB893C5CB4EC}" srcOrd="0" destOrd="0" presId="urn:microsoft.com/office/officeart/2005/8/layout/vProcess5"/>
    <dgm:cxn modelId="{4FD1D53A-1323-4E7C-A1A8-880335B2F761}" type="presOf" srcId="{5A57E1A1-E2D9-45C5-BFA2-4A94F174270F}" destId="{5F5115DE-05B9-47BB-B5D9-120AED03EDC5}" srcOrd="1" destOrd="0" presId="urn:microsoft.com/office/officeart/2005/8/layout/vProcess5"/>
    <dgm:cxn modelId="{FB974E18-8388-4CD7-930D-D47409E34037}" type="presOf" srcId="{72536D33-AF21-4F5C-B2B5-171D772292C8}" destId="{CD7B801A-3A55-47BE-B73C-3DE9F3795131}" srcOrd="0" destOrd="0" presId="urn:microsoft.com/office/officeart/2005/8/layout/vProcess5"/>
    <dgm:cxn modelId="{6A603091-3F23-4323-BF1E-AF1E1A8CE3E6}" type="presOf" srcId="{4D957189-5634-4FE0-9FEE-CA916A3D8078}" destId="{7FEF43DC-794B-4E7C-96B8-CA07AB325A8E}" srcOrd="0" destOrd="0" presId="urn:microsoft.com/office/officeart/2005/8/layout/vProcess5"/>
    <dgm:cxn modelId="{05AA792F-23A8-4290-BF94-4DF444EF03C6}" type="presOf" srcId="{D1D77687-84BB-49DB-8392-EA5848953648}" destId="{63C347CF-245C-4CB0-913E-E084F7CDA031}" srcOrd="0" destOrd="0" presId="urn:microsoft.com/office/officeart/2005/8/layout/vProcess5"/>
    <dgm:cxn modelId="{3D6267E8-F881-4DA3-AFFD-0E0C87528451}" type="presOf" srcId="{4D957189-5634-4FE0-9FEE-CA916A3D8078}" destId="{F774C2E5-32DC-42F2-892C-C5447546F2AC}" srcOrd="1" destOrd="0" presId="urn:microsoft.com/office/officeart/2005/8/layout/vProcess5"/>
    <dgm:cxn modelId="{25D23764-42D2-4169-B6ED-3691B14DC8BB}" srcId="{103762F1-F5FA-4901-B113-EC86AB05DF2D}" destId="{5A57E1A1-E2D9-45C5-BFA2-4A94F174270F}" srcOrd="0" destOrd="0" parTransId="{CBD017DA-02F1-453C-B7D3-BF71581AE166}" sibTransId="{D1D77687-84BB-49DB-8392-EA5848953648}"/>
    <dgm:cxn modelId="{4BFB9D0E-798D-4B3B-80B3-23B23A8A93A8}" type="presOf" srcId="{3BF2D4C9-D8DC-46F6-B73C-382768B38729}" destId="{7A81D804-9AAB-4A77-8001-B638D2E66CB8}" srcOrd="1" destOrd="0" presId="urn:microsoft.com/office/officeart/2005/8/layout/vProcess5"/>
    <dgm:cxn modelId="{DCE3329A-33A1-4708-9391-99392E2B84F8}" srcId="{103762F1-F5FA-4901-B113-EC86AB05DF2D}" destId="{3BF2D4C9-D8DC-46F6-B73C-382768B38729}" srcOrd="2" destOrd="0" parTransId="{34C40154-60A4-4358-934E-9E6B9C07780F}" sibTransId="{4F0F543D-FE3E-45AD-9F59-95C78179CF60}"/>
    <dgm:cxn modelId="{669E7FA6-4E8F-4B76-8B8A-68E335805809}" srcId="{103762F1-F5FA-4901-B113-EC86AB05DF2D}" destId="{4D957189-5634-4FE0-9FEE-CA916A3D8078}" srcOrd="1" destOrd="0" parTransId="{4DAB44E1-4D34-4682-B5FA-46E8B2132F5B}" sibTransId="{72536D33-AF21-4F5C-B2B5-171D772292C8}"/>
    <dgm:cxn modelId="{154368BD-4776-4A8D-BFD3-63E71A05186C}" type="presOf" srcId="{3BF2D4C9-D8DC-46F6-B73C-382768B38729}" destId="{5214BE0D-FD69-41D5-8EEB-25D174F06389}" srcOrd="0" destOrd="0" presId="urn:microsoft.com/office/officeart/2005/8/layout/vProcess5"/>
    <dgm:cxn modelId="{B6D1DE40-A56D-43D0-A669-58C2E6A35B49}" type="presParOf" srcId="{D9F2EE94-82B4-4050-A436-CB893C5CB4EC}" destId="{9B9FC9A9-B25D-4032-A775-AD359EEDE8C2}" srcOrd="0" destOrd="0" presId="urn:microsoft.com/office/officeart/2005/8/layout/vProcess5"/>
    <dgm:cxn modelId="{2DBFFBD5-D053-4A92-8B24-A10551C9E5B4}" type="presParOf" srcId="{D9F2EE94-82B4-4050-A436-CB893C5CB4EC}" destId="{24F39E5E-AE6F-4102-BFCD-7709F05A70D2}" srcOrd="1" destOrd="0" presId="urn:microsoft.com/office/officeart/2005/8/layout/vProcess5"/>
    <dgm:cxn modelId="{3B54699E-FFE5-4952-B8D5-0E99D30B6946}" type="presParOf" srcId="{D9F2EE94-82B4-4050-A436-CB893C5CB4EC}" destId="{7FEF43DC-794B-4E7C-96B8-CA07AB325A8E}" srcOrd="2" destOrd="0" presId="urn:microsoft.com/office/officeart/2005/8/layout/vProcess5"/>
    <dgm:cxn modelId="{87A89A4A-268C-4F0A-9FE8-53DB99F9B0C6}" type="presParOf" srcId="{D9F2EE94-82B4-4050-A436-CB893C5CB4EC}" destId="{5214BE0D-FD69-41D5-8EEB-25D174F06389}" srcOrd="3" destOrd="0" presId="urn:microsoft.com/office/officeart/2005/8/layout/vProcess5"/>
    <dgm:cxn modelId="{CE934F29-0111-4112-9464-0458A9E0D14F}" type="presParOf" srcId="{D9F2EE94-82B4-4050-A436-CB893C5CB4EC}" destId="{63C347CF-245C-4CB0-913E-E084F7CDA031}" srcOrd="4" destOrd="0" presId="urn:microsoft.com/office/officeart/2005/8/layout/vProcess5"/>
    <dgm:cxn modelId="{FF29430F-A554-4704-BFBE-28E6BECA44D2}" type="presParOf" srcId="{D9F2EE94-82B4-4050-A436-CB893C5CB4EC}" destId="{CD7B801A-3A55-47BE-B73C-3DE9F3795131}" srcOrd="5" destOrd="0" presId="urn:microsoft.com/office/officeart/2005/8/layout/vProcess5"/>
    <dgm:cxn modelId="{2EFDE71A-00D3-4DEF-B1C7-D3C8AB197B71}" type="presParOf" srcId="{D9F2EE94-82B4-4050-A436-CB893C5CB4EC}" destId="{5F5115DE-05B9-47BB-B5D9-120AED03EDC5}" srcOrd="6" destOrd="0" presId="urn:microsoft.com/office/officeart/2005/8/layout/vProcess5"/>
    <dgm:cxn modelId="{C58735BA-5C20-4D3E-AD77-6D4FFCD71B8D}" type="presParOf" srcId="{D9F2EE94-82B4-4050-A436-CB893C5CB4EC}" destId="{F774C2E5-32DC-42F2-892C-C5447546F2AC}" srcOrd="7" destOrd="0" presId="urn:microsoft.com/office/officeart/2005/8/layout/vProcess5"/>
    <dgm:cxn modelId="{4C1106AD-4907-4088-A43C-10172336A3D0}" type="presParOf" srcId="{D9F2EE94-82B4-4050-A436-CB893C5CB4EC}" destId="{7A81D804-9AAB-4A77-8001-B638D2E66CB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39E5E-AE6F-4102-BFCD-7709F05A70D2}">
      <dsp:nvSpPr>
        <dsp:cNvPr id="0" name=""/>
        <dsp:cNvSpPr/>
      </dsp:nvSpPr>
      <dsp:spPr>
        <a:xfrm>
          <a:off x="0" y="388618"/>
          <a:ext cx="5116830" cy="830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peneliti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mengajukan</a:t>
          </a:r>
          <a:r>
            <a:rPr lang="en-US" sz="2200" kern="1200" dirty="0" smtClean="0"/>
            <a:t> proposal </a:t>
          </a:r>
          <a:r>
            <a:rPr lang="en-US" sz="2200" kern="1200" dirty="0" err="1" smtClean="0"/>
            <a:t>kpd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pimpinan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lembaga</a:t>
          </a:r>
          <a:endParaRPr lang="en-US" sz="2200" kern="1200" dirty="0"/>
        </a:p>
      </dsp:txBody>
      <dsp:txXfrm>
        <a:off x="24327" y="412945"/>
        <a:ext cx="3598472" cy="781926"/>
      </dsp:txXfrm>
    </dsp:sp>
    <dsp:sp modelId="{7FEF43DC-794B-4E7C-96B8-CA07AB325A8E}">
      <dsp:nvSpPr>
        <dsp:cNvPr id="0" name=""/>
        <dsp:cNvSpPr/>
      </dsp:nvSpPr>
      <dsp:spPr>
        <a:xfrm>
          <a:off x="243844" y="1524000"/>
          <a:ext cx="5532111" cy="838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pimpinan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menilai</a:t>
          </a:r>
          <a:r>
            <a:rPr lang="en-US" sz="2200" kern="1200" dirty="0" smtClean="0"/>
            <a:t> : </a:t>
          </a:r>
          <a:r>
            <a:rPr lang="en-US" sz="2200" kern="1200" dirty="0" err="1" smtClean="0"/>
            <a:t>tujuan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sarana</a:t>
          </a:r>
          <a:r>
            <a:rPr lang="en-US" sz="2200" kern="1200" dirty="0" smtClean="0"/>
            <a:t> &amp; </a:t>
          </a:r>
          <a:r>
            <a:rPr lang="en-US" sz="2200" kern="1200" dirty="0" err="1" smtClean="0"/>
            <a:t>prasarana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mampu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meneliti</a:t>
          </a:r>
          <a:endParaRPr lang="en-US" sz="2200" kern="1200" dirty="0"/>
        </a:p>
      </dsp:txBody>
      <dsp:txXfrm>
        <a:off x="268394" y="1548550"/>
        <a:ext cx="3982792" cy="789099"/>
      </dsp:txXfrm>
    </dsp:sp>
    <dsp:sp modelId="{5214BE0D-FD69-41D5-8EEB-25D174F06389}">
      <dsp:nvSpPr>
        <dsp:cNvPr id="0" name=""/>
        <dsp:cNvSpPr/>
      </dsp:nvSpPr>
      <dsp:spPr>
        <a:xfrm>
          <a:off x="902969" y="2674620"/>
          <a:ext cx="5116830" cy="830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persetujuan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ilmiah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kpd</a:t>
          </a:r>
          <a:r>
            <a:rPr lang="en-US" sz="2200" kern="1200" dirty="0" smtClean="0"/>
            <a:t> KIPK </a:t>
          </a:r>
          <a:r>
            <a:rPr lang="en-US" sz="2200" kern="1200" dirty="0" err="1" smtClean="0"/>
            <a:t>etik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kpd</a:t>
          </a:r>
          <a:r>
            <a:rPr lang="en-US" sz="2200" kern="1200" dirty="0" smtClean="0"/>
            <a:t> KEPK</a:t>
          </a:r>
          <a:endParaRPr lang="en-US" sz="2200" kern="1200" dirty="0"/>
        </a:p>
      </dsp:txBody>
      <dsp:txXfrm>
        <a:off x="927296" y="2698947"/>
        <a:ext cx="3680574" cy="781926"/>
      </dsp:txXfrm>
    </dsp:sp>
    <dsp:sp modelId="{63C347CF-245C-4CB0-913E-E084F7CDA031}">
      <dsp:nvSpPr>
        <dsp:cNvPr id="0" name=""/>
        <dsp:cNvSpPr/>
      </dsp:nvSpPr>
      <dsp:spPr>
        <a:xfrm>
          <a:off x="4420742" y="1062990"/>
          <a:ext cx="456057" cy="5372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523355" y="1062990"/>
        <a:ext cx="250831" cy="424335"/>
      </dsp:txXfrm>
    </dsp:sp>
    <dsp:sp modelId="{CD7B801A-3A55-47BE-B73C-3DE9F3795131}">
      <dsp:nvSpPr>
        <dsp:cNvPr id="0" name=""/>
        <dsp:cNvSpPr/>
      </dsp:nvSpPr>
      <dsp:spPr>
        <a:xfrm>
          <a:off x="4954694" y="2111151"/>
          <a:ext cx="455505" cy="63204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5057183" y="2111151"/>
        <a:ext cx="250527" cy="51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07A5-8795-42FE-A5BD-D7405F8BDD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68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07A5-8795-42FE-A5BD-D7405F8BDD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6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98800" y="3880247"/>
            <a:ext cx="5969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400" b="1" dirty="0" err="1" smtClean="0">
                <a:solidFill>
                  <a:schemeClr val="bg1"/>
                </a:solidFill>
              </a:rPr>
              <a:t>Etik</a:t>
            </a:r>
            <a:r>
              <a:rPr lang="en-US" sz="3400" b="1" dirty="0" smtClean="0">
                <a:solidFill>
                  <a:schemeClr val="bg1"/>
                </a:solidFill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</a:rPr>
              <a:t>pada</a:t>
            </a:r>
            <a:r>
              <a:rPr lang="en-US" sz="3400" b="1" dirty="0" smtClean="0">
                <a:solidFill>
                  <a:schemeClr val="bg1"/>
                </a:solidFill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</a:rPr>
              <a:t>Hewan</a:t>
            </a:r>
            <a:r>
              <a:rPr lang="en-US" sz="3400" b="1" dirty="0" smtClean="0">
                <a:solidFill>
                  <a:schemeClr val="bg1"/>
                </a:solidFill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</a:rPr>
              <a:t>Percobaan</a:t>
            </a:r>
            <a:endParaRPr lang="en-US" sz="34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</a:rPr>
              <a:t>Febriana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Dwi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Wahyuni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PRINSIP 3R (mnrt Hume &amp; Russel, 1957</a:t>
            </a:r>
            <a:r>
              <a:rPr lang="nb-NO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marL="395288" indent="-395288">
              <a:buFont typeface="+mj-lt"/>
              <a:buAutoNum type="arabicPeriod"/>
            </a:pPr>
            <a:r>
              <a:rPr lang="fr-FR" b="1" dirty="0" smtClean="0">
                <a:solidFill>
                  <a:srgbClr val="FF0000"/>
                </a:solidFill>
              </a:rPr>
              <a:t>REPLACEMENT</a:t>
            </a:r>
            <a:r>
              <a:rPr lang="fr-FR" dirty="0"/>
              <a:t>, ada 2 alternatif:</a:t>
            </a:r>
          </a:p>
          <a:p>
            <a:pPr marL="682625" indent="-287338">
              <a:buFont typeface="+mj-lt"/>
              <a:buAutoNum type="alphaLcPeriod"/>
            </a:pPr>
            <a:r>
              <a:rPr lang="en-US" dirty="0" smtClean="0"/>
              <a:t>Replacement </a:t>
            </a:r>
            <a:r>
              <a:rPr lang="en-US" dirty="0" err="1"/>
              <a:t>relatif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 smtClean="0"/>
              <a:t>hewan</a:t>
            </a:r>
            <a:r>
              <a:rPr lang="en-US" dirty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/>
              <a:t>sbg</a:t>
            </a:r>
            <a:r>
              <a:rPr lang="en-US" dirty="0"/>
              <a:t> donor organ,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sel.</a:t>
            </a:r>
          </a:p>
          <a:p>
            <a:pPr marL="682625" indent="-287338">
              <a:buFont typeface="+mj-lt"/>
              <a:buAutoNum type="alphaLcPeriod"/>
            </a:pPr>
            <a:r>
              <a:rPr lang="en-US" dirty="0" smtClean="0"/>
              <a:t>Replacement </a:t>
            </a:r>
            <a:r>
              <a:rPr lang="en-US" dirty="0" err="1"/>
              <a:t>absolut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galur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(cell </a:t>
            </a:r>
            <a:r>
              <a:rPr lang="en-US" dirty="0" smtClean="0"/>
              <a:t>lines)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pPr marL="395288" indent="-395288">
              <a:buFont typeface="+mj-lt"/>
              <a:buAutoNum type="arabicPeriod" startAt="2"/>
            </a:pPr>
            <a:r>
              <a:rPr lang="en-US" b="1" dirty="0" smtClean="0">
                <a:solidFill>
                  <a:srgbClr val="FF0000"/>
                </a:solidFill>
              </a:rPr>
              <a:t>REDUCTION</a:t>
            </a:r>
            <a:endParaRPr lang="en-US" b="1" dirty="0">
              <a:solidFill>
                <a:srgbClr val="FF0000"/>
              </a:solidFill>
            </a:endParaRPr>
          </a:p>
          <a:p>
            <a:pPr marL="463550" indent="0">
              <a:buNone/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sesedikit</a:t>
            </a:r>
            <a:r>
              <a:rPr lang="en-US" dirty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, 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teknik2 </a:t>
            </a:r>
            <a:r>
              <a:rPr lang="en-US" dirty="0" err="1"/>
              <a:t>biokimia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mengulangi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.</a:t>
            </a:r>
          </a:p>
          <a:p>
            <a:pPr marL="395288" indent="-395288">
              <a:buFont typeface="+mj-lt"/>
              <a:buAutoNum type="arabicPeriod" startAt="3"/>
              <a:tabLst>
                <a:tab pos="395288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REFINEMENT</a:t>
            </a:r>
            <a:endParaRPr lang="en-US" b="1" dirty="0">
              <a:solidFill>
                <a:srgbClr val="FF0000"/>
              </a:solidFill>
            </a:endParaRPr>
          </a:p>
          <a:p>
            <a:pPr marL="463550" indent="0">
              <a:buNone/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/>
              <a:t>,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setelah</a:t>
            </a:r>
            <a:r>
              <a:rPr lang="en-US" dirty="0"/>
              <a:t> </a:t>
            </a:r>
            <a:r>
              <a:rPr lang="sv-SE" dirty="0" smtClean="0"/>
              <a:t>penelitian </a:t>
            </a:r>
            <a:r>
              <a:rPr lang="sv-SE" dirty="0"/>
              <a:t>misalnya </a:t>
            </a:r>
            <a:r>
              <a:rPr lang="sv-SE" dirty="0" smtClean="0"/>
              <a:t>dengan </a:t>
            </a:r>
            <a:r>
              <a:rPr lang="sv-SE" dirty="0"/>
              <a:t>pemberian analgesik.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4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Tata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persetujuan</a:t>
            </a:r>
            <a:r>
              <a:rPr lang="en-US" sz="2800" dirty="0"/>
              <a:t> </a:t>
            </a:r>
            <a:r>
              <a:rPr lang="en-US" sz="2800" dirty="0" err="1"/>
              <a:t>etik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 smtClean="0"/>
              <a:t>yg</a:t>
            </a:r>
            <a:r>
              <a:rPr lang="en-US" sz="2800" dirty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percobaan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37281275"/>
              </p:ext>
            </p:extLst>
          </p:nvPr>
        </p:nvGraphicFramePr>
        <p:xfrm>
          <a:off x="1600200" y="2057400"/>
          <a:ext cx="6019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048000" y="5849113"/>
            <a:ext cx="5181600" cy="704087"/>
            <a:chOff x="914399" y="2844799"/>
            <a:chExt cx="5181600" cy="1219200"/>
          </a:xfrm>
        </p:grpSpPr>
        <p:sp>
          <p:nvSpPr>
            <p:cNvPr id="13" name="Rounded Rectangle 12"/>
            <p:cNvSpPr/>
            <p:nvPr/>
          </p:nvSpPr>
          <p:spPr>
            <a:xfrm>
              <a:off x="914399" y="2844799"/>
              <a:ext cx="5181600" cy="1219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950108" y="2880508"/>
              <a:ext cx="3860502" cy="1147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r>
                <a:rPr lang="en-US" sz="2400" dirty="0" err="1"/>
                <a:t>izin</a:t>
              </a:r>
              <a:r>
                <a:rPr lang="en-US" sz="2400" dirty="0"/>
                <a:t> </a:t>
              </a:r>
              <a:r>
                <a:rPr lang="en-US" sz="2400" dirty="0" err="1"/>
                <a:t>pelaksanaan</a:t>
              </a:r>
              <a:r>
                <a:rPr lang="en-US" sz="2400" dirty="0"/>
                <a:t> </a:t>
              </a:r>
              <a:r>
                <a:rPr lang="en-US" sz="2400" dirty="0" err="1"/>
                <a:t>penelitian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088295" y="5311553"/>
            <a:ext cx="455505" cy="632047"/>
            <a:chOff x="4954694" y="1981199"/>
            <a:chExt cx="455505" cy="632047"/>
          </a:xfrm>
        </p:grpSpPr>
        <p:sp>
          <p:nvSpPr>
            <p:cNvPr id="16" name="Down Arrow 15"/>
            <p:cNvSpPr/>
            <p:nvPr/>
          </p:nvSpPr>
          <p:spPr>
            <a:xfrm>
              <a:off x="4954694" y="1981199"/>
              <a:ext cx="455505" cy="63204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Down Arrow 4"/>
            <p:cNvSpPr/>
            <p:nvPr/>
          </p:nvSpPr>
          <p:spPr>
            <a:xfrm>
              <a:off x="5057183" y="1981199"/>
              <a:ext cx="250527" cy="51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81634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fontScale="70000" lnSpcReduction="20000"/>
          </a:bodyPr>
          <a:lstStyle/>
          <a:p>
            <a:pPr marL="341313" indent="-341313">
              <a:buFont typeface="+mj-lt"/>
              <a:buAutoNum type="alphaUcPeriod"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:</a:t>
            </a:r>
          </a:p>
          <a:p>
            <a:pPr marL="627063" indent="-285750"/>
            <a:r>
              <a:rPr lang="en-US" dirty="0" err="1"/>
              <a:t>K</a:t>
            </a:r>
            <a:r>
              <a:rPr lang="en-US" dirty="0" err="1" smtClean="0"/>
              <a:t>riteria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: </a:t>
            </a:r>
            <a:r>
              <a:rPr lang="en-US" dirty="0" err="1"/>
              <a:t>spesies</a:t>
            </a:r>
            <a:r>
              <a:rPr lang="en-US" dirty="0"/>
              <a:t>, </a:t>
            </a:r>
            <a:r>
              <a:rPr lang="en-US" dirty="0" err="1"/>
              <a:t>umur</a:t>
            </a:r>
            <a:r>
              <a:rPr lang="en-US" dirty="0"/>
              <a:t>, BB,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&amp;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endParaRPr lang="en-US" dirty="0"/>
          </a:p>
          <a:p>
            <a:pPr marL="627063" indent="-285750"/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: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virus &amp; </a:t>
            </a:r>
            <a:r>
              <a:rPr lang="en-US" dirty="0" err="1"/>
              <a:t>antibodi</a:t>
            </a:r>
            <a:r>
              <a:rPr lang="en-US" dirty="0"/>
              <a:t>,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  <a:p>
            <a:pPr marL="627063" indent="-285750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: </a:t>
            </a:r>
            <a:r>
              <a:rPr lang="en-US" dirty="0" err="1"/>
              <a:t>sekecil</a:t>
            </a:r>
            <a:r>
              <a:rPr lang="en-US" dirty="0"/>
              <a:t> </a:t>
            </a:r>
            <a:r>
              <a:rPr lang="en-US" dirty="0" err="1" smtClean="0"/>
              <a:t>mgkn</a:t>
            </a:r>
            <a:endParaRPr lang="en-US" dirty="0"/>
          </a:p>
          <a:p>
            <a:pPr marL="627063" indent="-285750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: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 smtClean="0"/>
              <a:t>percaya</a:t>
            </a:r>
            <a:r>
              <a:rPr lang="en-US" dirty="0" smtClean="0"/>
              <a:t>, </a:t>
            </a:r>
            <a:r>
              <a:rPr lang="en-US" dirty="0" err="1" smtClean="0"/>
              <a:t>dikembangbiakan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/>
              <a:t>&amp; status </a:t>
            </a:r>
            <a:r>
              <a:rPr lang="en-US" dirty="0" err="1" smtClean="0"/>
              <a:t>kesehatan</a:t>
            </a:r>
            <a:endParaRPr lang="en-US" dirty="0"/>
          </a:p>
          <a:p>
            <a:pPr marL="627063" indent="-285750"/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fisik</a:t>
            </a:r>
            <a:r>
              <a:rPr lang="en-US" dirty="0"/>
              <a:t>: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kandang</a:t>
            </a:r>
            <a:r>
              <a:rPr lang="en-US" dirty="0"/>
              <a:t>) &amp; </a:t>
            </a:r>
            <a:r>
              <a:rPr lang="en-US" dirty="0" err="1"/>
              <a:t>makro</a:t>
            </a:r>
            <a:r>
              <a:rPr lang="en-US" dirty="0"/>
              <a:t> (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 smtClean="0"/>
              <a:t>),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/>
              <a:t>gerak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 &amp; </a:t>
            </a:r>
            <a:r>
              <a:rPr lang="en-US" dirty="0" err="1"/>
              <a:t>kelembaban</a:t>
            </a:r>
            <a:r>
              <a:rPr lang="en-US" dirty="0"/>
              <a:t>, </a:t>
            </a:r>
            <a:r>
              <a:rPr lang="en-US" dirty="0" err="1"/>
              <a:t>ventilasi</a:t>
            </a:r>
            <a:r>
              <a:rPr lang="en-US" dirty="0"/>
              <a:t> &amp; </a:t>
            </a:r>
            <a:r>
              <a:rPr lang="en-US" dirty="0" err="1" smtClean="0"/>
              <a:t>kandang</a:t>
            </a:r>
            <a:endParaRPr lang="en-US" dirty="0"/>
          </a:p>
          <a:p>
            <a:pPr marL="627063" indent="-285750"/>
            <a:r>
              <a:rPr lang="fi-FI" dirty="0" smtClean="0"/>
              <a:t>Sanitasi</a:t>
            </a:r>
            <a:r>
              <a:rPr lang="fi-FI" dirty="0"/>
              <a:t>: penggantian alas kandang, pencucian &amp; disinfeksi kandang </a:t>
            </a:r>
            <a:r>
              <a:rPr lang="fi-FI" dirty="0" smtClean="0"/>
              <a:t>&amp; </a:t>
            </a:r>
            <a:r>
              <a:rPr lang="en-US" dirty="0" err="1" smtClean="0"/>
              <a:t>peralatan</a:t>
            </a:r>
            <a:endParaRPr lang="en-US" dirty="0"/>
          </a:p>
          <a:p>
            <a:pPr marL="627063" indent="-285750"/>
            <a:r>
              <a:rPr lang="en-US" dirty="0" err="1" smtClean="0"/>
              <a:t>Pakan</a:t>
            </a:r>
            <a:r>
              <a:rPr lang="en-US" dirty="0" smtClean="0"/>
              <a:t> </a:t>
            </a:r>
            <a:r>
              <a:rPr lang="en-US" dirty="0"/>
              <a:t>&amp; air </a:t>
            </a:r>
            <a:r>
              <a:rPr lang="en-US" dirty="0" err="1"/>
              <a:t>minum</a:t>
            </a:r>
            <a:r>
              <a:rPr lang="en-US" dirty="0"/>
              <a:t>: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&amp; </a:t>
            </a:r>
            <a:r>
              <a:rPr lang="en-US" dirty="0" err="1"/>
              <a:t>nutrisi</a:t>
            </a:r>
            <a:r>
              <a:rPr lang="en-US" dirty="0"/>
              <a:t>,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tercemar</a:t>
            </a:r>
            <a:r>
              <a:rPr lang="en-US" dirty="0"/>
              <a:t>, &amp;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43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41313" indent="-341313">
              <a:buFont typeface="+mj-lt"/>
              <a:buAutoNum type="alphaUcPeriod" startAt="2"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:</a:t>
            </a:r>
          </a:p>
          <a:p>
            <a:pPr marL="627063" indent="-285750"/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: program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(</a:t>
            </a:r>
            <a:r>
              <a:rPr lang="en-US" dirty="0" err="1"/>
              <a:t>sanitasi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pakan</a:t>
            </a:r>
            <a:r>
              <a:rPr lang="en-US" dirty="0" smtClean="0"/>
              <a:t>),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, zoonosis &amp;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 smtClean="0"/>
              <a:t>keselamatan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 marL="627063" indent="-285750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: </a:t>
            </a:r>
            <a:r>
              <a:rPr lang="en-US" dirty="0" err="1"/>
              <a:t>transportasi</a:t>
            </a:r>
            <a:r>
              <a:rPr lang="en-US" dirty="0"/>
              <a:t> (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 smtClean="0"/>
              <a:t>suhu</a:t>
            </a:r>
            <a:r>
              <a:rPr lang="en-US" dirty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 smtClean="0"/>
              <a:t>mencegah</a:t>
            </a:r>
            <a:r>
              <a:rPr lang="en-US" dirty="0"/>
              <a:t> </a:t>
            </a:r>
            <a:r>
              <a:rPr lang="en-US" dirty="0" smtClean="0"/>
              <a:t>trauma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1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287338" indent="-287338">
              <a:buFont typeface="+mj-lt"/>
              <a:buAutoNum type="arabicPeriod"/>
            </a:pP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  <a:p>
            <a:pPr marL="627063" indent="-339725">
              <a:buFont typeface="+mj-lt"/>
              <a:buAutoNum type="alphaLcPeriod"/>
            </a:pPr>
            <a:r>
              <a:rPr lang="sv-SE" dirty="0" smtClean="0"/>
              <a:t>pengekangan</a:t>
            </a:r>
            <a:r>
              <a:rPr lang="sv-SE" dirty="0"/>
              <a:t>: penggunaan tangan, alat atau obat-obatan utk </a:t>
            </a:r>
            <a:r>
              <a:rPr lang="sv-SE" dirty="0" smtClean="0"/>
              <a:t>membatasi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/>
              <a:t>normal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/ </a:t>
            </a:r>
            <a:r>
              <a:rPr lang="en-US" dirty="0" err="1" smtClean="0"/>
              <a:t>sampel</a:t>
            </a:r>
            <a:r>
              <a:rPr lang="en-US" dirty="0"/>
              <a:t> </a:t>
            </a:r>
            <a:r>
              <a:rPr lang="en-US" dirty="0" err="1" smtClean="0"/>
              <a:t>biologik</a:t>
            </a:r>
            <a:r>
              <a:rPr lang="en-US" dirty="0"/>
              <a:t>,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Rancangan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pengekangan</a:t>
            </a:r>
            <a:r>
              <a:rPr lang="en-US" dirty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</a:t>
            </a:r>
          </a:p>
          <a:p>
            <a:pPr marL="627063" indent="-339725">
              <a:buFont typeface="+mj-lt"/>
              <a:buAutoNum type="alphaLcPeriod"/>
            </a:pP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/>
              <a:t>pakan</a:t>
            </a:r>
            <a:r>
              <a:rPr lang="en-US" dirty="0"/>
              <a:t> &amp; air </a:t>
            </a:r>
            <a:r>
              <a:rPr lang="en-US" dirty="0" err="1"/>
              <a:t>minum</a:t>
            </a:r>
            <a:r>
              <a:rPr lang="en-US" dirty="0"/>
              <a:t>: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mencukupi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pakan</a:t>
            </a:r>
            <a:r>
              <a:rPr lang="en-US" dirty="0"/>
              <a:t> &amp; </a:t>
            </a:r>
            <a:r>
              <a:rPr lang="en-US" dirty="0" smtClean="0"/>
              <a:t>air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/>
              <a:t>normal &amp;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pPr marL="341313" indent="-341313">
              <a:buFont typeface="+mj-lt"/>
              <a:buAutoNum type="arabicPeriod" startAt="2"/>
            </a:pP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/>
          </a:p>
          <a:p>
            <a:pPr marL="341313" indent="0">
              <a:buNone/>
            </a:pP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,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 smtClean="0"/>
              <a:t>hewan</a:t>
            </a:r>
            <a:r>
              <a:rPr lang="en-US" dirty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/>
              <a:t>agar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sesamanya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41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341313" indent="-341313">
              <a:buFont typeface="+mj-lt"/>
              <a:buAutoNum type="arabicPeriod" startAt="3"/>
            </a:pPr>
            <a:r>
              <a:rPr lang="en-US" dirty="0" err="1" smtClean="0"/>
              <a:t>Pembedahan</a:t>
            </a:r>
            <a:endParaRPr lang="en-US" dirty="0"/>
          </a:p>
          <a:p>
            <a:pPr marL="341313" indent="0">
              <a:buNone/>
            </a:pP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survival (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pulih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 smtClean="0"/>
              <a:t>pembiusan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terminal (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dimatikan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dibunuh</a:t>
            </a:r>
            <a:r>
              <a:rPr lang="en-US" dirty="0"/>
              <a:t> </a:t>
            </a:r>
            <a:r>
              <a:rPr lang="en-US" dirty="0" err="1"/>
              <a:t>sblm</a:t>
            </a:r>
            <a:r>
              <a:rPr lang="en-US" dirty="0"/>
              <a:t> </a:t>
            </a:r>
            <a:r>
              <a:rPr lang="en-US" dirty="0" err="1"/>
              <a:t>pulih</a:t>
            </a:r>
            <a:r>
              <a:rPr lang="en-US" dirty="0"/>
              <a:t> </a:t>
            </a:r>
            <a:r>
              <a:rPr lang="en-US" dirty="0" err="1" smtClean="0"/>
              <a:t>dr</a:t>
            </a:r>
            <a:r>
              <a:rPr lang="en-US" dirty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pembiusan</a:t>
            </a:r>
            <a:r>
              <a:rPr lang="en-US" dirty="0" smtClean="0"/>
              <a:t>)</a:t>
            </a:r>
          </a:p>
          <a:p>
            <a:pPr marL="341313" indent="-341313">
              <a:buFont typeface="+mj-lt"/>
              <a:buAutoNum type="arabicPeriod" startAt="4"/>
            </a:pP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 smtClean="0"/>
              <a:t>bedah</a:t>
            </a:r>
            <a:endParaRPr lang="en-US" dirty="0"/>
          </a:p>
          <a:p>
            <a:pPr marL="0" indent="341313">
              <a:buNone/>
            </a:pP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 smtClean="0"/>
              <a:t>intensif</a:t>
            </a:r>
            <a:endParaRPr lang="en-US" dirty="0"/>
          </a:p>
          <a:p>
            <a:pPr marL="341313" indent="-341313">
              <a:buFont typeface="+mj-lt"/>
              <a:buAutoNum type="arabicPeriod" startAt="5"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0" indent="341313">
              <a:buNone/>
            </a:pP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terlatih</a:t>
            </a:r>
            <a:endParaRPr lang="en-US" dirty="0"/>
          </a:p>
          <a:p>
            <a:pPr marL="341313" indent="-341313">
              <a:buFont typeface="+mj-lt"/>
              <a:buAutoNum type="arabicPeriod" startAt="6"/>
            </a:pPr>
            <a:r>
              <a:rPr lang="en-US" dirty="0" smtClean="0"/>
              <a:t>Rasa </a:t>
            </a:r>
            <a:r>
              <a:rPr lang="en-US" dirty="0" err="1" smtClean="0"/>
              <a:t>nyeri</a:t>
            </a:r>
            <a:endParaRPr lang="en-US" dirty="0"/>
          </a:p>
          <a:p>
            <a:pPr marL="341313" indent="0">
              <a:buNone/>
            </a:pP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analgesik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dibunuh</a:t>
            </a:r>
            <a:r>
              <a:rPr lang="en-US" dirty="0"/>
              <a:t> </a:t>
            </a:r>
            <a:r>
              <a:rPr lang="en-US" dirty="0" err="1" smtClean="0"/>
              <a:t>dgn</a:t>
            </a:r>
            <a:r>
              <a:rPr lang="en-US" dirty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dilapor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peneliti</a:t>
            </a:r>
            <a:endParaRPr lang="en-US" dirty="0"/>
          </a:p>
          <a:p>
            <a:pPr marL="341313" indent="-341313">
              <a:buFont typeface="+mj-lt"/>
              <a:buAutoNum type="arabicPeriod" startAt="7"/>
            </a:pPr>
            <a:r>
              <a:rPr lang="en-US" dirty="0" err="1" smtClean="0"/>
              <a:t>Anastesia</a:t>
            </a:r>
            <a:r>
              <a:rPr lang="en-US" dirty="0" smtClean="0"/>
              <a:t> </a:t>
            </a:r>
            <a:r>
              <a:rPr lang="en-US" dirty="0"/>
              <a:t>&amp; analgesia</a:t>
            </a:r>
          </a:p>
          <a:p>
            <a:pPr marL="0" indent="341313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hewan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32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/>
              <a:t>membunuh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endParaRPr lang="en-US" dirty="0"/>
          </a:p>
          <a:p>
            <a:pPr marL="0" indent="519113">
              <a:buNone/>
            </a:pPr>
            <a:r>
              <a:rPr lang="fi-FI" dirty="0"/>
              <a:t>Dilakukan oleh tenaga kerja profesional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/>
              <a:t>fetus</a:t>
            </a:r>
          </a:p>
          <a:p>
            <a:pPr marL="519113" indent="0">
              <a:buNone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normal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dibunuh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/>
          </a:p>
          <a:p>
            <a:pPr marL="519113" indent="-519113">
              <a:buFont typeface="+mj-lt"/>
              <a:buAutoNum type="arabicPeriod" startAt="10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punah</a:t>
            </a:r>
            <a:endParaRPr lang="en-US" dirty="0"/>
          </a:p>
          <a:p>
            <a:pPr marL="0" indent="519113">
              <a:buNone/>
            </a:pP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kehutanan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&amp;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  <a:p>
            <a:pPr marL="519113" indent="0">
              <a:buNone/>
            </a:pPr>
            <a:r>
              <a:rPr lang="sv-SE" dirty="0"/>
              <a:t>Sesuai peraturan perundang-undangan dlm </a:t>
            </a:r>
            <a:r>
              <a:rPr lang="sv-SE" dirty="0" smtClean="0"/>
              <a:t>negeri </a:t>
            </a:r>
            <a:r>
              <a:rPr lang="en-US" dirty="0" smtClean="0"/>
              <a:t>(</a:t>
            </a:r>
            <a:r>
              <a:rPr lang="en-US" dirty="0" err="1" smtClean="0"/>
              <a:t>Dep.Pertanian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Kehutanan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(IATA &amp; CITES)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68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93547" y="2967335"/>
            <a:ext cx="41569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SEKIAN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27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9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Etik</a:t>
            </a:r>
            <a:r>
              <a:rPr lang="en-US" dirty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3763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relawan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 smtClean="0"/>
              <a:t>hanya</a:t>
            </a:r>
            <a:r>
              <a:rPr lang="en-US" dirty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/>
              <a:t>diikutsertakan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r>
              <a:rPr lang="en-US" dirty="0"/>
              <a:t> </a:t>
            </a:r>
            <a:r>
              <a:rPr lang="it-IT" dirty="0" smtClean="0"/>
              <a:t>telah diuji </a:t>
            </a:r>
            <a:r>
              <a:rPr lang="it-IT" dirty="0"/>
              <a:t>coba tuntas di </a:t>
            </a:r>
            <a:r>
              <a:rPr lang="it-IT" dirty="0" smtClean="0"/>
              <a:t>Laboratorium </a:t>
            </a:r>
            <a:r>
              <a:rPr lang="it-IT" dirty="0"/>
              <a:t>serta jika </a:t>
            </a:r>
            <a:r>
              <a:rPr lang="it-IT" dirty="0" smtClean="0"/>
              <a:t>layak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 smtClean="0"/>
              <a:t>percobaan</a:t>
            </a:r>
            <a:endParaRPr lang="en-US" dirty="0"/>
          </a:p>
          <a:p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/>
              <a:t>kali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 smtClean="0"/>
              <a:t>bila</a:t>
            </a:r>
            <a:r>
              <a:rPr lang="en-US" dirty="0"/>
              <a:t> </a:t>
            </a: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/>
              <a:t>keamanannya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Penderitaan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ketidaknyamanan</a:t>
            </a:r>
            <a:r>
              <a:rPr lang="en-US" dirty="0" smtClean="0"/>
              <a:t> </a:t>
            </a:r>
            <a:r>
              <a:rPr lang="en-US" dirty="0"/>
              <a:t>(inconvenience), </a:t>
            </a:r>
            <a:r>
              <a:rPr lang="en-US" dirty="0" err="1" smtClean="0">
                <a:solidFill>
                  <a:srgbClr val="FF0000"/>
                </a:solidFill>
              </a:rPr>
              <a:t>ketidaksenangan</a:t>
            </a:r>
            <a:r>
              <a:rPr lang="en-US" dirty="0"/>
              <a:t> </a:t>
            </a:r>
            <a:r>
              <a:rPr lang="en-US" dirty="0" smtClean="0"/>
              <a:t>(discomfort</a:t>
            </a:r>
            <a:r>
              <a:rPr lang="en-US" dirty="0"/>
              <a:t>), </a:t>
            </a:r>
            <a:r>
              <a:rPr lang="en-US" dirty="0" err="1">
                <a:solidFill>
                  <a:srgbClr val="FF0000"/>
                </a:solidFill>
              </a:rPr>
              <a:t>kesusahan</a:t>
            </a:r>
            <a:r>
              <a:rPr lang="en-US" dirty="0"/>
              <a:t> (distress), </a:t>
            </a:r>
            <a:r>
              <a:rPr lang="en-US" dirty="0">
                <a:solidFill>
                  <a:srgbClr val="FF0000"/>
                </a:solidFill>
              </a:rPr>
              <a:t>rasa </a:t>
            </a:r>
            <a:r>
              <a:rPr lang="en-US" dirty="0" err="1">
                <a:solidFill>
                  <a:srgbClr val="FF0000"/>
                </a:solidFill>
              </a:rPr>
              <a:t>nyeri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(pain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kematian</a:t>
            </a:r>
            <a:r>
              <a:rPr lang="en-US" dirty="0"/>
              <a:t> (death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khusus</a:t>
            </a:r>
            <a:r>
              <a:rPr lang="en-US" dirty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Deklarasi</a:t>
            </a:r>
            <a:r>
              <a:rPr lang="en-US" dirty="0"/>
              <a:t> </a:t>
            </a:r>
            <a:r>
              <a:rPr lang="en-US" dirty="0" err="1" smtClean="0"/>
              <a:t>Helsinski</a:t>
            </a:r>
            <a:r>
              <a:rPr lang="en-US" dirty="0" smtClean="0"/>
              <a:t> </a:t>
            </a:r>
            <a:r>
              <a:rPr lang="en-US" dirty="0" err="1"/>
              <a:t>Oktober</a:t>
            </a:r>
            <a:r>
              <a:rPr lang="en-US" dirty="0"/>
              <a:t> 2004 di Tokyo,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11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smtClean="0"/>
              <a:t>12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3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Butir</a:t>
            </a:r>
            <a:r>
              <a:rPr lang="en-US" b="1" dirty="0">
                <a:solidFill>
                  <a:srgbClr val="FF0000"/>
                </a:solidFill>
              </a:rPr>
              <a:t> 11</a:t>
            </a:r>
            <a:r>
              <a:rPr lang="en-US" dirty="0"/>
              <a:t>.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 smtClean="0"/>
              <a:t>mengikutsertakan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memenuhi</a:t>
            </a:r>
            <a:r>
              <a:rPr lang="en-US" dirty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/>
              <a:t> </a:t>
            </a:r>
            <a:r>
              <a:rPr lang="fi-FI" dirty="0" smtClean="0"/>
              <a:t>umum</a:t>
            </a:r>
            <a:r>
              <a:rPr lang="fi-FI" dirty="0"/>
              <a:t>, didasarkan pada pengetahuan seksama </a:t>
            </a:r>
            <a:r>
              <a:rPr lang="fi-FI" dirty="0" smtClean="0"/>
              <a:t>dari kepustakaan </a:t>
            </a:r>
            <a:r>
              <a:rPr lang="fi-FI" dirty="0"/>
              <a:t>ilmiah dan sumber informasi </a:t>
            </a:r>
            <a:r>
              <a:rPr lang="fi-FI" dirty="0" smtClean="0"/>
              <a:t>lain, </a:t>
            </a:r>
            <a:r>
              <a:rPr lang="it-IT" dirty="0" smtClean="0"/>
              <a:t>percobaan </a:t>
            </a:r>
            <a:r>
              <a:rPr lang="it-IT" dirty="0"/>
              <a:t>di laboratorium yang memadai dan </a:t>
            </a:r>
            <a:r>
              <a:rPr lang="it-IT" dirty="0" smtClean="0"/>
              <a:t>jika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Butir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12</a:t>
            </a:r>
            <a:r>
              <a:rPr lang="en-US" dirty="0"/>
              <a:t>. </a:t>
            </a:r>
            <a:r>
              <a:rPr lang="en-US" dirty="0" err="1"/>
              <a:t>Keberhatian</a:t>
            </a:r>
            <a:r>
              <a:rPr lang="en-US" dirty="0"/>
              <a:t> (caution)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mempengaruhi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yang </a:t>
            </a:r>
            <a:r>
              <a:rPr lang="en-US" dirty="0" err="1" smtClean="0"/>
              <a:t>digunakan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dihormati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0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 smtClean="0"/>
              <a:t>percobaan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</a:t>
            </a:r>
            <a:r>
              <a:rPr lang="en-US" dirty="0"/>
              <a:t> </a:t>
            </a:r>
            <a:r>
              <a:rPr lang="en-US" dirty="0" err="1"/>
              <a:t>jawabkan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:</a:t>
            </a:r>
          </a:p>
          <a:p>
            <a:pPr marL="736600" indent="-395288">
              <a:buFont typeface="+mj-lt"/>
              <a:buAutoNum type="arabicPeriod"/>
            </a:pPr>
            <a:r>
              <a:rPr lang="fi-FI" dirty="0" smtClean="0"/>
              <a:t>Tujuan </a:t>
            </a:r>
            <a:r>
              <a:rPr lang="fi-FI" dirty="0"/>
              <a:t>penelitian cukup bernilai </a:t>
            </a:r>
            <a:r>
              <a:rPr lang="fi-FI" dirty="0" smtClean="0"/>
              <a:t>manfaat</a:t>
            </a:r>
          </a:p>
          <a:p>
            <a:pPr marL="736600" indent="-395288">
              <a:buFont typeface="+mj-lt"/>
              <a:buAutoNum type="arabicPeriod"/>
            </a:pPr>
            <a:r>
              <a:rPr lang="fi-FI" dirty="0" smtClean="0"/>
              <a:t>Desain </a:t>
            </a:r>
            <a:r>
              <a:rPr lang="fi-FI" dirty="0"/>
              <a:t>penelitian disusun sedemikian rupa </a:t>
            </a:r>
            <a:r>
              <a:rPr lang="fi-FI" dirty="0" smtClean="0"/>
              <a:t>sehingga </a:t>
            </a:r>
            <a:r>
              <a:rPr lang="en-US" dirty="0" err="1" smtClean="0"/>
              <a:t>kemungkinannya</a:t>
            </a:r>
            <a:r>
              <a:rPr lang="en-US" dirty="0" smtClean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endParaRPr lang="en-US" dirty="0"/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 smtClean="0"/>
              <a:t>dibandingkan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penderitaan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9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etis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dipertanggung</a:t>
            </a:r>
            <a:r>
              <a:rPr lang="en-US" dirty="0"/>
              <a:t> </a:t>
            </a:r>
            <a:r>
              <a:rPr lang="en-US" dirty="0" err="1"/>
              <a:t>jawabkan</a:t>
            </a:r>
            <a:r>
              <a:rPr lang="en-US" dirty="0"/>
              <a:t>: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pegetahuan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kesejahteraan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utuh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seksama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, </a:t>
            </a:r>
            <a:r>
              <a:rPr lang="sv-SE" dirty="0" smtClean="0"/>
              <a:t>harus </a:t>
            </a:r>
            <a:r>
              <a:rPr lang="sv-SE" dirty="0"/>
              <a:t>digunakan metode </a:t>
            </a:r>
            <a:r>
              <a:rPr lang="sv-SE" dirty="0" smtClean="0"/>
              <a:t>seperti </a:t>
            </a:r>
            <a:r>
              <a:rPr lang="sv-SE" dirty="0"/>
              <a:t>model matematika, </a:t>
            </a:r>
            <a:r>
              <a:rPr lang="sv-SE" dirty="0" smtClean="0"/>
              <a:t>simulasi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i="1" dirty="0"/>
              <a:t>in </a:t>
            </a:r>
            <a:r>
              <a:rPr lang="en-US" i="1" dirty="0" smtClean="0"/>
              <a:t>vitro</a:t>
            </a:r>
            <a:r>
              <a:rPr lang="en-US" dirty="0" smtClean="0"/>
              <a:t>.</a:t>
            </a:r>
          </a:p>
          <a:p>
            <a:r>
              <a:rPr lang="nb-NO" dirty="0" smtClean="0"/>
              <a:t>Hewan yang </a:t>
            </a:r>
            <a:r>
              <a:rPr lang="nb-NO" dirty="0"/>
              <a:t>dipilih </a:t>
            </a:r>
            <a:r>
              <a:rPr lang="nb-NO" dirty="0" smtClean="0"/>
              <a:t>untuk </a:t>
            </a:r>
            <a:r>
              <a:rPr lang="nb-NO" dirty="0"/>
              <a:t>penelitian </a:t>
            </a:r>
            <a:r>
              <a:rPr lang="nb-NO" dirty="0" smtClean="0"/>
              <a:t>harus </a:t>
            </a:r>
            <a:r>
              <a:rPr lang="nb-NO" dirty="0"/>
              <a:t>sesuai spesies dan </a:t>
            </a:r>
            <a:r>
              <a:rPr lang="nb-NO" dirty="0" smtClean="0"/>
              <a:t>mutunya,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sekecil</a:t>
            </a:r>
            <a:r>
              <a:rPr lang="en-US" dirty="0"/>
              <a:t> </a:t>
            </a:r>
            <a:r>
              <a:rPr lang="en-US" dirty="0" err="1" smtClean="0"/>
              <a:t>mungkin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/>
              <a:t> </a:t>
            </a:r>
            <a:r>
              <a:rPr lang="en-US" dirty="0" err="1" smtClean="0"/>
              <a:t>penelitiannya</a:t>
            </a:r>
            <a:r>
              <a:rPr lang="en-US" dirty="0" smtClean="0"/>
              <a:t> </a:t>
            </a:r>
            <a:r>
              <a:rPr lang="en-US" dirty="0" err="1"/>
              <a:t>absah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 smtClean="0"/>
              <a:t>hewan</a:t>
            </a:r>
            <a:r>
              <a:rPr lang="en-US" dirty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perasa</a:t>
            </a:r>
            <a:r>
              <a:rPr lang="en-US" dirty="0"/>
              <a:t>,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 smtClean="0"/>
              <a:t>pemeliharaan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pemanfaatannya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 smtClean="0"/>
              <a:t>mengurangi</a:t>
            </a:r>
            <a:r>
              <a:rPr lang="en-US" dirty="0"/>
              <a:t> </a:t>
            </a:r>
            <a:r>
              <a:rPr lang="en-US" dirty="0" err="1" smtClean="0"/>
              <a:t>penderitaannya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9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355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,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cacat</a:t>
            </a:r>
            <a:r>
              <a:rPr lang="en-US" dirty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dihilangkan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dimatikan</a:t>
            </a:r>
            <a:r>
              <a:rPr lang="en-US" dirty="0"/>
              <a:t> </a:t>
            </a:r>
            <a:r>
              <a:rPr lang="en-US" dirty="0" err="1" smtClean="0"/>
              <a:t>tanpa</a:t>
            </a:r>
            <a:r>
              <a:rPr lang="en-US" dirty="0"/>
              <a:t> </a:t>
            </a:r>
            <a:r>
              <a:rPr lang="en-US" dirty="0" smtClean="0"/>
              <a:t>rasa </a:t>
            </a:r>
            <a:r>
              <a:rPr lang="en-US" dirty="0" err="1" smtClean="0"/>
              <a:t>nyeri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hendaknya</a:t>
            </a:r>
            <a:r>
              <a:rPr lang="en-US" dirty="0"/>
              <a:t>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, </a:t>
            </a:r>
            <a:r>
              <a:rPr lang="en-US" dirty="0" err="1"/>
              <a:t>makanan</a:t>
            </a:r>
            <a:r>
              <a:rPr lang="en-US" dirty="0"/>
              <a:t>, air </a:t>
            </a:r>
            <a:r>
              <a:rPr lang="en-US" dirty="0" err="1" smtClean="0"/>
              <a:t>minum</a:t>
            </a:r>
            <a:r>
              <a:rPr lang="en-US" dirty="0" smtClean="0"/>
              <a:t>, </a:t>
            </a:r>
            <a:r>
              <a:rPr lang="es-ES" dirty="0" err="1" smtClean="0"/>
              <a:t>transportasi</a:t>
            </a:r>
            <a:r>
              <a:rPr lang="es-ES" dirty="0" smtClean="0"/>
              <a:t> </a:t>
            </a:r>
            <a:r>
              <a:rPr lang="es-ES" dirty="0"/>
              <a:t>dan cara </a:t>
            </a:r>
            <a:r>
              <a:rPr lang="es-ES" dirty="0" err="1"/>
              <a:t>menanganinya</a:t>
            </a:r>
            <a:r>
              <a:rPr lang="es-ES" dirty="0"/>
              <a:t> </a:t>
            </a:r>
            <a:r>
              <a:rPr lang="es-ES" dirty="0" err="1"/>
              <a:t>sesuai</a:t>
            </a:r>
            <a:r>
              <a:rPr lang="es-ES" dirty="0"/>
              <a:t> </a:t>
            </a:r>
            <a:r>
              <a:rPr lang="es-ES" dirty="0" err="1"/>
              <a:t>tingkah</a:t>
            </a:r>
            <a:r>
              <a:rPr lang="es-ES" dirty="0"/>
              <a:t> </a:t>
            </a:r>
            <a:r>
              <a:rPr lang="es-ES" dirty="0" err="1"/>
              <a:t>laku</a:t>
            </a:r>
            <a:r>
              <a:rPr lang="es-ES" dirty="0"/>
              <a:t> </a:t>
            </a:r>
            <a:r>
              <a:rPr lang="es-ES" dirty="0" smtClean="0"/>
              <a:t>dan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biologik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smtClean="0"/>
              <a:t>species.</a:t>
            </a:r>
          </a:p>
          <a:p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 smtClean="0"/>
              <a:t>percobaan</a:t>
            </a:r>
            <a:r>
              <a:rPr lang="en-US" dirty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 smtClean="0"/>
              <a:t>etik</a:t>
            </a:r>
            <a:r>
              <a:rPr lang="en-US" dirty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di </a:t>
            </a:r>
            <a:r>
              <a:rPr lang="en-US" dirty="0" err="1"/>
              <a:t>lembaganya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9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fi-FI" dirty="0" smtClean="0"/>
              <a:t>Pemeriksaan kesehatan </a:t>
            </a:r>
            <a:r>
              <a:rPr lang="fi-FI" dirty="0"/>
              <a:t>setiap tahun sekali &amp; memberikan </a:t>
            </a:r>
            <a:r>
              <a:rPr lang="fi-FI" dirty="0" smtClean="0"/>
              <a:t>imunisasi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/>
              <a:t>masker, </a:t>
            </a:r>
            <a:r>
              <a:rPr lang="en-US" dirty="0" err="1"/>
              <a:t>sarung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 smtClean="0"/>
              <a:t>sepatu</a:t>
            </a:r>
            <a:r>
              <a:rPr lang="en-US" dirty="0"/>
              <a:t> </a:t>
            </a:r>
            <a:r>
              <a:rPr lang="en-US" dirty="0" err="1" smtClean="0"/>
              <a:t>karet</a:t>
            </a:r>
            <a:r>
              <a:rPr lang="en-US" dirty="0"/>
              <a:t>/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/>
              <a:t>sepatu</a:t>
            </a:r>
            <a:r>
              <a:rPr lang="en-US" dirty="0"/>
              <a:t>, </a:t>
            </a:r>
            <a:r>
              <a:rPr lang="en-US" dirty="0" err="1"/>
              <a:t>tutup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&amp; </a:t>
            </a:r>
            <a:r>
              <a:rPr lang="en-US" dirty="0" err="1" smtClean="0"/>
              <a:t>jas</a:t>
            </a:r>
            <a:r>
              <a:rPr lang="en-US" dirty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ergonomic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 smtClean="0"/>
              <a:t>terjadinya</a:t>
            </a:r>
            <a:r>
              <a:rPr lang="en-US" dirty="0"/>
              <a:t> </a:t>
            </a:r>
            <a:r>
              <a:rPr lang="en-US" dirty="0" err="1" smtClean="0"/>
              <a:t>pencemaran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4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1048</Words>
  <Application>Microsoft Office PowerPoint</Application>
  <PresentationFormat>On-screen Show (4:3)</PresentationFormat>
  <Paragraphs>80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Kemampuan Akhir yang Diharapkan</vt:lpstr>
      <vt:lpstr>Etik Penggunaan Hewan Percobaan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PRINSIP 3R (mnrt Hume &amp; Russel, 1957)</vt:lpstr>
      <vt:lpstr>Pengaturan Etik</vt:lpstr>
      <vt:lpstr>Penggunaan Hewan Percobaan</vt:lpstr>
      <vt:lpstr>PowerPoint Presentation</vt:lpstr>
      <vt:lpstr>Perlakuan Terhadap Hewan Percobaan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ismail - [2010]</cp:lastModifiedBy>
  <cp:revision>41</cp:revision>
  <dcterms:created xsi:type="dcterms:W3CDTF">2017-07-19T02:39:53Z</dcterms:created>
  <dcterms:modified xsi:type="dcterms:W3CDTF">2019-06-24T02:22:24Z</dcterms:modified>
</cp:coreProperties>
</file>