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0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0ED1A-6044-47EF-BA0C-3C698B22C804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E07A5-8795-42FE-A5BD-D7405F8BD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36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4A8E-B0A0-468B-9268-EDF2D0040E1D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D845-A71B-49A9-9260-D5212371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3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4A8E-B0A0-468B-9268-EDF2D0040E1D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D845-A71B-49A9-9260-D5212371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2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4A8E-B0A0-468B-9268-EDF2D0040E1D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D845-A71B-49A9-9260-D5212371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6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4A8E-B0A0-468B-9268-EDF2D0040E1D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D845-A71B-49A9-9260-D5212371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3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4A8E-B0A0-468B-9268-EDF2D0040E1D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D845-A71B-49A9-9260-D5212371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5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4A8E-B0A0-468B-9268-EDF2D0040E1D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D845-A71B-49A9-9260-D5212371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4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4A8E-B0A0-468B-9268-EDF2D0040E1D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D845-A71B-49A9-9260-D5212371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5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4A8E-B0A0-468B-9268-EDF2D0040E1D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D845-A71B-49A9-9260-D5212371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2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4A8E-B0A0-468B-9268-EDF2D0040E1D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D845-A71B-49A9-9260-D5212371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7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4A8E-B0A0-468B-9268-EDF2D0040E1D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D845-A71B-49A9-9260-D5212371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2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4A8E-B0A0-468B-9268-EDF2D0040E1D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D845-A71B-49A9-9260-D5212371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7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B4A8E-B0A0-468B-9268-EDF2D0040E1D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D845-A71B-49A9-9260-D5212371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048000" y="3810000"/>
            <a:ext cx="594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 smtClean="0">
                <a:solidFill>
                  <a:schemeClr val="bg1"/>
                </a:solidFill>
              </a:rPr>
              <a:t>REVIEW JURNAL 1</a:t>
            </a:r>
            <a:endParaRPr lang="en-US" sz="4800" b="1" dirty="0" smtClean="0">
              <a:solidFill>
                <a:schemeClr val="bg1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3886200" y="4758690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err="1" smtClean="0">
                <a:solidFill>
                  <a:schemeClr val="bg1"/>
                </a:solidFill>
              </a:rPr>
              <a:t>Febriana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Dwi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Wahyuni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M.Si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467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 smtClean="0">
                <a:latin typeface="Comic Sans MS" pitchFamily="66" charset="0"/>
              </a:rPr>
              <a:t>Penangkapan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nyamuk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dengan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umpan</a:t>
            </a:r>
            <a:r>
              <a:rPr lang="en-US" sz="2800" dirty="0" smtClean="0">
                <a:latin typeface="Comic Sans MS" pitchFamily="66" charset="0"/>
              </a:rPr>
              <a:t> orang </a:t>
            </a:r>
            <a:r>
              <a:rPr lang="en-US" sz="2800" dirty="0" err="1" smtClean="0">
                <a:latin typeface="Comic Sans MS" pitchFamily="66" charset="0"/>
              </a:rPr>
              <a:t>luar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dalam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dengan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lokasi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dinding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sekitar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kandang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ternak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selama</a:t>
            </a:r>
            <a:r>
              <a:rPr lang="en-US" sz="2800" dirty="0" smtClean="0">
                <a:latin typeface="Comic Sans MS" pitchFamily="66" charset="0"/>
              </a:rPr>
              <a:t> 12 jam.</a:t>
            </a:r>
          </a:p>
          <a:p>
            <a:pPr algn="just"/>
            <a:r>
              <a:rPr lang="en-US" sz="2800" dirty="0" err="1" smtClean="0">
                <a:latin typeface="Comic Sans MS" pitchFamily="66" charset="0"/>
              </a:rPr>
              <a:t>Identifikasi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nyamuk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dimasukkan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dalam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eppendorf</a:t>
            </a:r>
            <a:r>
              <a:rPr lang="en-US" sz="2800" dirty="0" smtClean="0">
                <a:latin typeface="Comic Sans MS" pitchFamily="66" charset="0"/>
              </a:rPr>
              <a:t> yang </a:t>
            </a:r>
            <a:r>
              <a:rPr lang="en-US" sz="2800" dirty="0" err="1" smtClean="0">
                <a:latin typeface="Comic Sans MS" pitchFamily="66" charset="0"/>
              </a:rPr>
              <a:t>diberi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silika</a:t>
            </a:r>
            <a:r>
              <a:rPr lang="en-US" sz="2800" dirty="0" smtClean="0">
                <a:latin typeface="Comic Sans MS" pitchFamily="66" charset="0"/>
              </a:rPr>
              <a:t> gel.</a:t>
            </a:r>
          </a:p>
          <a:p>
            <a:pPr algn="just"/>
            <a:r>
              <a:rPr lang="en-US" sz="2800" dirty="0" err="1" smtClean="0">
                <a:latin typeface="Comic Sans MS" pitchFamily="66" charset="0"/>
              </a:rPr>
              <a:t>Pengujian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sampel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dengan</a:t>
            </a:r>
            <a:r>
              <a:rPr lang="en-US" sz="2800" dirty="0" smtClean="0">
                <a:latin typeface="Comic Sans MS" pitchFamily="66" charset="0"/>
              </a:rPr>
              <a:t> ELISA.</a:t>
            </a:r>
          </a:p>
        </p:txBody>
      </p:sp>
      <p:sp>
        <p:nvSpPr>
          <p:cNvPr id="1048604" name="Double Wave 5"/>
          <p:cNvSpPr/>
          <p:nvPr/>
        </p:nvSpPr>
        <p:spPr>
          <a:xfrm>
            <a:off x="1752600" y="381000"/>
            <a:ext cx="5410200" cy="990600"/>
          </a:xfrm>
          <a:prstGeom prst="double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haroni" pitchFamily="2" charset="-79"/>
                <a:cs typeface="Aharoni" pitchFamily="2" charset="-79"/>
              </a:rPr>
              <a:t>Metode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atin typeface="Aharoni" pitchFamily="2" charset="-79"/>
                <a:cs typeface="Aharoni" pitchFamily="2" charset="-79"/>
              </a:rPr>
              <a:t>Penelitian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97173" name="Picture 2" descr="D:\Lifda\Bioassay\220px-ELI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800600"/>
            <a:ext cx="2781300" cy="1858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803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174" name="Picture 2" descr="D:\Lifda\Bioassay\in vitro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71599"/>
            <a:ext cx="8349287" cy="5147183"/>
          </a:xfrm>
          <a:prstGeom prst="rect">
            <a:avLst/>
          </a:prstGeom>
          <a:noFill/>
        </p:spPr>
      </p:pic>
      <p:sp>
        <p:nvSpPr>
          <p:cNvPr id="1048605" name="Horizontal Scroll 5"/>
          <p:cNvSpPr/>
          <p:nvPr/>
        </p:nvSpPr>
        <p:spPr>
          <a:xfrm>
            <a:off x="228600" y="152400"/>
            <a:ext cx="2819400" cy="1066800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lim" pitchFamily="34" charset="-127"/>
                <a:ea typeface="Gulim" pitchFamily="34" charset="-127"/>
                <a:cs typeface="FrankRuehl" pitchFamily="34" charset="-79"/>
              </a:rPr>
              <a:t>Hasil</a:t>
            </a:r>
            <a:endParaRPr lang="en-US" sz="40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ulim" pitchFamily="34" charset="-127"/>
              <a:ea typeface="Gulim" pitchFamily="34" charset="-127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817756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175" name="Picture 2" descr="D:\Lifda\Bioassay\in vitro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815" y="609600"/>
            <a:ext cx="8317185" cy="5612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647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176" name="Picture 2" descr="D:\Lifda\Bioassay\in vitro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9172" y="43696"/>
            <a:ext cx="5553628" cy="6738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75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60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fontScale="96875"/>
          </a:bodyPr>
          <a:lstStyle/>
          <a:p>
            <a:pPr algn="just"/>
            <a:r>
              <a:rPr lang="en-US" dirty="0" err="1" smtClean="0"/>
              <a:t>Terdapat</a:t>
            </a:r>
            <a:r>
              <a:rPr lang="en-US" dirty="0" smtClean="0"/>
              <a:t> 12 </a:t>
            </a:r>
            <a:r>
              <a:rPr lang="en-US" dirty="0" err="1" smtClean="0"/>
              <a:t>nyamuk</a:t>
            </a:r>
            <a:r>
              <a:rPr lang="en-US" dirty="0" smtClean="0"/>
              <a:t> </a:t>
            </a:r>
            <a:r>
              <a:rPr lang="en-US" i="1" dirty="0" smtClean="0"/>
              <a:t>Anopheles</a:t>
            </a:r>
            <a:r>
              <a:rPr lang="en-US" dirty="0" smtClean="0"/>
              <a:t> yang </a:t>
            </a:r>
            <a:r>
              <a:rPr lang="en-US" dirty="0" err="1" smtClean="0"/>
              <a:t>tertangkap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konfirmasi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uji</a:t>
            </a:r>
            <a:r>
              <a:rPr lang="en-US" dirty="0" smtClean="0"/>
              <a:t> ELISA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5 yang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/>
              <a:t> </a:t>
            </a:r>
            <a:r>
              <a:rPr lang="en-US" dirty="0" smtClean="0"/>
              <a:t>(1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i="1" dirty="0" smtClean="0"/>
              <a:t>P. falciparum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4 </a:t>
            </a:r>
            <a:r>
              <a:rPr lang="en-US" dirty="0" err="1" smtClean="0"/>
              <a:t>terhadap</a:t>
            </a:r>
            <a:r>
              <a:rPr lang="en-US" dirty="0" smtClean="0"/>
              <a:t>  </a:t>
            </a:r>
            <a:r>
              <a:rPr lang="en-US" i="1" dirty="0" smtClean="0"/>
              <a:t>P. </a:t>
            </a:r>
            <a:r>
              <a:rPr lang="en-US" i="1" dirty="0" err="1" smtClean="0"/>
              <a:t>vivax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1048607" name="Down Ribbon 4"/>
          <p:cNvSpPr/>
          <p:nvPr/>
        </p:nvSpPr>
        <p:spPr>
          <a:xfrm>
            <a:off x="762000" y="381000"/>
            <a:ext cx="4191000" cy="990600"/>
          </a:xfrm>
          <a:prstGeom prst="ribb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Calligraph421 BT" pitchFamily="66" charset="0"/>
              </a:rPr>
              <a:t>Kesimpulan</a:t>
            </a:r>
            <a:endParaRPr lang="en-US" sz="2800" b="1" dirty="0">
              <a:latin typeface="Calligraph421 BT" pitchFamily="66" charset="0"/>
            </a:endParaRPr>
          </a:p>
        </p:txBody>
      </p:sp>
      <p:pic>
        <p:nvPicPr>
          <p:cNvPr id="2097178" name="Picture 2" descr="D:\Lifda\Bioassay\270px-Anopheles_stephens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505075"/>
            <a:ext cx="2610404" cy="1733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12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179" name="Picture 4" descr="D:\Lifda\Ex vi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8439150" cy="1257300"/>
          </a:xfrm>
          <a:prstGeom prst="rect">
            <a:avLst/>
          </a:prstGeom>
          <a:noFill/>
        </p:spPr>
      </p:pic>
      <p:pic>
        <p:nvPicPr>
          <p:cNvPr id="2097180" name="Picture 2" descr="D:\Lifda\Bioassay\kulit-mangg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276600"/>
            <a:ext cx="2723322" cy="1828800"/>
          </a:xfrm>
          <a:prstGeom prst="rect">
            <a:avLst/>
          </a:prstGeom>
          <a:noFill/>
        </p:spPr>
      </p:pic>
      <p:sp>
        <p:nvSpPr>
          <p:cNvPr id="1048608" name="Rounded Rectangle 11"/>
          <p:cNvSpPr/>
          <p:nvPr/>
        </p:nvSpPr>
        <p:spPr>
          <a:xfrm>
            <a:off x="3429000" y="2209800"/>
            <a:ext cx="5181600" cy="4191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manggis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senyawa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berguna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alfa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mangostin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inflamasi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analgetika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anti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kanker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sitotoksik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anti malaria, anti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anti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oksidan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Toksisitas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rendah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obat-obatan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tradisional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manggis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tanpa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pengamatan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leukosit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54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60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7500"/>
          </a:bodyPr>
          <a:lstStyle/>
          <a:p>
            <a:pPr algn="just"/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isolasi</a:t>
            </a:r>
            <a:r>
              <a:rPr lang="en-US" dirty="0" smtClean="0"/>
              <a:t> </a:t>
            </a:r>
            <a:r>
              <a:rPr lang="en-US" dirty="0" err="1" smtClean="0"/>
              <a:t>leukosit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Isolasi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. </a:t>
            </a:r>
            <a:r>
              <a:rPr lang="en-US" dirty="0" err="1" smtClean="0"/>
              <a:t>Resuspensi</a:t>
            </a:r>
            <a:r>
              <a:rPr lang="en-US" dirty="0" smtClean="0"/>
              <a:t> </a:t>
            </a:r>
            <a:r>
              <a:rPr lang="en-US" dirty="0" err="1" smtClean="0"/>
              <a:t>pelet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leukosit</a:t>
            </a:r>
            <a:r>
              <a:rPr lang="en-US" dirty="0" smtClean="0"/>
              <a:t> di </a:t>
            </a:r>
            <a:r>
              <a:rPr lang="en-US" dirty="0" err="1" smtClean="0"/>
              <a:t>akhir</a:t>
            </a:r>
            <a:r>
              <a:rPr lang="en-US" dirty="0" smtClean="0"/>
              <a:t> di </a:t>
            </a:r>
            <a:r>
              <a:rPr lang="en-US" dirty="0" err="1" smtClean="0"/>
              <a:t>hitung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kultur</a:t>
            </a:r>
            <a:r>
              <a:rPr lang="en-US" dirty="0" smtClean="0"/>
              <a:t> sel.</a:t>
            </a:r>
          </a:p>
          <a:p>
            <a:pPr algn="just"/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medium </a:t>
            </a:r>
            <a:r>
              <a:rPr lang="en-US" dirty="0"/>
              <a:t>RPMI 1640 yang </a:t>
            </a:r>
            <a:r>
              <a:rPr lang="en-US" dirty="0" err="1"/>
              <a:t>ditambah</a:t>
            </a:r>
            <a:r>
              <a:rPr lang="en-US" dirty="0"/>
              <a:t> 10% </a:t>
            </a:r>
            <a:r>
              <a:rPr lang="en-US" i="1" dirty="0"/>
              <a:t>fetal bovine serum</a:t>
            </a:r>
            <a:r>
              <a:rPr lang="en-US" dirty="0"/>
              <a:t>, 1% </a:t>
            </a:r>
            <a:r>
              <a:rPr lang="en-US" i="1" dirty="0"/>
              <a:t>penicillin/streptomycin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 smtClean="0"/>
              <a:t>sitotoksik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leukosit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l-GR" dirty="0" smtClean="0"/>
              <a:t>α</a:t>
            </a:r>
            <a:r>
              <a:rPr lang="en-US" dirty="0" smtClean="0"/>
              <a:t>-</a:t>
            </a:r>
            <a:r>
              <a:rPr lang="en-US" dirty="0" err="1" smtClean="0"/>
              <a:t>mangostin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konsentrasi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antioksidan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microplate</a:t>
            </a:r>
            <a:r>
              <a:rPr lang="en-US" dirty="0" smtClean="0"/>
              <a:t> reader.</a:t>
            </a:r>
            <a:endParaRPr lang="en-US" dirty="0"/>
          </a:p>
        </p:txBody>
      </p:sp>
      <p:sp>
        <p:nvSpPr>
          <p:cNvPr id="10486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1" name="Double Wave 5"/>
          <p:cNvSpPr/>
          <p:nvPr/>
        </p:nvSpPr>
        <p:spPr>
          <a:xfrm>
            <a:off x="1752600" y="381000"/>
            <a:ext cx="5410200" cy="990600"/>
          </a:xfrm>
          <a:prstGeom prst="doubleWav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haroni" pitchFamily="2" charset="-79"/>
                <a:cs typeface="Aharoni" pitchFamily="2" charset="-79"/>
              </a:rPr>
              <a:t>Metode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atin typeface="Aharoni" pitchFamily="2" charset="-79"/>
                <a:cs typeface="Aharoni" pitchFamily="2" charset="-79"/>
              </a:rPr>
              <a:t>Penelitian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1375210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182" name="Picture 2" descr="D:\Lifda\Bioassay\ex vivo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781175"/>
            <a:ext cx="7724775" cy="3629025"/>
          </a:xfrm>
          <a:prstGeom prst="rect">
            <a:avLst/>
          </a:prstGeom>
          <a:noFill/>
        </p:spPr>
      </p:pic>
      <p:sp>
        <p:nvSpPr>
          <p:cNvPr id="1048612" name="Horizontal Scroll 6"/>
          <p:cNvSpPr/>
          <p:nvPr/>
        </p:nvSpPr>
        <p:spPr>
          <a:xfrm>
            <a:off x="228600" y="152400"/>
            <a:ext cx="2819400" cy="1066800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lim" pitchFamily="34" charset="-127"/>
                <a:ea typeface="Gulim" pitchFamily="34" charset="-127"/>
                <a:cs typeface="FrankRuehl" pitchFamily="34" charset="-79"/>
              </a:rPr>
              <a:t>Hasil</a:t>
            </a:r>
            <a:endParaRPr lang="en-US" sz="40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ulim" pitchFamily="34" charset="-127"/>
              <a:ea typeface="Gulim" pitchFamily="34" charset="-127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373635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183" name="Picture 2" descr="D:\Lifda\Bioassay\ex vivo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828800"/>
            <a:ext cx="65913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3508051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184" name="Picture 2" descr="D:\Lifda\Bioassay\ex vivo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3233"/>
            <a:ext cx="7010400" cy="6696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267179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5143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menganalisis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bioassay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50916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61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1250" lnSpcReduction="20000"/>
          </a:bodyPr>
          <a:lstStyle/>
          <a:p>
            <a:pPr algn="just"/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l-GR" dirty="0" smtClean="0"/>
              <a:t>α</a:t>
            </a:r>
            <a:r>
              <a:rPr lang="en-US" dirty="0" smtClean="0"/>
              <a:t>-</a:t>
            </a:r>
            <a:r>
              <a:rPr lang="en-US" dirty="0" err="1" smtClean="0"/>
              <a:t>mangostin</a:t>
            </a:r>
            <a:r>
              <a:rPr lang="en-US" dirty="0" smtClean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toksik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kultur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leukosit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konsentrasi</a:t>
            </a:r>
            <a:r>
              <a:rPr lang="en-US" dirty="0"/>
              <a:t> 3.125; 6,25; 12,5; 25, 50, </a:t>
            </a:r>
            <a:r>
              <a:rPr lang="en-US" dirty="0" err="1"/>
              <a:t>dan</a:t>
            </a:r>
            <a:r>
              <a:rPr lang="en-US" dirty="0"/>
              <a:t> 100 </a:t>
            </a:r>
            <a:r>
              <a:rPr lang="el-GR" dirty="0"/>
              <a:t>μ</a:t>
            </a:r>
            <a:r>
              <a:rPr lang="en-US" dirty="0" smtClean="0"/>
              <a:t>g/</a:t>
            </a:r>
            <a:r>
              <a:rPr lang="en-US" dirty="0" err="1" smtClean="0"/>
              <a:t>mL.</a:t>
            </a:r>
            <a:endParaRPr lang="en-US" dirty="0"/>
          </a:p>
          <a:p>
            <a:pPr algn="just"/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proliferasi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leukosit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konsentrasi</a:t>
            </a:r>
            <a:r>
              <a:rPr lang="en-US" dirty="0"/>
              <a:t> 50 </a:t>
            </a:r>
            <a:r>
              <a:rPr lang="el-GR" dirty="0"/>
              <a:t>μ</a:t>
            </a:r>
            <a:r>
              <a:rPr lang="en-US" dirty="0"/>
              <a:t>g / mL </a:t>
            </a:r>
            <a:r>
              <a:rPr lang="en-US" dirty="0" err="1"/>
              <a:t>dan</a:t>
            </a:r>
            <a:r>
              <a:rPr lang="en-US" dirty="0"/>
              <a:t> 100 </a:t>
            </a:r>
            <a:r>
              <a:rPr lang="el-GR" dirty="0"/>
              <a:t>μ</a:t>
            </a:r>
            <a:r>
              <a:rPr lang="en-US" dirty="0"/>
              <a:t>g / </a:t>
            </a:r>
            <a:r>
              <a:rPr lang="en-US" dirty="0" err="1" smtClean="0"/>
              <a:t>mL.</a:t>
            </a:r>
            <a:endParaRPr lang="en-US" dirty="0"/>
          </a:p>
          <a:p>
            <a:pPr algn="just"/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/>
              <a:t>alpha </a:t>
            </a:r>
            <a:r>
              <a:rPr lang="en-US" dirty="0" err="1"/>
              <a:t>mangostin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antioksidan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menangkap</a:t>
            </a:r>
            <a:r>
              <a:rPr lang="en-US" dirty="0"/>
              <a:t>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pada konsentrasi tertinggi.</a:t>
            </a:r>
          </a:p>
          <a:p>
            <a:pPr algn="just"/>
            <a:r>
              <a:rPr lang="en-US" dirty="0" err="1" smtClean="0"/>
              <a:t>Luaran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menyajikan</a:t>
            </a:r>
            <a:r>
              <a:rPr lang="en-US" dirty="0"/>
              <a:t> data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mangostin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normal,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leukosit</a:t>
            </a:r>
            <a:r>
              <a:rPr lang="en-US" dirty="0"/>
              <a:t>. </a:t>
            </a:r>
          </a:p>
        </p:txBody>
      </p:sp>
      <p:sp>
        <p:nvSpPr>
          <p:cNvPr id="1048614" name="Down Ribbon 5"/>
          <p:cNvSpPr/>
          <p:nvPr/>
        </p:nvSpPr>
        <p:spPr>
          <a:xfrm>
            <a:off x="1371600" y="381000"/>
            <a:ext cx="6400800" cy="990600"/>
          </a:xfrm>
          <a:prstGeom prst="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Calligraph421 BT" pitchFamily="66" charset="0"/>
              </a:rPr>
              <a:t>Kesimpulan</a:t>
            </a:r>
            <a:endParaRPr lang="en-US" sz="2800" b="1" dirty="0">
              <a:latin typeface="Calligraph421 B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8729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593" name="Cloud 3">
            <a:hlinkClick r:id="rId3" action="ppaction://hlinksldjump"/>
          </p:cNvPr>
          <p:cNvSpPr/>
          <p:nvPr/>
        </p:nvSpPr>
        <p:spPr>
          <a:xfrm>
            <a:off x="1066800" y="762000"/>
            <a:ext cx="2819400" cy="1905000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>In vivo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48594" name="Cloud 4">
            <a:hlinkClick r:id="rId4" action="ppaction://hlinksldjump"/>
          </p:cNvPr>
          <p:cNvSpPr/>
          <p:nvPr/>
        </p:nvSpPr>
        <p:spPr>
          <a:xfrm>
            <a:off x="5562600" y="1901243"/>
            <a:ext cx="2819400" cy="1905000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In vitro</a:t>
            </a:r>
            <a:endParaRPr lang="en-US" sz="36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48595" name="Cloud 6">
            <a:hlinkClick r:id="rId4" action="ppaction://hlinksldjump"/>
          </p:cNvPr>
          <p:cNvSpPr/>
          <p:nvPr/>
        </p:nvSpPr>
        <p:spPr>
          <a:xfrm>
            <a:off x="2209800" y="3886200"/>
            <a:ext cx="2819400" cy="1905000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Ex vivo</a:t>
            </a:r>
            <a:endParaRPr lang="en-US" sz="3600" b="1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93507326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155" name="Picture 2" descr="D:\Lifda\In vi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685800"/>
            <a:ext cx="7153275" cy="1362075"/>
          </a:xfrm>
          <a:prstGeom prst="rect">
            <a:avLst/>
          </a:prstGeom>
          <a:noFill/>
        </p:spPr>
      </p:pic>
      <p:pic>
        <p:nvPicPr>
          <p:cNvPr id="2097156" name="Picture 3" descr="D:\Lifda\In vitr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438400"/>
            <a:ext cx="7753350" cy="1419225"/>
          </a:xfrm>
          <a:prstGeom prst="rect">
            <a:avLst/>
          </a:prstGeom>
          <a:noFill/>
        </p:spPr>
      </p:pic>
      <p:pic>
        <p:nvPicPr>
          <p:cNvPr id="2097157" name="Picture 4" descr="D:\Lifda\Ex viv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715099"/>
            <a:ext cx="8439150" cy="1257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5923143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158" name="Picture 2" descr="D:\Lifda\In vi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5835"/>
            <a:ext cx="7153275" cy="1362075"/>
          </a:xfrm>
          <a:prstGeom prst="rect">
            <a:avLst/>
          </a:prstGeom>
          <a:noFill/>
        </p:spPr>
      </p:pic>
      <p:pic>
        <p:nvPicPr>
          <p:cNvPr id="2097159" name="Picture 2" descr="D:\Lifda\Bioassay\Dua-Penderita-Gizi-Buruk-Di-Sangihe-Puli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485900"/>
            <a:ext cx="3133725" cy="1981200"/>
          </a:xfrm>
          <a:prstGeom prst="rect">
            <a:avLst/>
          </a:prstGeom>
          <a:noFill/>
        </p:spPr>
      </p:pic>
      <p:pic>
        <p:nvPicPr>
          <p:cNvPr id="2097160" name="Picture 3" descr="D:\Lifda\Bioassay\84403c563a8752211ede7852f6fb1894_600x4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524000"/>
            <a:ext cx="2857500" cy="1905000"/>
          </a:xfrm>
          <a:prstGeom prst="rect">
            <a:avLst/>
          </a:prstGeom>
          <a:noFill/>
        </p:spPr>
      </p:pic>
      <p:pic>
        <p:nvPicPr>
          <p:cNvPr id="2097161" name="Picture 4" descr="D:\Lifda\Bioassay\biskuit-bayi-renyah-dan-enak-foto-resep-utam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6083" y="4038600"/>
            <a:ext cx="2393157" cy="1695285"/>
          </a:xfrm>
          <a:prstGeom prst="rect">
            <a:avLst/>
          </a:prstGeom>
          <a:noFill/>
        </p:spPr>
      </p:pic>
      <p:pic>
        <p:nvPicPr>
          <p:cNvPr id="2097162" name="Picture 5" descr="D:\Lifda\Bioassay\750xauto-5-alasan-tikus-sering-menjadi-objek-percobaan-dalam-penelitian-15050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87825" y="4030870"/>
            <a:ext cx="4232275" cy="2025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745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59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9375"/>
          </a:bodyPr>
          <a:lstStyle/>
          <a:p>
            <a:pPr algn="just"/>
            <a:r>
              <a:rPr lang="en-US" b="1" dirty="0" err="1" smtClean="0">
                <a:latin typeface="Calligraph421 BT" pitchFamily="66" charset="0"/>
              </a:rPr>
              <a:t>Pembuatan</a:t>
            </a:r>
            <a:r>
              <a:rPr lang="en-US" b="1" dirty="0" smtClean="0">
                <a:latin typeface="Calligraph421 BT" pitchFamily="66" charset="0"/>
              </a:rPr>
              <a:t> </a:t>
            </a:r>
            <a:r>
              <a:rPr lang="en-US" b="1" dirty="0" err="1" smtClean="0">
                <a:latin typeface="Calligraph421 BT" pitchFamily="66" charset="0"/>
              </a:rPr>
              <a:t>konsentrat</a:t>
            </a:r>
            <a:r>
              <a:rPr lang="en-US" b="1" dirty="0" smtClean="0">
                <a:latin typeface="Calligraph421 BT" pitchFamily="66" charset="0"/>
              </a:rPr>
              <a:t> protein </a:t>
            </a:r>
            <a:r>
              <a:rPr lang="en-US" b="1" dirty="0" err="1" smtClean="0">
                <a:latin typeface="Calligraph421 BT" pitchFamily="66" charset="0"/>
              </a:rPr>
              <a:t>kelor</a:t>
            </a:r>
            <a:r>
              <a:rPr lang="en-US" b="1" dirty="0" smtClean="0">
                <a:latin typeface="Calligraph421 BT" pitchFamily="66" charset="0"/>
              </a:rPr>
              <a:t> </a:t>
            </a:r>
            <a:r>
              <a:rPr lang="en-US" b="1" dirty="0" err="1" smtClean="0">
                <a:latin typeface="Calligraph421 BT" pitchFamily="66" charset="0"/>
              </a:rPr>
              <a:t>dan</a:t>
            </a:r>
            <a:r>
              <a:rPr lang="en-US" b="1" dirty="0" smtClean="0">
                <a:latin typeface="Calligraph421 BT" pitchFamily="66" charset="0"/>
              </a:rPr>
              <a:t> </a:t>
            </a:r>
            <a:r>
              <a:rPr lang="en-US" b="1" dirty="0" err="1" smtClean="0">
                <a:latin typeface="Calligraph421 BT" pitchFamily="66" charset="0"/>
              </a:rPr>
              <a:t>pembuatan</a:t>
            </a:r>
            <a:r>
              <a:rPr lang="en-US" b="1" dirty="0" smtClean="0">
                <a:latin typeface="Calligraph421 BT" pitchFamily="66" charset="0"/>
              </a:rPr>
              <a:t> </a:t>
            </a:r>
            <a:r>
              <a:rPr lang="en-US" b="1" dirty="0" err="1" smtClean="0">
                <a:latin typeface="Calligraph421 BT" pitchFamily="66" charset="0"/>
              </a:rPr>
              <a:t>biskuit</a:t>
            </a:r>
            <a:r>
              <a:rPr lang="en-US" b="1" dirty="0" smtClean="0">
                <a:latin typeface="Calligraph421 BT" pitchFamily="66" charset="0"/>
              </a:rPr>
              <a:t> </a:t>
            </a:r>
            <a:r>
              <a:rPr lang="en-US" b="1" dirty="0" err="1" smtClean="0">
                <a:latin typeface="Calligraph421 BT" pitchFamily="66" charset="0"/>
              </a:rPr>
              <a:t>balita</a:t>
            </a:r>
            <a:r>
              <a:rPr lang="en-US" b="1" dirty="0" smtClean="0">
                <a:latin typeface="Calligraph421 BT" pitchFamily="66" charset="0"/>
              </a:rPr>
              <a:t>.</a:t>
            </a:r>
          </a:p>
          <a:p>
            <a:pPr algn="just"/>
            <a:r>
              <a:rPr lang="en-US" b="1" dirty="0" err="1" smtClean="0">
                <a:latin typeface="Calligraph421 BT" pitchFamily="66" charset="0"/>
              </a:rPr>
              <a:t>Pengujian</a:t>
            </a:r>
            <a:r>
              <a:rPr lang="en-US" b="1" dirty="0" smtClean="0">
                <a:latin typeface="Calligraph421 BT" pitchFamily="66" charset="0"/>
              </a:rPr>
              <a:t> bioassay </a:t>
            </a:r>
            <a:r>
              <a:rPr lang="en-US" b="1" dirty="0" err="1" smtClean="0">
                <a:latin typeface="Calligraph421 BT" pitchFamily="66" charset="0"/>
              </a:rPr>
              <a:t>dengan</a:t>
            </a:r>
            <a:r>
              <a:rPr lang="en-US" b="1" dirty="0" smtClean="0">
                <a:latin typeface="Calligraph421 BT" pitchFamily="66" charset="0"/>
              </a:rPr>
              <a:t> 3 </a:t>
            </a:r>
            <a:r>
              <a:rPr lang="en-US" b="1" dirty="0" err="1" smtClean="0">
                <a:latin typeface="Calligraph421 BT" pitchFamily="66" charset="0"/>
              </a:rPr>
              <a:t>perlakuan</a:t>
            </a:r>
            <a:r>
              <a:rPr lang="en-US" b="1" dirty="0" smtClean="0">
                <a:latin typeface="Calligraph421 BT" pitchFamily="66" charset="0"/>
              </a:rPr>
              <a:t> (</a:t>
            </a:r>
            <a:r>
              <a:rPr lang="en-US" b="1" dirty="0" err="1" smtClean="0">
                <a:latin typeface="Calligraph421 BT" pitchFamily="66" charset="0"/>
              </a:rPr>
              <a:t>susu</a:t>
            </a:r>
            <a:r>
              <a:rPr lang="en-US" b="1" dirty="0" smtClean="0">
                <a:latin typeface="Calligraph421 BT" pitchFamily="66" charset="0"/>
              </a:rPr>
              <a:t>, MPC, </a:t>
            </a:r>
            <a:r>
              <a:rPr lang="en-US" b="1" dirty="0" err="1" smtClean="0">
                <a:latin typeface="Calligraph421 BT" pitchFamily="66" charset="0"/>
              </a:rPr>
              <a:t>tepung</a:t>
            </a:r>
            <a:r>
              <a:rPr lang="en-US" b="1" dirty="0" smtClean="0">
                <a:latin typeface="Calligraph421 BT" pitchFamily="66" charset="0"/>
              </a:rPr>
              <a:t> </a:t>
            </a:r>
            <a:r>
              <a:rPr lang="en-US" b="1" dirty="0" err="1" smtClean="0">
                <a:latin typeface="Calligraph421 BT" pitchFamily="66" charset="0"/>
              </a:rPr>
              <a:t>kelor</a:t>
            </a:r>
            <a:r>
              <a:rPr lang="en-US" b="1" dirty="0" smtClean="0">
                <a:latin typeface="Calligraph421 BT" pitchFamily="66" charset="0"/>
              </a:rPr>
              <a:t>) </a:t>
            </a:r>
            <a:r>
              <a:rPr lang="en-US" b="1" dirty="0" err="1" smtClean="0">
                <a:latin typeface="Calligraph421 BT" pitchFamily="66" charset="0"/>
              </a:rPr>
              <a:t>pada</a:t>
            </a:r>
            <a:r>
              <a:rPr lang="en-US" b="1" dirty="0" smtClean="0">
                <a:latin typeface="Calligraph421 BT" pitchFamily="66" charset="0"/>
              </a:rPr>
              <a:t> 12 </a:t>
            </a:r>
            <a:r>
              <a:rPr lang="en-US" b="1" dirty="0" err="1" smtClean="0">
                <a:latin typeface="Calligraph421 BT" pitchFamily="66" charset="0"/>
              </a:rPr>
              <a:t>ekor</a:t>
            </a:r>
            <a:r>
              <a:rPr lang="en-US" b="1" dirty="0" smtClean="0">
                <a:latin typeface="Calligraph421 BT" pitchFamily="66" charset="0"/>
              </a:rPr>
              <a:t> </a:t>
            </a:r>
            <a:r>
              <a:rPr lang="en-US" b="1" dirty="0" err="1" smtClean="0">
                <a:latin typeface="Calligraph421 BT" pitchFamily="66" charset="0"/>
              </a:rPr>
              <a:t>tikus</a:t>
            </a:r>
            <a:r>
              <a:rPr lang="en-US" b="1" dirty="0" smtClean="0">
                <a:latin typeface="Calligraph421 BT" pitchFamily="66" charset="0"/>
              </a:rPr>
              <a:t> yang </a:t>
            </a:r>
            <a:r>
              <a:rPr lang="en-US" b="1" dirty="0" err="1" smtClean="0">
                <a:latin typeface="Calligraph421 BT" pitchFamily="66" charset="0"/>
              </a:rPr>
              <a:t>telah</a:t>
            </a:r>
            <a:r>
              <a:rPr lang="en-US" b="1" dirty="0" smtClean="0">
                <a:latin typeface="Calligraph421 BT" pitchFamily="66" charset="0"/>
              </a:rPr>
              <a:t> </a:t>
            </a:r>
            <a:r>
              <a:rPr lang="en-US" b="1" dirty="0" err="1" smtClean="0">
                <a:latin typeface="Calligraph421 BT" pitchFamily="66" charset="0"/>
              </a:rPr>
              <a:t>dibuat</a:t>
            </a:r>
            <a:r>
              <a:rPr lang="en-US" b="1" dirty="0" smtClean="0">
                <a:latin typeface="Calligraph421 BT" pitchFamily="66" charset="0"/>
              </a:rPr>
              <a:t> KEP (</a:t>
            </a:r>
            <a:r>
              <a:rPr lang="en-US" b="1" dirty="0" err="1" smtClean="0">
                <a:latin typeface="Calligraph421 BT" pitchFamily="66" charset="0"/>
              </a:rPr>
              <a:t>masing-masing</a:t>
            </a:r>
            <a:r>
              <a:rPr lang="en-US" b="1" dirty="0" smtClean="0">
                <a:latin typeface="Calligraph421 BT" pitchFamily="66" charset="0"/>
              </a:rPr>
              <a:t> </a:t>
            </a:r>
            <a:r>
              <a:rPr lang="en-US" b="1" dirty="0" err="1" smtClean="0">
                <a:latin typeface="Calligraph421 BT" pitchFamily="66" charset="0"/>
              </a:rPr>
              <a:t>perlakuan</a:t>
            </a:r>
            <a:r>
              <a:rPr lang="en-US" b="1" dirty="0" smtClean="0">
                <a:latin typeface="Calligraph421 BT" pitchFamily="66" charset="0"/>
              </a:rPr>
              <a:t> 4 </a:t>
            </a:r>
            <a:r>
              <a:rPr lang="en-US" b="1" dirty="0" err="1" smtClean="0">
                <a:latin typeface="Calligraph421 BT" pitchFamily="66" charset="0"/>
              </a:rPr>
              <a:t>tikus</a:t>
            </a:r>
            <a:r>
              <a:rPr lang="en-US" b="1" dirty="0" smtClean="0">
                <a:latin typeface="Calligraph421 BT" pitchFamily="66" charset="0"/>
              </a:rPr>
              <a:t>) </a:t>
            </a:r>
            <a:r>
              <a:rPr lang="en-US" b="1" dirty="0" err="1" smtClean="0">
                <a:latin typeface="Calligraph421 BT" pitchFamily="66" charset="0"/>
              </a:rPr>
              <a:t>selama</a:t>
            </a:r>
            <a:r>
              <a:rPr lang="en-US" b="1" dirty="0" smtClean="0">
                <a:latin typeface="Calligraph421 BT" pitchFamily="66" charset="0"/>
              </a:rPr>
              <a:t> 10 </a:t>
            </a:r>
            <a:r>
              <a:rPr lang="en-US" b="1" dirty="0" err="1" smtClean="0">
                <a:latin typeface="Calligraph421 BT" pitchFamily="66" charset="0"/>
              </a:rPr>
              <a:t>hari</a:t>
            </a:r>
            <a:r>
              <a:rPr lang="en-US" b="1" dirty="0" smtClean="0">
                <a:latin typeface="Calligraph421 BT" pitchFamily="66" charset="0"/>
              </a:rPr>
              <a:t>.</a:t>
            </a:r>
          </a:p>
          <a:p>
            <a:pPr algn="just"/>
            <a:r>
              <a:rPr lang="en-US" b="1" dirty="0" err="1" smtClean="0">
                <a:latin typeface="Calligraph421 BT" pitchFamily="66" charset="0"/>
              </a:rPr>
              <a:t>Pengamatan</a:t>
            </a:r>
            <a:r>
              <a:rPr lang="en-US" b="1" dirty="0" smtClean="0">
                <a:latin typeface="Calligraph421 BT" pitchFamily="66" charset="0"/>
              </a:rPr>
              <a:t> protein </a:t>
            </a:r>
            <a:r>
              <a:rPr lang="en-US" b="1" dirty="0" err="1" smtClean="0">
                <a:latin typeface="Calligraph421 BT" pitchFamily="66" charset="0"/>
              </a:rPr>
              <a:t>dan</a:t>
            </a:r>
            <a:r>
              <a:rPr lang="en-US" b="1" dirty="0" smtClean="0">
                <a:latin typeface="Calligraph421 BT" pitchFamily="66" charset="0"/>
              </a:rPr>
              <a:t> </a:t>
            </a:r>
            <a:r>
              <a:rPr lang="en-US" b="1" dirty="0" err="1" smtClean="0">
                <a:latin typeface="Calligraph421 BT" pitchFamily="66" charset="0"/>
              </a:rPr>
              <a:t>kualitas</a:t>
            </a:r>
            <a:r>
              <a:rPr lang="en-US" b="1" dirty="0" smtClean="0">
                <a:latin typeface="Calligraph421 BT" pitchFamily="66" charset="0"/>
              </a:rPr>
              <a:t> </a:t>
            </a:r>
            <a:r>
              <a:rPr lang="en-US" b="1" dirty="0" err="1" smtClean="0">
                <a:latin typeface="Calligraph421 BT" pitchFamily="66" charset="0"/>
              </a:rPr>
              <a:t>nutrisi</a:t>
            </a:r>
            <a:r>
              <a:rPr lang="en-US" b="1" dirty="0" smtClean="0">
                <a:latin typeface="Calligraph421 BT" pitchFamily="66" charset="0"/>
              </a:rPr>
              <a:t> </a:t>
            </a:r>
            <a:r>
              <a:rPr lang="en-US" b="1" dirty="0" err="1" smtClean="0">
                <a:latin typeface="Calligraph421 BT" pitchFamily="66" charset="0"/>
              </a:rPr>
              <a:t>masing-masing</a:t>
            </a:r>
            <a:r>
              <a:rPr lang="en-US" b="1" dirty="0" smtClean="0">
                <a:latin typeface="Calligraph421 BT" pitchFamily="66" charset="0"/>
              </a:rPr>
              <a:t> </a:t>
            </a:r>
            <a:r>
              <a:rPr lang="en-US" b="1" dirty="0" err="1" smtClean="0">
                <a:latin typeface="Calligraph421 BT" pitchFamily="66" charset="0"/>
              </a:rPr>
              <a:t>biskuit</a:t>
            </a:r>
            <a:r>
              <a:rPr lang="en-US" b="1" dirty="0" smtClean="0">
                <a:latin typeface="Calligraph421 BT" pitchFamily="66" charset="0"/>
              </a:rPr>
              <a:t> </a:t>
            </a:r>
            <a:r>
              <a:rPr lang="en-US" b="1" dirty="0" err="1" smtClean="0">
                <a:latin typeface="Calligraph421 BT" pitchFamily="66" charset="0"/>
              </a:rPr>
              <a:t>pada</a:t>
            </a:r>
            <a:r>
              <a:rPr lang="en-US" b="1" dirty="0" smtClean="0">
                <a:latin typeface="Calligraph421 BT" pitchFamily="66" charset="0"/>
              </a:rPr>
              <a:t> </a:t>
            </a:r>
            <a:r>
              <a:rPr lang="en-US" b="1" dirty="0" err="1" smtClean="0">
                <a:latin typeface="Calligraph421 BT" pitchFamily="66" charset="0"/>
              </a:rPr>
              <a:t>tikus</a:t>
            </a:r>
            <a:r>
              <a:rPr lang="en-US" b="1" dirty="0" smtClean="0">
                <a:latin typeface="Calligraph421 BT" pitchFamily="66" charset="0"/>
              </a:rPr>
              <a:t> </a:t>
            </a:r>
            <a:r>
              <a:rPr lang="en-US" b="1" dirty="0" err="1" smtClean="0">
                <a:latin typeface="Calligraph421 BT" pitchFamily="66" charset="0"/>
              </a:rPr>
              <a:t>percobaan</a:t>
            </a:r>
            <a:r>
              <a:rPr lang="en-US" b="1" dirty="0" smtClean="0">
                <a:latin typeface="Calligraph421 BT" pitchFamily="66" charset="0"/>
              </a:rPr>
              <a:t>.</a:t>
            </a:r>
          </a:p>
        </p:txBody>
      </p:sp>
      <p:sp>
        <p:nvSpPr>
          <p:cNvPr id="1048597" name="Double Wave 5"/>
          <p:cNvSpPr/>
          <p:nvPr/>
        </p:nvSpPr>
        <p:spPr>
          <a:xfrm>
            <a:off x="1066800" y="304800"/>
            <a:ext cx="6934200" cy="1066800"/>
          </a:xfrm>
          <a:prstGeom prst="double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Blackadder ITC" pitchFamily="82" charset="0"/>
              </a:rPr>
              <a:t>Metode</a:t>
            </a:r>
            <a:r>
              <a:rPr lang="en-US" sz="4800" b="1" dirty="0" smtClean="0">
                <a:latin typeface="Blackadder ITC" pitchFamily="82" charset="0"/>
              </a:rPr>
              <a:t> </a:t>
            </a:r>
            <a:r>
              <a:rPr lang="en-US" sz="4800" b="1" dirty="0" err="1" smtClean="0">
                <a:latin typeface="Blackadder ITC" pitchFamily="82" charset="0"/>
              </a:rPr>
              <a:t>Penelitian</a:t>
            </a:r>
            <a:endParaRPr lang="en-US" sz="4800" b="1" dirty="0"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1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164" name="Picture 2" descr="D:\Lifda\Bioassay\In vivo 1.JPG"/>
          <p:cNvPicPr>
            <a:picLocks noChangeAspect="1" noChangeArrowheads="1"/>
          </p:cNvPicPr>
          <p:nvPr/>
        </p:nvPicPr>
        <p:blipFill rotWithShape="1">
          <a:blip r:embed="rId3"/>
          <a:srcRect t="22925" r="2109"/>
          <a:stretch>
            <a:fillRect/>
          </a:stretch>
        </p:blipFill>
        <p:spPr bwMode="auto">
          <a:xfrm>
            <a:off x="1765479" y="1447800"/>
            <a:ext cx="5321121" cy="1317039"/>
          </a:xfrm>
          <a:prstGeom prst="rect">
            <a:avLst/>
          </a:prstGeom>
          <a:noFill/>
        </p:spPr>
      </p:pic>
      <p:pic>
        <p:nvPicPr>
          <p:cNvPr id="2097165" name="Picture 3" descr="D:\Lifda\Bioassay\In vivo 2.JPG"/>
          <p:cNvPicPr>
            <a:picLocks noChangeAspect="1" noChangeArrowheads="1"/>
          </p:cNvPicPr>
          <p:nvPr/>
        </p:nvPicPr>
        <p:blipFill rotWithShape="1">
          <a:blip r:embed="rId4"/>
          <a:srcRect t="21428" r="1379"/>
          <a:stretch>
            <a:fillRect/>
          </a:stretch>
        </p:blipFill>
        <p:spPr bwMode="auto">
          <a:xfrm>
            <a:off x="838200" y="2899893"/>
            <a:ext cx="7327006" cy="1676400"/>
          </a:xfrm>
          <a:prstGeom prst="rect">
            <a:avLst/>
          </a:prstGeom>
          <a:noFill/>
        </p:spPr>
      </p:pic>
      <p:pic>
        <p:nvPicPr>
          <p:cNvPr id="2097166" name="Picture 4" descr="D:\Lifda\Bioassay\in vivo 3.JPG"/>
          <p:cNvPicPr>
            <a:picLocks noChangeAspect="1" noChangeArrowheads="1"/>
          </p:cNvPicPr>
          <p:nvPr/>
        </p:nvPicPr>
        <p:blipFill rotWithShape="1">
          <a:blip r:embed="rId5"/>
          <a:srcRect t="20895"/>
          <a:stretch>
            <a:fillRect/>
          </a:stretch>
        </p:blipFill>
        <p:spPr bwMode="auto">
          <a:xfrm>
            <a:off x="838200" y="5029200"/>
            <a:ext cx="7362825" cy="11904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5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953000"/>
          </a:xfrm>
        </p:spPr>
        <p:txBody>
          <a:bodyPr>
            <a:normAutofit fontScale="86250" lnSpcReduction="20000"/>
          </a:bodyPr>
          <a:lstStyle/>
          <a:p>
            <a:pPr algn="just"/>
            <a:r>
              <a:rPr lang="en-US" dirty="0" err="1" smtClean="0">
                <a:latin typeface="Comic Sans MS" pitchFamily="66" charset="0"/>
              </a:rPr>
              <a:t>Konsentrat</a:t>
            </a:r>
            <a:r>
              <a:rPr lang="en-US" dirty="0" smtClean="0">
                <a:latin typeface="Comic Sans MS" pitchFamily="66" charset="0"/>
              </a:rPr>
              <a:t> protein </a:t>
            </a:r>
            <a:r>
              <a:rPr lang="en-US" dirty="0" err="1" smtClean="0">
                <a:latin typeface="Comic Sans MS" pitchFamily="66" charset="0"/>
              </a:rPr>
              <a:t>daun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kelor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memiliki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kualitas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nutrisi</a:t>
            </a:r>
            <a:r>
              <a:rPr lang="en-US" dirty="0" smtClean="0">
                <a:latin typeface="Comic Sans MS" pitchFamily="66" charset="0"/>
              </a:rPr>
              <a:t> yang paling </a:t>
            </a:r>
            <a:r>
              <a:rPr lang="en-US" dirty="0" err="1" smtClean="0">
                <a:latin typeface="Comic Sans MS" pitchFamily="66" charset="0"/>
              </a:rPr>
              <a:t>baik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algn="just"/>
            <a:r>
              <a:rPr lang="en-US" dirty="0" err="1" smtClean="0">
                <a:latin typeface="Comic Sans MS" pitchFamily="66" charset="0"/>
              </a:rPr>
              <a:t>Konsentrat</a:t>
            </a:r>
            <a:r>
              <a:rPr lang="en-US" dirty="0" smtClean="0">
                <a:latin typeface="Comic Sans MS" pitchFamily="66" charset="0"/>
              </a:rPr>
              <a:t> protein </a:t>
            </a:r>
            <a:r>
              <a:rPr lang="en-US" dirty="0" err="1" smtClean="0">
                <a:latin typeface="Comic Sans MS" pitchFamily="66" charset="0"/>
              </a:rPr>
              <a:t>daun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kelor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efektif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menjadi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pengganti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susu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biskuit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balita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penderita</a:t>
            </a:r>
            <a:r>
              <a:rPr lang="en-US" dirty="0" smtClean="0">
                <a:latin typeface="Comic Sans MS" pitchFamily="66" charset="0"/>
              </a:rPr>
              <a:t> KEP.</a:t>
            </a:r>
          </a:p>
          <a:p>
            <a:pPr algn="just"/>
            <a:r>
              <a:rPr lang="en-US" dirty="0" err="1" smtClean="0">
                <a:latin typeface="Comic Sans MS" pitchFamily="66" charset="0"/>
              </a:rPr>
              <a:t>Karakteristik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organoleptik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biskuit</a:t>
            </a:r>
            <a:r>
              <a:rPr lang="en-US" dirty="0" smtClean="0">
                <a:latin typeface="Comic Sans MS" pitchFamily="66" charset="0"/>
              </a:rPr>
              <a:t> MPC </a:t>
            </a:r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sebaik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biskuit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susu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namun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lebih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baik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biskuit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tepung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kelor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048600" name="Down Ribbon 5"/>
          <p:cNvSpPr/>
          <p:nvPr/>
        </p:nvSpPr>
        <p:spPr>
          <a:xfrm>
            <a:off x="762000" y="381000"/>
            <a:ext cx="4191000" cy="990600"/>
          </a:xfrm>
          <a:prstGeom prst="ribb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Calligraph421 BT" pitchFamily="66" charset="0"/>
              </a:rPr>
              <a:t>Kesimpulan</a:t>
            </a:r>
            <a:endParaRPr lang="en-US" sz="2800" b="1" dirty="0">
              <a:latin typeface="Calligraph421 BT" pitchFamily="66" charset="0"/>
            </a:endParaRPr>
          </a:p>
        </p:txBody>
      </p:sp>
      <p:pic>
        <p:nvPicPr>
          <p:cNvPr id="2097168" name="Picture 2" descr="D:\Lifda\Bioassay\biskuit-bayi-renyah-dan-enak-foto-resep-ut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447662"/>
            <a:ext cx="2792287" cy="1978025"/>
          </a:xfrm>
          <a:prstGeom prst="rect">
            <a:avLst/>
          </a:prstGeom>
          <a:noFill/>
        </p:spPr>
      </p:pic>
      <p:pic>
        <p:nvPicPr>
          <p:cNvPr id="2097169" name="Picture 3" descr="D:\Lifda\Bioassay\84403c563a8752211ede7852f6fb1894_600x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962400"/>
            <a:ext cx="28575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3029119"/>
      </p:ext>
    </p:extLst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170" name="Picture 3" descr="D:\Lifda\In vit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76200"/>
            <a:ext cx="7753350" cy="1419225"/>
          </a:xfrm>
          <a:prstGeom prst="rect">
            <a:avLst/>
          </a:prstGeom>
          <a:noFill/>
        </p:spPr>
      </p:pic>
      <p:pic>
        <p:nvPicPr>
          <p:cNvPr id="2097171" name="Picture 2" descr="D:\Lifda\Bioassay\270px-Anopheles_stephens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828800"/>
            <a:ext cx="2555422" cy="1697037"/>
          </a:xfrm>
          <a:prstGeom prst="rect">
            <a:avLst/>
          </a:prstGeom>
          <a:noFill/>
        </p:spPr>
      </p:pic>
      <p:sp>
        <p:nvSpPr>
          <p:cNvPr id="1048601" name="Rounded Rectangle 1"/>
          <p:cNvSpPr/>
          <p:nvPr/>
        </p:nvSpPr>
        <p:spPr>
          <a:xfrm>
            <a:off x="3581400" y="1371600"/>
            <a:ext cx="5181600" cy="5105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Malaria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 Sulawesi Tengah,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termasuk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Kabupaten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Morowali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Anopheles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vektor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belum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konfirmasi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ELISA.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Vektor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malaria di Indonesia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Timur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An.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ancrofti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An.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koliensis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An.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punculatus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An.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arauti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An.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subpictus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An.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arbirostris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An.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undaicus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berpotensi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An.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agus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Vektor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malaria di Sulawesi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An.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barbirostris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An.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undaicus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An.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kochi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An.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nigerrimus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berpotensi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An.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flavirostris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An.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barbumbrosus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An.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minimus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An.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sinesis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Vektor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di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 Sulawesi Tengah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An.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arbirostris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An.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subpictus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An.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flavirostris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An.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Parangensis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2" name="Rounded Rectangle 7"/>
          <p:cNvSpPr/>
          <p:nvPr/>
        </p:nvSpPr>
        <p:spPr>
          <a:xfrm>
            <a:off x="339183" y="3924300"/>
            <a:ext cx="2895600" cy="21717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Deteksi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konvensional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pembedahan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kelenjar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ludah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mencari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sporozoit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Modern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ELISA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mendeteksi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protein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Plasmodium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6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556</Words>
  <Application>Microsoft Office PowerPoint</Application>
  <PresentationFormat>On-screen Show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HASIL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ismail - [2010]</cp:lastModifiedBy>
  <cp:revision>15</cp:revision>
  <dcterms:created xsi:type="dcterms:W3CDTF">2017-07-19T02:39:53Z</dcterms:created>
  <dcterms:modified xsi:type="dcterms:W3CDTF">2019-05-17T07:20:56Z</dcterms:modified>
</cp:coreProperties>
</file>