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9" r:id="rId3"/>
    <p:sldId id="256" r:id="rId4"/>
    <p:sldId id="257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>
        <p:scale>
          <a:sx n="73" d="100"/>
          <a:sy n="73" d="100"/>
        </p:scale>
        <p:origin x="-12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9AEA6-ABDB-4C80-AEF7-54A1BCF8BEDF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3A4831-C9E7-4E71-8CD0-D3ADC12A58E3}">
      <dgm:prSet phldrT="[Text]"/>
      <dgm:spPr/>
      <dgm:t>
        <a:bodyPr/>
        <a:lstStyle/>
        <a:p>
          <a:pPr algn="just"/>
          <a:r>
            <a:rPr lang="es-ES" dirty="0" err="1" smtClean="0"/>
            <a:t>Imunisasi</a:t>
          </a:r>
          <a:r>
            <a:rPr lang="es-ES" dirty="0" smtClean="0"/>
            <a:t> </a:t>
          </a:r>
          <a:r>
            <a:rPr lang="es-ES" dirty="0" err="1" smtClean="0"/>
            <a:t>dengan</a:t>
          </a:r>
          <a:r>
            <a:rPr lang="es-ES" dirty="0" smtClean="0"/>
            <a:t> </a:t>
          </a:r>
          <a:r>
            <a:rPr lang="es-ES" dirty="0" err="1" smtClean="0"/>
            <a:t>Protein</a:t>
          </a:r>
          <a:r>
            <a:rPr lang="es-ES" dirty="0" smtClean="0"/>
            <a:t> ESA </a:t>
          </a:r>
          <a:r>
            <a:rPr lang="es-ES" dirty="0" err="1" smtClean="0"/>
            <a:t>Antigenik</a:t>
          </a:r>
          <a:endParaRPr lang="en-US" dirty="0"/>
        </a:p>
      </dgm:t>
    </dgm:pt>
    <dgm:pt modelId="{79E538DD-39F4-4224-ADAB-6EC3F1EFA073}" type="parTrans" cxnId="{30F81528-8BE3-4BFC-B189-EE9ED64D2C6D}">
      <dgm:prSet/>
      <dgm:spPr/>
      <dgm:t>
        <a:bodyPr/>
        <a:lstStyle/>
        <a:p>
          <a:endParaRPr lang="en-US"/>
        </a:p>
      </dgm:t>
    </dgm:pt>
    <dgm:pt modelId="{DB5871D4-9C98-4E7D-A27B-43774A203A89}" type="sibTrans" cxnId="{30F81528-8BE3-4BFC-B189-EE9ED64D2C6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A4C7F748-350D-4EC4-839C-5E785EE5B117}">
      <dgm:prSet phldrT="[Text]"/>
      <dgm:spPr/>
      <dgm:t>
        <a:bodyPr/>
        <a:lstStyle/>
        <a:p>
          <a:pPr algn="just"/>
          <a:r>
            <a:rPr lang="da-DK" dirty="0" smtClean="0"/>
            <a:t>Pengukuran IgG dengan Indirect Enzyme </a:t>
          </a:r>
          <a:r>
            <a:rPr lang="en-US" dirty="0" smtClean="0"/>
            <a:t>Linked </a:t>
          </a:r>
          <a:r>
            <a:rPr lang="en-US" dirty="0" err="1" smtClean="0"/>
            <a:t>Immunosorbent</a:t>
          </a:r>
          <a:r>
            <a:rPr lang="en-US" dirty="0" smtClean="0"/>
            <a:t> Assay</a:t>
          </a:r>
          <a:endParaRPr lang="en-US" dirty="0"/>
        </a:p>
      </dgm:t>
    </dgm:pt>
    <dgm:pt modelId="{12086D9B-DD9D-464C-8E27-8B0E04A2C12B}" type="parTrans" cxnId="{ECBF5760-A4C8-4762-A1DA-FF5DAB7E9FD1}">
      <dgm:prSet/>
      <dgm:spPr/>
      <dgm:t>
        <a:bodyPr/>
        <a:lstStyle/>
        <a:p>
          <a:endParaRPr lang="en-US"/>
        </a:p>
      </dgm:t>
    </dgm:pt>
    <dgm:pt modelId="{2691E968-2E54-4597-842B-288B8EEB8A65}" type="sibTrans" cxnId="{ECBF5760-A4C8-4762-A1DA-FF5DAB7E9FD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F548073-42F0-42D6-BBA0-681489C7F16D}">
      <dgm:prSet phldrT="[Text]"/>
      <dgm:spPr/>
      <dgm:t>
        <a:bodyPr/>
        <a:lstStyle/>
        <a:p>
          <a:r>
            <a:rPr lang="en-US" dirty="0" err="1" smtClean="0"/>
            <a:t>Uji</a:t>
          </a:r>
          <a:r>
            <a:rPr lang="en-US" dirty="0" smtClean="0"/>
            <a:t> </a:t>
          </a:r>
          <a:r>
            <a:rPr lang="en-US" dirty="0" err="1" smtClean="0"/>
            <a:t>Tantang</a:t>
          </a:r>
          <a:endParaRPr lang="en-US" dirty="0"/>
        </a:p>
      </dgm:t>
    </dgm:pt>
    <dgm:pt modelId="{260E5F07-2E0C-43D4-A5FA-F615FAE55B9E}" type="parTrans" cxnId="{70325497-230E-45CC-A49E-962053B6E83F}">
      <dgm:prSet/>
      <dgm:spPr/>
      <dgm:t>
        <a:bodyPr/>
        <a:lstStyle/>
        <a:p>
          <a:endParaRPr lang="en-US"/>
        </a:p>
      </dgm:t>
    </dgm:pt>
    <dgm:pt modelId="{638C84FF-E058-4F6B-9AB2-7E7C189B022F}" type="sibTrans" cxnId="{70325497-230E-45CC-A49E-962053B6E83F}">
      <dgm:prSet/>
      <dgm:spPr/>
      <dgm:t>
        <a:bodyPr/>
        <a:lstStyle/>
        <a:p>
          <a:endParaRPr lang="en-US"/>
        </a:p>
      </dgm:t>
    </dgm:pt>
    <dgm:pt modelId="{4069B373-584B-4513-8154-8AD43877D4F7}" type="pres">
      <dgm:prSet presAssocID="{90E9AEA6-ABDB-4C80-AEF7-54A1BCF8BED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EA7D0E-74C4-425E-98B0-9F4A1D44A0F9}" type="pres">
      <dgm:prSet presAssocID="{90E9AEA6-ABDB-4C80-AEF7-54A1BCF8BEDF}" presName="dummyMaxCanvas" presStyleCnt="0">
        <dgm:presLayoutVars/>
      </dgm:prSet>
      <dgm:spPr/>
    </dgm:pt>
    <dgm:pt modelId="{26FCE310-901C-4D6B-AD11-BC71DADED6AC}" type="pres">
      <dgm:prSet presAssocID="{90E9AEA6-ABDB-4C80-AEF7-54A1BCF8BEDF}" presName="ThreeNodes_1" presStyleLbl="node1" presStyleIdx="0" presStyleCnt="3" custScaleX="117647" custScaleY="61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224E7-CA62-4A9E-ABB8-3C0C2F7AB998}" type="pres">
      <dgm:prSet presAssocID="{90E9AEA6-ABDB-4C80-AEF7-54A1BCF8BEDF}" presName="ThreeNodes_2" presStyleLbl="node1" presStyleIdx="1" presStyleCnt="3" custScaleX="112118" custScaleY="66667" custLinFactNeighborX="595" custLinFactNeighborY="-4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9FCF5-D80B-4E5D-AC62-A23E2C7A9DC0}" type="pres">
      <dgm:prSet presAssocID="{90E9AEA6-ABDB-4C80-AEF7-54A1BCF8BEDF}" presName="ThreeNodes_3" presStyleLbl="node1" presStyleIdx="2" presStyleCnt="3" custScaleX="111202" custScaleY="61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7F332-3DB3-4C58-AA74-461A31037751}" type="pres">
      <dgm:prSet presAssocID="{90E9AEA6-ABDB-4C80-AEF7-54A1BCF8BEDF}" presName="ThreeConn_1-2" presStyleLbl="fgAccFollowNode1" presStyleIdx="0" presStyleCnt="2" custScaleX="47942" custScaleY="75825" custLinFactX="-200000" custLinFactNeighborX="-268864" custLinFactNeighborY="-6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28550-0662-4CC2-BF25-96357BA4B224}" type="pres">
      <dgm:prSet presAssocID="{90E9AEA6-ABDB-4C80-AEF7-54A1BCF8BEDF}" presName="ThreeConn_2-3" presStyleLbl="fgAccFollowNode1" presStyleIdx="1" presStyleCnt="2" custScaleX="56043" custScaleY="90477" custLinFactX="-115729" custLinFactNeighborX="-200000" custLinFactNeighborY="-2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86D67-C3E3-4918-999E-A0D4CD7D523D}" type="pres">
      <dgm:prSet presAssocID="{90E9AEA6-ABDB-4C80-AEF7-54A1BCF8BED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652DC-E95C-49F0-8BC1-15A763481BC8}" type="pres">
      <dgm:prSet presAssocID="{90E9AEA6-ABDB-4C80-AEF7-54A1BCF8BED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E7DBC-D938-4605-AD9C-45020A5732C1}" type="pres">
      <dgm:prSet presAssocID="{90E9AEA6-ABDB-4C80-AEF7-54A1BCF8BED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BF5760-A4C8-4762-A1DA-FF5DAB7E9FD1}" srcId="{90E9AEA6-ABDB-4C80-AEF7-54A1BCF8BEDF}" destId="{A4C7F748-350D-4EC4-839C-5E785EE5B117}" srcOrd="1" destOrd="0" parTransId="{12086D9B-DD9D-464C-8E27-8B0E04A2C12B}" sibTransId="{2691E968-2E54-4597-842B-288B8EEB8A65}"/>
    <dgm:cxn modelId="{68AA9BA4-DE9C-400B-B948-DA45EFB1726C}" type="presOf" srcId="{A4C7F748-350D-4EC4-839C-5E785EE5B117}" destId="{A54652DC-E95C-49F0-8BC1-15A763481BC8}" srcOrd="1" destOrd="0" presId="urn:microsoft.com/office/officeart/2005/8/layout/vProcess5"/>
    <dgm:cxn modelId="{22BD8E68-AC14-47DD-A877-272FEB188C33}" type="presOf" srcId="{0F548073-42F0-42D6-BBA0-681489C7F16D}" destId="{2659FCF5-D80B-4E5D-AC62-A23E2C7A9DC0}" srcOrd="0" destOrd="0" presId="urn:microsoft.com/office/officeart/2005/8/layout/vProcess5"/>
    <dgm:cxn modelId="{30F81528-8BE3-4BFC-B189-EE9ED64D2C6D}" srcId="{90E9AEA6-ABDB-4C80-AEF7-54A1BCF8BEDF}" destId="{BA3A4831-C9E7-4E71-8CD0-D3ADC12A58E3}" srcOrd="0" destOrd="0" parTransId="{79E538DD-39F4-4224-ADAB-6EC3F1EFA073}" sibTransId="{DB5871D4-9C98-4E7D-A27B-43774A203A89}"/>
    <dgm:cxn modelId="{8F92A0C4-5BF4-4C4E-8B69-69C56602319C}" type="presOf" srcId="{DB5871D4-9C98-4E7D-A27B-43774A203A89}" destId="{C1D7F332-3DB3-4C58-AA74-461A31037751}" srcOrd="0" destOrd="0" presId="urn:microsoft.com/office/officeart/2005/8/layout/vProcess5"/>
    <dgm:cxn modelId="{1546BE41-8ED1-4F55-A3F4-548A0E13B61C}" type="presOf" srcId="{BA3A4831-C9E7-4E71-8CD0-D3ADC12A58E3}" destId="{7F286D67-C3E3-4918-999E-A0D4CD7D523D}" srcOrd="1" destOrd="0" presId="urn:microsoft.com/office/officeart/2005/8/layout/vProcess5"/>
    <dgm:cxn modelId="{70325497-230E-45CC-A49E-962053B6E83F}" srcId="{90E9AEA6-ABDB-4C80-AEF7-54A1BCF8BEDF}" destId="{0F548073-42F0-42D6-BBA0-681489C7F16D}" srcOrd="2" destOrd="0" parTransId="{260E5F07-2E0C-43D4-A5FA-F615FAE55B9E}" sibTransId="{638C84FF-E058-4F6B-9AB2-7E7C189B022F}"/>
    <dgm:cxn modelId="{2C52D0CA-353B-44CF-A7A6-130FD2461767}" type="presOf" srcId="{90E9AEA6-ABDB-4C80-AEF7-54A1BCF8BEDF}" destId="{4069B373-584B-4513-8154-8AD43877D4F7}" srcOrd="0" destOrd="0" presId="urn:microsoft.com/office/officeart/2005/8/layout/vProcess5"/>
    <dgm:cxn modelId="{877AD68D-E103-4041-8B55-9BE6D1FCF205}" type="presOf" srcId="{A4C7F748-350D-4EC4-839C-5E785EE5B117}" destId="{224224E7-CA62-4A9E-ABB8-3C0C2F7AB998}" srcOrd="0" destOrd="0" presId="urn:microsoft.com/office/officeart/2005/8/layout/vProcess5"/>
    <dgm:cxn modelId="{EDD66BCC-66A0-4AEB-809F-A9A1C3654B27}" type="presOf" srcId="{BA3A4831-C9E7-4E71-8CD0-D3ADC12A58E3}" destId="{26FCE310-901C-4D6B-AD11-BC71DADED6AC}" srcOrd="0" destOrd="0" presId="urn:microsoft.com/office/officeart/2005/8/layout/vProcess5"/>
    <dgm:cxn modelId="{027BB9E7-8F42-4360-AD7F-8CE5675595F5}" type="presOf" srcId="{0F548073-42F0-42D6-BBA0-681489C7F16D}" destId="{442E7DBC-D938-4605-AD9C-45020A5732C1}" srcOrd="1" destOrd="0" presId="urn:microsoft.com/office/officeart/2005/8/layout/vProcess5"/>
    <dgm:cxn modelId="{1E9DC586-9F6F-4274-A06B-76A15D68532B}" type="presOf" srcId="{2691E968-2E54-4597-842B-288B8EEB8A65}" destId="{5CF28550-0662-4CC2-BF25-96357BA4B224}" srcOrd="0" destOrd="0" presId="urn:microsoft.com/office/officeart/2005/8/layout/vProcess5"/>
    <dgm:cxn modelId="{81BE53BB-B5F5-4045-A00B-32F5EFD3E2FC}" type="presParOf" srcId="{4069B373-584B-4513-8154-8AD43877D4F7}" destId="{10EA7D0E-74C4-425E-98B0-9F4A1D44A0F9}" srcOrd="0" destOrd="0" presId="urn:microsoft.com/office/officeart/2005/8/layout/vProcess5"/>
    <dgm:cxn modelId="{91DB2E84-B081-4A33-A512-45E52D1AA6B3}" type="presParOf" srcId="{4069B373-584B-4513-8154-8AD43877D4F7}" destId="{26FCE310-901C-4D6B-AD11-BC71DADED6AC}" srcOrd="1" destOrd="0" presId="urn:microsoft.com/office/officeart/2005/8/layout/vProcess5"/>
    <dgm:cxn modelId="{1906E638-1FB9-4269-A192-9D9A3A1FA188}" type="presParOf" srcId="{4069B373-584B-4513-8154-8AD43877D4F7}" destId="{224224E7-CA62-4A9E-ABB8-3C0C2F7AB998}" srcOrd="2" destOrd="0" presId="urn:microsoft.com/office/officeart/2005/8/layout/vProcess5"/>
    <dgm:cxn modelId="{7245EF06-44DD-41B0-9024-56E1FC25894F}" type="presParOf" srcId="{4069B373-584B-4513-8154-8AD43877D4F7}" destId="{2659FCF5-D80B-4E5D-AC62-A23E2C7A9DC0}" srcOrd="3" destOrd="0" presId="urn:microsoft.com/office/officeart/2005/8/layout/vProcess5"/>
    <dgm:cxn modelId="{1AE96255-B5CC-4F9A-B73E-513F51568050}" type="presParOf" srcId="{4069B373-584B-4513-8154-8AD43877D4F7}" destId="{C1D7F332-3DB3-4C58-AA74-461A31037751}" srcOrd="4" destOrd="0" presId="urn:microsoft.com/office/officeart/2005/8/layout/vProcess5"/>
    <dgm:cxn modelId="{56927ECA-1CD9-4465-8B37-B9683252A3A8}" type="presParOf" srcId="{4069B373-584B-4513-8154-8AD43877D4F7}" destId="{5CF28550-0662-4CC2-BF25-96357BA4B224}" srcOrd="5" destOrd="0" presId="urn:microsoft.com/office/officeart/2005/8/layout/vProcess5"/>
    <dgm:cxn modelId="{E399B8DC-CBC3-44E7-BA73-D9B5EC1AB8EF}" type="presParOf" srcId="{4069B373-584B-4513-8154-8AD43877D4F7}" destId="{7F286D67-C3E3-4918-999E-A0D4CD7D523D}" srcOrd="6" destOrd="0" presId="urn:microsoft.com/office/officeart/2005/8/layout/vProcess5"/>
    <dgm:cxn modelId="{C608503C-8E82-460F-B50F-716776B000F9}" type="presParOf" srcId="{4069B373-584B-4513-8154-8AD43877D4F7}" destId="{A54652DC-E95C-49F0-8BC1-15A763481BC8}" srcOrd="7" destOrd="0" presId="urn:microsoft.com/office/officeart/2005/8/layout/vProcess5"/>
    <dgm:cxn modelId="{4322D230-1A77-4D7A-8359-4C365F7A92B9}" type="presParOf" srcId="{4069B373-584B-4513-8154-8AD43877D4F7}" destId="{442E7DBC-D938-4605-AD9C-45020A5732C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CE310-901C-4D6B-AD11-BC71DADED6AC}">
      <dsp:nvSpPr>
        <dsp:cNvPr id="0" name=""/>
        <dsp:cNvSpPr/>
      </dsp:nvSpPr>
      <dsp:spPr>
        <a:xfrm>
          <a:off x="-476480" y="304798"/>
          <a:ext cx="7772396" cy="990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err="1" smtClean="0"/>
            <a:t>Imunisasi</a:t>
          </a:r>
          <a:r>
            <a:rPr lang="es-ES" sz="2700" kern="1200" dirty="0" smtClean="0"/>
            <a:t> </a:t>
          </a:r>
          <a:r>
            <a:rPr lang="es-ES" sz="2700" kern="1200" dirty="0" err="1" smtClean="0"/>
            <a:t>dengan</a:t>
          </a:r>
          <a:r>
            <a:rPr lang="es-ES" sz="2700" kern="1200" dirty="0" smtClean="0"/>
            <a:t> </a:t>
          </a:r>
          <a:r>
            <a:rPr lang="es-ES" sz="2700" kern="1200" dirty="0" err="1" smtClean="0"/>
            <a:t>Protein</a:t>
          </a:r>
          <a:r>
            <a:rPr lang="es-ES" sz="2700" kern="1200" dirty="0" smtClean="0"/>
            <a:t> ESA </a:t>
          </a:r>
          <a:r>
            <a:rPr lang="es-ES" sz="2700" kern="1200" dirty="0" err="1" smtClean="0"/>
            <a:t>Antigenik</a:t>
          </a:r>
          <a:endParaRPr lang="en-US" sz="2700" kern="1200" dirty="0"/>
        </a:p>
      </dsp:txBody>
      <dsp:txXfrm>
        <a:off x="-447466" y="333812"/>
        <a:ext cx="5793187" cy="932575"/>
      </dsp:txXfrm>
    </dsp:sp>
    <dsp:sp modelId="{224224E7-CA62-4A9E-ABB8-3C0C2F7AB998}">
      <dsp:nvSpPr>
        <dsp:cNvPr id="0" name=""/>
        <dsp:cNvSpPr/>
      </dsp:nvSpPr>
      <dsp:spPr>
        <a:xfrm>
          <a:off x="328396" y="2057395"/>
          <a:ext cx="7407120" cy="1066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271743"/>
                <a:satOff val="12481"/>
                <a:lumOff val="-2353"/>
                <a:alphaOff val="0"/>
                <a:tint val="45000"/>
                <a:satMod val="200000"/>
              </a:schemeClr>
            </a:gs>
            <a:gs pos="30000">
              <a:schemeClr val="accent2">
                <a:hueOff val="-4271743"/>
                <a:satOff val="12481"/>
                <a:lumOff val="-2353"/>
                <a:alphaOff val="0"/>
                <a:tint val="61000"/>
                <a:satMod val="200000"/>
              </a:schemeClr>
            </a:gs>
            <a:gs pos="45000">
              <a:schemeClr val="accent2">
                <a:hueOff val="-4271743"/>
                <a:satOff val="12481"/>
                <a:lumOff val="-2353"/>
                <a:alphaOff val="0"/>
                <a:tint val="66000"/>
                <a:satMod val="200000"/>
              </a:schemeClr>
            </a:gs>
            <a:gs pos="55000">
              <a:schemeClr val="accent2">
                <a:hueOff val="-4271743"/>
                <a:satOff val="12481"/>
                <a:lumOff val="-2353"/>
                <a:alphaOff val="0"/>
                <a:tint val="66000"/>
                <a:satMod val="200000"/>
              </a:schemeClr>
            </a:gs>
            <a:gs pos="73000">
              <a:schemeClr val="accent2">
                <a:hueOff val="-4271743"/>
                <a:satOff val="12481"/>
                <a:lumOff val="-2353"/>
                <a:alphaOff val="0"/>
                <a:tint val="61000"/>
                <a:satMod val="200000"/>
              </a:schemeClr>
            </a:gs>
            <a:gs pos="100000">
              <a:schemeClr val="accent2">
                <a:hueOff val="-4271743"/>
                <a:satOff val="12481"/>
                <a:lumOff val="-2353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kern="1200" dirty="0" smtClean="0"/>
            <a:t>Pengukuran IgG dengan Indirect Enzyme </a:t>
          </a:r>
          <a:r>
            <a:rPr lang="en-US" sz="2700" kern="1200" dirty="0" smtClean="0"/>
            <a:t>Linked </a:t>
          </a:r>
          <a:r>
            <a:rPr lang="en-US" sz="2700" kern="1200" dirty="0" err="1" smtClean="0"/>
            <a:t>Immunosorbent</a:t>
          </a:r>
          <a:r>
            <a:rPr lang="en-US" sz="2700" kern="1200" dirty="0" smtClean="0"/>
            <a:t> Assay</a:t>
          </a:r>
          <a:endParaRPr lang="en-US" sz="2700" kern="1200" dirty="0"/>
        </a:p>
      </dsp:txBody>
      <dsp:txXfrm>
        <a:off x="359642" y="2088641"/>
        <a:ext cx="5524886" cy="1004313"/>
      </dsp:txXfrm>
    </dsp:sp>
    <dsp:sp modelId="{2659FCF5-D80B-4E5D-AC62-A23E2C7A9DC0}">
      <dsp:nvSpPr>
        <dsp:cNvPr id="0" name=""/>
        <dsp:cNvSpPr/>
      </dsp:nvSpPr>
      <dsp:spPr>
        <a:xfrm>
          <a:off x="902275" y="4038598"/>
          <a:ext cx="7346604" cy="990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543487"/>
                <a:satOff val="24962"/>
                <a:lumOff val="-4706"/>
                <a:alphaOff val="0"/>
                <a:tint val="45000"/>
                <a:satMod val="200000"/>
              </a:schemeClr>
            </a:gs>
            <a:gs pos="30000">
              <a:schemeClr val="accent2">
                <a:hueOff val="-8543487"/>
                <a:satOff val="24962"/>
                <a:lumOff val="-4706"/>
                <a:alphaOff val="0"/>
                <a:tint val="61000"/>
                <a:satMod val="200000"/>
              </a:schemeClr>
            </a:gs>
            <a:gs pos="45000">
              <a:schemeClr val="accent2">
                <a:hueOff val="-8543487"/>
                <a:satOff val="24962"/>
                <a:lumOff val="-4706"/>
                <a:alphaOff val="0"/>
                <a:tint val="66000"/>
                <a:satMod val="200000"/>
              </a:schemeClr>
            </a:gs>
            <a:gs pos="55000">
              <a:schemeClr val="accent2">
                <a:hueOff val="-8543487"/>
                <a:satOff val="24962"/>
                <a:lumOff val="-4706"/>
                <a:alphaOff val="0"/>
                <a:tint val="66000"/>
                <a:satMod val="200000"/>
              </a:schemeClr>
            </a:gs>
            <a:gs pos="73000">
              <a:schemeClr val="accent2">
                <a:hueOff val="-8543487"/>
                <a:satOff val="24962"/>
                <a:lumOff val="-4706"/>
                <a:alphaOff val="0"/>
                <a:tint val="61000"/>
                <a:satMod val="200000"/>
              </a:schemeClr>
            </a:gs>
            <a:gs pos="100000">
              <a:schemeClr val="accent2">
                <a:hueOff val="-8543487"/>
                <a:satOff val="24962"/>
                <a:lumOff val="-4706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Uji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Tantang</a:t>
          </a:r>
          <a:endParaRPr lang="en-US" sz="2700" kern="1200" dirty="0"/>
        </a:p>
      </dsp:txBody>
      <dsp:txXfrm>
        <a:off x="931289" y="4067612"/>
        <a:ext cx="5483701" cy="932575"/>
      </dsp:txXfrm>
    </dsp:sp>
    <dsp:sp modelId="{C1D7F332-3DB3-4C58-AA74-461A31037751}">
      <dsp:nvSpPr>
        <dsp:cNvPr id="0" name=""/>
        <dsp:cNvSpPr/>
      </dsp:nvSpPr>
      <dsp:spPr>
        <a:xfrm>
          <a:off x="1066798" y="1268721"/>
          <a:ext cx="498659" cy="788678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178996" y="1268721"/>
        <a:ext cx="274263" cy="665260"/>
      </dsp:txXfrm>
    </dsp:sp>
    <dsp:sp modelId="{5CF28550-0662-4CC2-BF25-96357BA4B224}">
      <dsp:nvSpPr>
        <dsp:cNvPr id="0" name=""/>
        <dsp:cNvSpPr/>
      </dsp:nvSpPr>
      <dsp:spPr>
        <a:xfrm>
          <a:off x="3200400" y="3097524"/>
          <a:ext cx="582920" cy="941078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2">
                <a:tint val="45000"/>
                <a:satMod val="200000"/>
              </a:schemeClr>
            </a:gs>
            <a:gs pos="30000">
              <a:schemeClr val="accent2">
                <a:tint val="61000"/>
                <a:satMod val="200000"/>
              </a:schemeClr>
            </a:gs>
            <a:gs pos="45000">
              <a:schemeClr val="accent2">
                <a:tint val="66000"/>
                <a:satMod val="200000"/>
              </a:schemeClr>
            </a:gs>
            <a:gs pos="55000">
              <a:schemeClr val="accent2">
                <a:tint val="66000"/>
                <a:satMod val="200000"/>
              </a:schemeClr>
            </a:gs>
            <a:gs pos="73000">
              <a:schemeClr val="accent2">
                <a:tint val="61000"/>
                <a:satMod val="200000"/>
              </a:schemeClr>
            </a:gs>
            <a:gs pos="100000">
              <a:schemeClr val="accent2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331557" y="3097524"/>
        <a:ext cx="320606" cy="796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1D080CF-F10B-431D-9EE8-EA860F600408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9EE43A4-343B-4739-A9CE-8B7EF8D9894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0CF-F10B-431D-9EE8-EA860F600408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3A4-343B-4739-A9CE-8B7EF8D989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0CF-F10B-431D-9EE8-EA860F600408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3A4-343B-4739-A9CE-8B7EF8D989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0CF-F10B-431D-9EE8-EA860F600408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3A4-343B-4739-A9CE-8B7EF8D989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1D080CF-F10B-431D-9EE8-EA860F600408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9EE43A4-343B-4739-A9CE-8B7EF8D989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0CF-F10B-431D-9EE8-EA860F600408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3A4-343B-4739-A9CE-8B7EF8D989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0CF-F10B-431D-9EE8-EA860F600408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3A4-343B-4739-A9CE-8B7EF8D989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0CF-F10B-431D-9EE8-EA860F600408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3A4-343B-4739-A9CE-8B7EF8D9894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0CF-F10B-431D-9EE8-EA860F600408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3A4-343B-4739-A9CE-8B7EF8D9894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0CF-F10B-431D-9EE8-EA860F600408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3A4-343B-4739-A9CE-8B7EF8D989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80CF-F10B-431D-9EE8-EA860F600408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3A4-343B-4739-A9CE-8B7EF8D989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D080CF-F10B-431D-9EE8-EA860F600408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EE43A4-343B-4739-A9CE-8B7EF8D9894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196727" y="4079012"/>
            <a:ext cx="563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</a:rPr>
              <a:t>Review </a:t>
            </a:r>
            <a:r>
              <a:rPr lang="en-US" sz="4000" b="1" dirty="0" err="1" smtClean="0">
                <a:solidFill>
                  <a:schemeClr val="bg1"/>
                </a:solidFill>
              </a:rPr>
              <a:t>Jurnal</a:t>
            </a:r>
            <a:r>
              <a:rPr lang="en-US" sz="4000" b="1" dirty="0" smtClean="0">
                <a:solidFill>
                  <a:schemeClr val="bg1"/>
                </a:solidFill>
              </a:rPr>
              <a:t> 2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988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5471160"/>
          </a:xfrm>
        </p:spPr>
        <p:txBody>
          <a:bodyPr/>
          <a:lstStyle/>
          <a:p>
            <a:pPr algn="just"/>
            <a:r>
              <a:rPr lang="en-US" b="1" dirty="0" err="1" smtClean="0"/>
              <a:t>Tujuan</a:t>
            </a:r>
            <a:r>
              <a:rPr lang="en-US" b="1" dirty="0" smtClean="0"/>
              <a:t> :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genistein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i="1" dirty="0" smtClean="0"/>
              <a:t>TNF-</a:t>
            </a:r>
            <a:r>
              <a:rPr lang="el-GR" i="1" dirty="0" smtClean="0"/>
              <a:t>α </a:t>
            </a:r>
            <a:r>
              <a:rPr lang="en-US" dirty="0" err="1" smtClean="0"/>
              <a:t>dan</a:t>
            </a:r>
            <a:r>
              <a:rPr lang="en-US" i="1" dirty="0" smtClean="0"/>
              <a:t> IL-6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i="1" dirty="0" smtClean="0"/>
              <a:t>endometriosis.</a:t>
            </a:r>
          </a:p>
          <a:p>
            <a:pPr algn="just"/>
            <a:r>
              <a:rPr lang="en-US" sz="2400" b="1" dirty="0" smtClean="0"/>
              <a:t>Endometriosis</a:t>
            </a:r>
            <a:r>
              <a:rPr lang="en-US" sz="2400" dirty="0" smtClean="0"/>
              <a:t> </a:t>
            </a:r>
            <a:r>
              <a:rPr lang="en-US" sz="2400" dirty="0" err="1" smtClean="0"/>
              <a:t>adalah</a:t>
            </a:r>
            <a:r>
              <a:rPr lang="en-US" sz="2400" dirty="0" smtClean="0"/>
              <a:t> </a:t>
            </a:r>
            <a:r>
              <a:rPr lang="en-US" sz="2400" dirty="0" err="1" smtClean="0"/>
              <a:t>radang</a:t>
            </a:r>
            <a:r>
              <a:rPr lang="en-US" sz="2400" dirty="0" smtClean="0"/>
              <a:t> yang </a:t>
            </a:r>
            <a:r>
              <a:rPr lang="en-US" sz="2400" dirty="0" err="1" smtClean="0"/>
              <a:t>terkait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 </a:t>
            </a:r>
            <a:r>
              <a:rPr lang="en-US" sz="2400" dirty="0" err="1" smtClean="0"/>
              <a:t>hormon</a:t>
            </a:r>
            <a:r>
              <a:rPr lang="en-US" sz="2400" dirty="0" smtClean="0"/>
              <a:t> </a:t>
            </a:r>
            <a:r>
              <a:rPr lang="en-US" sz="2400" dirty="0" err="1" smtClean="0"/>
              <a:t>estradiol</a:t>
            </a:r>
            <a:r>
              <a:rPr lang="en-US" sz="2400" dirty="0" smtClean="0"/>
              <a:t>/estrogen 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 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 </a:t>
            </a:r>
            <a:r>
              <a:rPr lang="en-US" sz="2400" dirty="0" err="1" smtClean="0"/>
              <a:t>endometrium</a:t>
            </a:r>
            <a:r>
              <a:rPr lang="en-US" sz="2400" dirty="0" smtClean="0"/>
              <a:t> yang </a:t>
            </a:r>
            <a:r>
              <a:rPr lang="en-US" sz="2400" dirty="0" err="1" smtClean="0"/>
              <a:t>disertai</a:t>
            </a:r>
            <a:r>
              <a:rPr lang="en-US" sz="2400" dirty="0" smtClean="0"/>
              <a:t> </a:t>
            </a:r>
            <a:r>
              <a:rPr lang="en-US" sz="2400" dirty="0" err="1" smtClean="0"/>
              <a:t>perambatan</a:t>
            </a:r>
            <a:r>
              <a:rPr lang="en-US" sz="2400" dirty="0" smtClean="0"/>
              <a:t> </a:t>
            </a:r>
            <a:r>
              <a:rPr lang="en-US" sz="2400" dirty="0" err="1" smtClean="0"/>
              <a:t>pembuluh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,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</a:t>
            </a:r>
            <a:r>
              <a:rPr lang="en-US" sz="2400" dirty="0" err="1" smtClean="0"/>
              <a:t>menonjol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 </a:t>
            </a:r>
            <a:r>
              <a:rPr lang="en-US" sz="2400" dirty="0" err="1" smtClean="0"/>
              <a:t>rahim</a:t>
            </a:r>
            <a:r>
              <a:rPr lang="en-US" sz="2400" dirty="0" smtClean="0"/>
              <a:t> (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 </a:t>
            </a:r>
            <a:r>
              <a:rPr lang="en-US" sz="2400" i="1" dirty="0" smtClean="0"/>
              <a:t>ectopic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 </a:t>
            </a:r>
            <a:r>
              <a:rPr lang="en-US" sz="2400" i="1" dirty="0" smtClean="0"/>
              <a:t>pelvic pain</a:t>
            </a:r>
            <a:r>
              <a:rPr lang="en-US" sz="2400" dirty="0" smtClean="0"/>
              <a:t>.</a:t>
            </a:r>
            <a:endParaRPr lang="en-US" sz="2400" i="1" dirty="0" smtClean="0"/>
          </a:p>
          <a:p>
            <a:pPr algn="just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400800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https://id.wikipedia.org/wiki/Endometriosis</a:t>
            </a:r>
            <a:endParaRPr lang="en-US" sz="1600" dirty="0"/>
          </a:p>
        </p:txBody>
      </p:sp>
      <p:pic>
        <p:nvPicPr>
          <p:cNvPr id="9218" name="Picture 2" descr="C:\Users\Guest\Links\bioassay\24112017_endometriosis_20171124_1713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114800"/>
            <a:ext cx="3257405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BAHAN DAN METODE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Laboratorium</a:t>
            </a:r>
            <a:r>
              <a:rPr lang="en-US" dirty="0" smtClean="0"/>
              <a:t> </a:t>
            </a:r>
            <a:r>
              <a:rPr lang="en-US" dirty="0" err="1" smtClean="0"/>
              <a:t>Fisiologi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Kedokteran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Brawijaya</a:t>
            </a:r>
            <a:r>
              <a:rPr lang="en-US" dirty="0" smtClean="0"/>
              <a:t> Malang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Oktober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November 2013. </a:t>
            </a:r>
          </a:p>
          <a:p>
            <a:r>
              <a:rPr lang="en-US" dirty="0" smtClean="0"/>
              <a:t>6  </a:t>
            </a:r>
            <a:r>
              <a:rPr lang="en-US" dirty="0" err="1" smtClean="0"/>
              <a:t>perlakuan</a:t>
            </a:r>
            <a:r>
              <a:rPr lang="en-US" dirty="0" smtClean="0"/>
              <a:t> +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3 kali </a:t>
            </a:r>
            <a:r>
              <a:rPr lang="en-US" dirty="0" err="1" smtClean="0"/>
              <a:t>ulangan</a:t>
            </a:r>
            <a:endParaRPr lang="en-US" dirty="0" smtClean="0"/>
          </a:p>
          <a:p>
            <a:r>
              <a:rPr lang="en-US" sz="2400" b="1" dirty="0" err="1" smtClean="0"/>
              <a:t>Dosis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perlakuan</a:t>
            </a:r>
            <a:r>
              <a:rPr lang="en-US" sz="2400" b="1" dirty="0" smtClean="0"/>
              <a:t> : </a:t>
            </a:r>
            <a:r>
              <a:rPr lang="en-US" dirty="0" smtClean="0"/>
              <a:t>5 </a:t>
            </a:r>
            <a:r>
              <a:rPr lang="el-GR" dirty="0" smtClean="0"/>
              <a:t>μ</a:t>
            </a:r>
            <a:r>
              <a:rPr lang="en-US" dirty="0" smtClean="0"/>
              <a:t>M/L, 10 </a:t>
            </a:r>
            <a:r>
              <a:rPr lang="el-GR" dirty="0" smtClean="0"/>
              <a:t>μ</a:t>
            </a:r>
            <a:r>
              <a:rPr lang="en-US" dirty="0" smtClean="0"/>
              <a:t>M/L, </a:t>
            </a:r>
            <a:r>
              <a:rPr lang="el-GR" dirty="0" smtClean="0"/>
              <a:t>20 μ</a:t>
            </a:r>
            <a:r>
              <a:rPr lang="en-US" dirty="0" smtClean="0"/>
              <a:t>M/L, 30 </a:t>
            </a:r>
            <a:r>
              <a:rPr lang="el-GR" dirty="0" smtClean="0"/>
              <a:t>μ</a:t>
            </a:r>
            <a:r>
              <a:rPr lang="en-US" dirty="0" smtClean="0"/>
              <a:t>M/L, 40 </a:t>
            </a:r>
            <a:r>
              <a:rPr lang="el-GR" dirty="0" smtClean="0"/>
              <a:t>μ</a:t>
            </a:r>
            <a:r>
              <a:rPr lang="en-US" dirty="0" smtClean="0"/>
              <a:t>M/L, 50 </a:t>
            </a:r>
            <a:r>
              <a:rPr lang="el-GR" dirty="0" smtClean="0"/>
              <a:t>μ</a:t>
            </a:r>
            <a:r>
              <a:rPr lang="en-US" dirty="0" smtClean="0"/>
              <a:t>M/L,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inkubasi</a:t>
            </a:r>
            <a:r>
              <a:rPr lang="en-US" dirty="0" smtClean="0"/>
              <a:t> 6 jam, 24 jam, </a:t>
            </a:r>
            <a:r>
              <a:rPr lang="en-US" dirty="0" err="1" smtClean="0"/>
              <a:t>dan</a:t>
            </a:r>
            <a:r>
              <a:rPr lang="en-US" dirty="0" smtClean="0"/>
              <a:t> 48 jam.</a:t>
            </a:r>
          </a:p>
          <a:p>
            <a:r>
              <a:rPr lang="fi-FI" sz="2400" b="1" dirty="0" smtClean="0"/>
              <a:t>Bahan:  </a:t>
            </a:r>
            <a:r>
              <a:rPr lang="fi-FI" dirty="0" smtClean="0"/>
              <a:t>jaringan </a:t>
            </a:r>
            <a:r>
              <a:rPr lang="en-US" dirty="0" smtClean="0"/>
              <a:t>endometriosis </a:t>
            </a:r>
            <a:r>
              <a:rPr lang="en-US" dirty="0" err="1" smtClean="0"/>
              <a:t>sebanyak</a:t>
            </a:r>
            <a:r>
              <a:rPr lang="en-US" dirty="0" smtClean="0"/>
              <a:t> 0,5-1 gram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laparoskopi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229600" cy="5623560"/>
          </a:xfrm>
        </p:spPr>
        <p:txBody>
          <a:bodyPr/>
          <a:lstStyle/>
          <a:p>
            <a:r>
              <a:rPr lang="en-US" b="1" dirty="0" err="1" smtClean="0"/>
              <a:t>Prosedur</a:t>
            </a:r>
            <a:r>
              <a:rPr lang="en-US" b="1" dirty="0" smtClean="0"/>
              <a:t> </a:t>
            </a:r>
            <a:r>
              <a:rPr lang="en-US" b="1" dirty="0" err="1" smtClean="0"/>
              <a:t>Kultur</a:t>
            </a:r>
            <a:r>
              <a:rPr lang="en-US" b="1" dirty="0" smtClean="0"/>
              <a:t> 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 descr="C:\Users\Guest\Links\bioassay\Metode+kultur+jaringan+kulit.jpg"/>
          <p:cNvPicPr>
            <a:picLocks noChangeAspect="1" noChangeArrowheads="1"/>
          </p:cNvPicPr>
          <p:nvPr/>
        </p:nvPicPr>
        <p:blipFill>
          <a:blip r:embed="rId3"/>
          <a:srcRect l="2500" t="17778" r="3333" b="2222"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HASIL DAN PEMBAHASAN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hhhhhh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38200" y="1676400"/>
            <a:ext cx="72750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gggggg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85800" y="990600"/>
            <a:ext cx="7868291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ddddd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38200" y="1143000"/>
            <a:ext cx="7433165" cy="505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KESIMPULAN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709160"/>
          </a:xfrm>
        </p:spPr>
        <p:txBody>
          <a:bodyPr>
            <a:normAutofit/>
          </a:bodyPr>
          <a:lstStyle/>
          <a:p>
            <a:pPr algn="just"/>
            <a:r>
              <a:rPr lang="sv-SE" sz="3200" dirty="0" smtClean="0"/>
              <a:t>Pemberian genistein menurunkan kadar TNF-α dan IL-6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kultur</a:t>
            </a:r>
            <a:r>
              <a:rPr lang="en-US" sz="3200" dirty="0" smtClean="0"/>
              <a:t> </a:t>
            </a:r>
            <a:r>
              <a:rPr lang="en-US" sz="3200" dirty="0" err="1" smtClean="0"/>
              <a:t>jaringan</a:t>
            </a:r>
            <a:r>
              <a:rPr lang="en-US" sz="3200" dirty="0" smtClean="0"/>
              <a:t> endometriosis</a:t>
            </a:r>
            <a:endParaRPr lang="en-US" sz="3200" dirty="0"/>
          </a:p>
        </p:txBody>
      </p:sp>
    </p:spTree>
  </p:cSld>
  <p:clrMapOvr>
    <a:masterClrMapping/>
  </p:clrMapOvr>
  <p:transition spd="med"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Pengujian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in-vitro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in-vivo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Guest\Links\bioassay\judul jurnal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36274"/>
            <a:ext cx="8229600" cy="390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601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https://ojs.unud.ac.id/index.php/jvet/article/view/6221</a:t>
            </a:r>
            <a:endParaRPr lang="en-US" sz="1400" dirty="0"/>
          </a:p>
        </p:txBody>
      </p:sp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54736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err="1" smtClean="0"/>
              <a:t>Tujuan</a:t>
            </a:r>
            <a:r>
              <a:rPr lang="en-US" sz="2000" b="1" dirty="0" smtClean="0"/>
              <a:t> :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mengetahui</a:t>
            </a:r>
            <a:r>
              <a:rPr lang="en-US" sz="2000" dirty="0" smtClean="0"/>
              <a:t> </a:t>
            </a:r>
            <a:r>
              <a:rPr lang="en-US" sz="2000" dirty="0" err="1" smtClean="0"/>
              <a:t>respons</a:t>
            </a:r>
            <a:r>
              <a:rPr lang="en-US" sz="2000" dirty="0" smtClean="0"/>
              <a:t> </a:t>
            </a:r>
            <a:r>
              <a:rPr lang="en-US" sz="2000" dirty="0" err="1" smtClean="0"/>
              <a:t>imun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protektivitas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mencit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divaksin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protein </a:t>
            </a:r>
            <a:r>
              <a:rPr lang="en-US" sz="2000" dirty="0" err="1" smtClean="0"/>
              <a:t>ekskretori-sekretori</a:t>
            </a:r>
            <a:r>
              <a:rPr lang="en-US" sz="2000" dirty="0" smtClean="0"/>
              <a:t> </a:t>
            </a:r>
            <a:r>
              <a:rPr lang="en-US" sz="2000" i="1" dirty="0" err="1" smtClean="0"/>
              <a:t>Toxoplasma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gondii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hasil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pembiakan</a:t>
            </a:r>
            <a:r>
              <a:rPr lang="en-US" sz="2000" i="1" dirty="0" smtClean="0"/>
              <a:t> in vivo.</a:t>
            </a:r>
          </a:p>
          <a:p>
            <a:pPr algn="just"/>
            <a:endParaRPr lang="en-US" sz="2000" i="1" dirty="0" smtClean="0"/>
          </a:p>
          <a:p>
            <a:pPr algn="just"/>
            <a:r>
              <a:rPr lang="en-US" sz="2000" b="1" i="1" dirty="0" err="1" smtClean="0"/>
              <a:t>Toxoplasma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gondii</a:t>
            </a:r>
            <a:endParaRPr lang="en-US" sz="2000" b="1" i="1" dirty="0" smtClean="0"/>
          </a:p>
          <a:p>
            <a:pPr algn="just">
              <a:buNone/>
            </a:pPr>
            <a:r>
              <a:rPr lang="en-US" sz="2000" dirty="0" smtClean="0"/>
              <a:t> 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spesies</a:t>
            </a:r>
            <a:r>
              <a:rPr lang="en-US" sz="2000" dirty="0" smtClean="0"/>
              <a:t> protozoa </a:t>
            </a:r>
            <a:r>
              <a:rPr lang="en-US" sz="2000" dirty="0" err="1" smtClean="0"/>
              <a:t>parasit</a:t>
            </a:r>
            <a:r>
              <a:rPr lang="en-US" sz="2000" dirty="0" smtClean="0"/>
              <a:t> </a:t>
            </a:r>
            <a:r>
              <a:rPr lang="en-US" sz="2000" dirty="0" err="1" smtClean="0"/>
              <a:t>pada</a:t>
            </a:r>
            <a:r>
              <a:rPr lang="en-US" sz="2000" dirty="0" smtClean="0"/>
              <a:t> genus </a:t>
            </a:r>
            <a:r>
              <a:rPr lang="en-US" sz="2000" i="1" dirty="0" err="1" smtClean="0"/>
              <a:t>Toxoplasma</a:t>
            </a:r>
            <a:r>
              <a:rPr lang="en-US" sz="2000" dirty="0" smtClean="0"/>
              <a:t>.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 </a:t>
            </a:r>
            <a:r>
              <a:rPr lang="en-US" sz="2000" i="1" dirty="0" smtClean="0"/>
              <a:t>T. </a:t>
            </a:r>
            <a:r>
              <a:rPr lang="en-US" sz="2000" i="1" dirty="0" err="1" smtClean="0"/>
              <a:t>gondii</a:t>
            </a:r>
            <a:r>
              <a:rPr lang="en-US" sz="2000" dirty="0" smtClean="0"/>
              <a:t> </a:t>
            </a:r>
            <a:r>
              <a:rPr lang="en-US" sz="2000" dirty="0" err="1" smtClean="0"/>
              <a:t>menyerang</a:t>
            </a:r>
            <a:r>
              <a:rPr lang="en-US" sz="2000" dirty="0" smtClean="0"/>
              <a:t> </a:t>
            </a:r>
            <a:r>
              <a:rPr lang="en-US" sz="2000" dirty="0" err="1" smtClean="0"/>
              <a:t>kucing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parasit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dibawa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 </a:t>
            </a:r>
            <a:r>
              <a:rPr lang="en-US" sz="2000" dirty="0" err="1" smtClean="0"/>
              <a:t>mamalia</a:t>
            </a:r>
            <a:r>
              <a:rPr lang="en-US" sz="2000" dirty="0" smtClean="0"/>
              <a:t>. </a:t>
            </a:r>
            <a:r>
              <a:rPr lang="en-US" sz="2000" i="1" dirty="0" smtClean="0"/>
              <a:t>T. </a:t>
            </a:r>
            <a:r>
              <a:rPr lang="en-US" sz="2000" i="1" dirty="0" err="1" smtClean="0"/>
              <a:t>gondii</a:t>
            </a:r>
            <a:r>
              <a:rPr lang="en-US" sz="2000" dirty="0" smtClean="0"/>
              <a:t> 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 </a:t>
            </a:r>
            <a:r>
              <a:rPr lang="en-US" sz="2000" dirty="0" err="1" smtClean="0"/>
              <a:t>toksoplasmosis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075" name="Picture 3" descr="C:\Users\Guest\Links\bioassay\Takizoit-T.-gondii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505200"/>
            <a:ext cx="2066925" cy="190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Guest\Links\bioassay\toxoplasma-gondii-vector-115633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495800"/>
            <a:ext cx="1912971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Guest\Links\bioassay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876800"/>
            <a:ext cx="1981200" cy="150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Guest\Links\bioassay\tokso mata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3733800"/>
            <a:ext cx="2245047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620000" y="5715000"/>
            <a:ext cx="87043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T. </a:t>
            </a:r>
            <a:r>
              <a:rPr lang="en-US" i="1" dirty="0" err="1" smtClean="0"/>
              <a:t>gondii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5562600"/>
            <a:ext cx="169052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Toksoplasmosis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METODE PENELITIAN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Hewan</a:t>
            </a:r>
            <a:r>
              <a:rPr lang="en-US" sz="2400" dirty="0" smtClean="0"/>
              <a:t> </a:t>
            </a:r>
            <a:r>
              <a:rPr lang="en-US" sz="2400" dirty="0" err="1" smtClean="0"/>
              <a:t>coba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mencit</a:t>
            </a:r>
            <a:r>
              <a:rPr lang="en-US" sz="2400" dirty="0" smtClean="0"/>
              <a:t> </a:t>
            </a:r>
            <a:r>
              <a:rPr lang="en-US" sz="2400" dirty="0" err="1" smtClean="0"/>
              <a:t>jantan</a:t>
            </a:r>
            <a:r>
              <a:rPr lang="en-US" sz="2400" dirty="0" smtClean="0"/>
              <a:t> </a:t>
            </a:r>
            <a:r>
              <a:rPr lang="en-US" sz="2400" i="1" dirty="0" smtClean="0"/>
              <a:t>strain </a:t>
            </a:r>
            <a:r>
              <a:rPr lang="en-US" sz="2400" i="1" dirty="0" err="1" smtClean="0"/>
              <a:t>Balb</a:t>
            </a:r>
            <a:r>
              <a:rPr lang="en-US" sz="2400" i="1" dirty="0" smtClean="0"/>
              <a:t>/c, </a:t>
            </a:r>
            <a:r>
              <a:rPr lang="sv-SE" sz="2400" dirty="0" smtClean="0"/>
              <a:t>umur 12 minggu dengan bobot badan 20-30 gram, yang diperoleh dari Laboratorium Hewan </a:t>
            </a:r>
            <a:r>
              <a:rPr lang="en-US" sz="2400" dirty="0" err="1" smtClean="0"/>
              <a:t>Coba</a:t>
            </a:r>
            <a:r>
              <a:rPr lang="en-US" sz="2400" dirty="0" smtClean="0"/>
              <a:t>.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err="1" smtClean="0"/>
              <a:t>Isolat</a:t>
            </a:r>
            <a:r>
              <a:rPr lang="en-US" sz="2400" dirty="0" smtClean="0"/>
              <a:t> </a:t>
            </a:r>
            <a:r>
              <a:rPr lang="en-US" sz="2400" i="1" dirty="0" smtClean="0"/>
              <a:t>T. </a:t>
            </a:r>
            <a:r>
              <a:rPr lang="en-US" sz="2400" i="1" dirty="0" err="1" smtClean="0"/>
              <a:t>gondii</a:t>
            </a:r>
            <a:r>
              <a:rPr lang="en-US" sz="2400" i="1" dirty="0" smtClean="0"/>
              <a:t> yang </a:t>
            </a:r>
            <a:r>
              <a:rPr lang="en-US" sz="2400" i="1" dirty="0" err="1" smtClean="0"/>
              <a:t>digunakan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uji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tantang</a:t>
            </a:r>
            <a:r>
              <a:rPr lang="en-US" sz="2400" i="1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i="1" dirty="0" smtClean="0"/>
              <a:t>strain RH, stadium </a:t>
            </a:r>
            <a:r>
              <a:rPr lang="en-US" sz="2400" i="1" dirty="0" err="1" smtClean="0"/>
              <a:t>takizoit</a:t>
            </a:r>
            <a:r>
              <a:rPr lang="en-US" sz="2400" i="1" dirty="0" smtClean="0"/>
              <a:t> yang </a:t>
            </a:r>
            <a:r>
              <a:rPr lang="en-US" sz="2400" dirty="0" err="1" smtClean="0"/>
              <a:t>didapatkan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Departemen</a:t>
            </a:r>
            <a:r>
              <a:rPr lang="en-US" sz="2400" dirty="0" smtClean="0"/>
              <a:t> </a:t>
            </a:r>
            <a:r>
              <a:rPr lang="en-US" sz="2400" dirty="0" err="1" smtClean="0"/>
              <a:t>Parasitologi</a:t>
            </a:r>
            <a:r>
              <a:rPr lang="en-US" sz="2400" dirty="0" smtClean="0"/>
              <a:t>, </a:t>
            </a:r>
            <a:r>
              <a:rPr lang="en-US" sz="2400" dirty="0" err="1" smtClean="0"/>
              <a:t>Universitas</a:t>
            </a:r>
            <a:r>
              <a:rPr lang="en-US" sz="2400" dirty="0" smtClean="0"/>
              <a:t> </a:t>
            </a:r>
            <a:r>
              <a:rPr lang="en-US" sz="2400" dirty="0" err="1" smtClean="0"/>
              <a:t>Gadjah</a:t>
            </a:r>
            <a:r>
              <a:rPr lang="en-US" sz="2400" dirty="0" smtClean="0"/>
              <a:t> </a:t>
            </a:r>
            <a:r>
              <a:rPr lang="en-US" sz="2400" dirty="0" err="1" smtClean="0"/>
              <a:t>Mada</a:t>
            </a:r>
            <a:r>
              <a:rPr lang="en-US" sz="2400" dirty="0" smtClean="0"/>
              <a:t>, Yogyakarta.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Protein ESA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vaksin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protein BM 20,7 </a:t>
            </a:r>
            <a:r>
              <a:rPr lang="en-US" sz="2400" dirty="0" err="1" smtClean="0"/>
              <a:t>kDa</a:t>
            </a:r>
            <a:r>
              <a:rPr lang="en-US" sz="2400" dirty="0" smtClean="0"/>
              <a:t>, 35,3 </a:t>
            </a:r>
            <a:r>
              <a:rPr lang="en-US" sz="2400" dirty="0" err="1" smtClean="0"/>
              <a:t>kDa</a:t>
            </a:r>
            <a:r>
              <a:rPr lang="en-US" sz="2400" dirty="0" smtClean="0"/>
              <a:t>, 100,9 </a:t>
            </a:r>
            <a:r>
              <a:rPr lang="en-US" sz="2400" dirty="0" err="1" smtClean="0"/>
              <a:t>kDa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s-ES" sz="2400" dirty="0" smtClean="0"/>
              <a:t>ESA total (</a:t>
            </a:r>
            <a:r>
              <a:rPr lang="es-ES" sz="2400" i="1" dirty="0" smtClean="0"/>
              <a:t>total ESA) yang </a:t>
            </a:r>
            <a:r>
              <a:rPr lang="es-ES" sz="2400" i="1" dirty="0" err="1" smtClean="0"/>
              <a:t>diisolasi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dari</a:t>
            </a:r>
            <a:r>
              <a:rPr lang="es-ES" sz="2400" i="1" dirty="0" smtClean="0"/>
              <a:t> </a:t>
            </a:r>
            <a:r>
              <a:rPr lang="en-US" sz="2400" dirty="0" err="1" smtClean="0"/>
              <a:t>takizoit</a:t>
            </a:r>
            <a:r>
              <a:rPr lang="en-US" sz="2400" dirty="0" smtClean="0"/>
              <a:t> </a:t>
            </a:r>
            <a:r>
              <a:rPr lang="en-US" sz="2400" i="1" dirty="0" smtClean="0"/>
              <a:t>T. </a:t>
            </a:r>
            <a:r>
              <a:rPr lang="en-US" sz="2400" i="1" dirty="0" err="1" smtClean="0"/>
              <a:t>gondii</a:t>
            </a:r>
            <a:r>
              <a:rPr lang="en-US" sz="2400" i="1" dirty="0" smtClean="0"/>
              <a:t> strain RH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6324600"/>
            <a:ext cx="556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https://ojs.unud.ac.id/index.php/jvet/article/view/6221</a:t>
            </a:r>
            <a:endParaRPr lang="en-US" sz="1400" dirty="0"/>
          </a:p>
        </p:txBody>
      </p:sp>
    </p:spTree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85800" y="6858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C:\Users\Guest\Links\bioassay\Untitled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2438400"/>
            <a:ext cx="2133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Guest\Links\bioassay\syringe-3359627_960_720.jpg"/>
          <p:cNvPicPr>
            <a:picLocks noChangeAspect="1" noChangeArrowheads="1"/>
          </p:cNvPicPr>
          <p:nvPr/>
        </p:nvPicPr>
        <p:blipFill>
          <a:blip r:embed="rId9"/>
          <a:srcRect l="50000"/>
          <a:stretch>
            <a:fillRect/>
          </a:stretch>
        </p:blipFill>
        <p:spPr bwMode="auto">
          <a:xfrm>
            <a:off x="6324600" y="533400"/>
            <a:ext cx="18288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Guest\Links\bioassay\5a89bc5aea22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4572000"/>
            <a:ext cx="2133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HASIL DAN PEMBAHASAN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Guest\Links\bioassay\hasikkkk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7391400" cy="4700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Guest\Links\bioassay\hasillllll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306928" cy="4962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KESIMPULAN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fi-FI" sz="2800" dirty="0" smtClean="0"/>
              <a:t>Vaksin protein ESA 20,7 kDa; 35,3 kDa; </a:t>
            </a:r>
            <a:r>
              <a:rPr lang="en-US" sz="2800" dirty="0" smtClean="0"/>
              <a:t>100,9 </a:t>
            </a:r>
            <a:r>
              <a:rPr lang="en-US" sz="2800" dirty="0" err="1" smtClean="0"/>
              <a:t>kDa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i="1" dirty="0" smtClean="0"/>
              <a:t>whole ESA T. </a:t>
            </a:r>
            <a:r>
              <a:rPr lang="en-US" sz="2800" i="1" dirty="0" err="1" smtClean="0"/>
              <a:t>gondii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hasil</a:t>
            </a:r>
            <a:r>
              <a:rPr lang="en-US" sz="2800" i="1" dirty="0" smtClean="0"/>
              <a:t> </a:t>
            </a:r>
            <a:r>
              <a:rPr lang="en-US" sz="2800" dirty="0" err="1" smtClean="0"/>
              <a:t>pembiakan</a:t>
            </a:r>
            <a:r>
              <a:rPr lang="en-US" sz="2800" dirty="0" smtClean="0"/>
              <a:t> </a:t>
            </a:r>
            <a:r>
              <a:rPr lang="en-US" sz="2800" i="1" dirty="0" smtClean="0"/>
              <a:t>in vivo </a:t>
            </a:r>
            <a:r>
              <a:rPr lang="en-US" sz="2800" i="1" dirty="0" err="1" smtClean="0"/>
              <a:t>mampu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membangkitkan</a:t>
            </a:r>
            <a:r>
              <a:rPr lang="en-US" sz="2800" i="1" dirty="0" smtClean="0"/>
              <a:t> </a:t>
            </a:r>
            <a:r>
              <a:rPr lang="fr-FR" sz="2800" dirty="0" err="1" smtClean="0"/>
              <a:t>respons</a:t>
            </a:r>
            <a:r>
              <a:rPr lang="fr-FR" sz="2800" dirty="0" smtClean="0"/>
              <a:t> </a:t>
            </a:r>
            <a:r>
              <a:rPr lang="fr-FR" sz="2800" dirty="0" err="1" smtClean="0"/>
              <a:t>imun</a:t>
            </a:r>
            <a:r>
              <a:rPr lang="fr-FR" sz="2800" dirty="0" smtClean="0"/>
              <a:t> </a:t>
            </a:r>
            <a:r>
              <a:rPr lang="fr-FR" sz="2800" dirty="0" err="1" smtClean="0"/>
              <a:t>mencit</a:t>
            </a:r>
            <a:r>
              <a:rPr lang="fr-FR" sz="2800" dirty="0" smtClean="0"/>
              <a:t> yang </a:t>
            </a:r>
            <a:r>
              <a:rPr lang="fr-FR" sz="2800" dirty="0" err="1" smtClean="0"/>
              <a:t>ditandai</a:t>
            </a:r>
            <a:r>
              <a:rPr lang="fr-FR" sz="2800" dirty="0" smtClean="0"/>
              <a:t> </a:t>
            </a:r>
            <a:r>
              <a:rPr lang="fr-FR" sz="2800" dirty="0" err="1" smtClean="0"/>
              <a:t>dengan</a:t>
            </a:r>
            <a:r>
              <a:rPr lang="fr-FR" sz="2800" dirty="0" smtClean="0"/>
              <a:t> </a:t>
            </a:r>
            <a:r>
              <a:rPr lang="en-US" sz="2800" dirty="0" err="1" smtClean="0"/>
              <a:t>terbentuknya</a:t>
            </a:r>
            <a:r>
              <a:rPr lang="en-US" sz="2800" dirty="0" smtClean="0"/>
              <a:t> </a:t>
            </a:r>
            <a:r>
              <a:rPr lang="en-US" sz="2800" dirty="0" err="1" smtClean="0"/>
              <a:t>IgG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i="1" dirty="0" smtClean="0"/>
              <a:t>T. </a:t>
            </a:r>
            <a:r>
              <a:rPr lang="en-US" sz="2800" i="1" dirty="0" err="1" smtClean="0"/>
              <a:t>gondii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tetapi</a:t>
            </a:r>
            <a:r>
              <a:rPr lang="en-US" sz="2800" i="1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memproteksi</a:t>
            </a:r>
            <a:r>
              <a:rPr lang="en-US" sz="2800" dirty="0" smtClean="0"/>
              <a:t> </a:t>
            </a:r>
            <a:r>
              <a:rPr lang="en-US" sz="2800" dirty="0" err="1" smtClean="0"/>
              <a:t>infeksi</a:t>
            </a:r>
            <a:r>
              <a:rPr lang="en-US" sz="2800" dirty="0" smtClean="0"/>
              <a:t> </a:t>
            </a:r>
            <a:r>
              <a:rPr lang="en-US" sz="2800" i="1" dirty="0" smtClean="0"/>
              <a:t>T. </a:t>
            </a:r>
            <a:r>
              <a:rPr lang="en-US" sz="2800" i="1" dirty="0" err="1" smtClean="0"/>
              <a:t>gondii</a:t>
            </a:r>
            <a:r>
              <a:rPr lang="en-US" sz="2800" i="1" dirty="0" smtClean="0"/>
              <a:t> strain RH</a:t>
            </a:r>
            <a:r>
              <a:rPr lang="en-US" i="1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PENGUJIAN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EX-VIVO</a:t>
            </a:r>
            <a:endParaRPr lang="en-US" dirty="0"/>
          </a:p>
        </p:txBody>
      </p:sp>
      <p:pic>
        <p:nvPicPr>
          <p:cNvPr id="8194" name="Picture 2" descr="C:\Users\Guest\Links\bioassay\EX VAIVO JUDUL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8490909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http://journal.unair.ac.id/download-fullpapers-mogd5babd6303full.pdf</a:t>
            </a:r>
            <a:endParaRPr lang="en-US" sz="1600" dirty="0"/>
          </a:p>
        </p:txBody>
      </p:sp>
    </p:spTree>
  </p:cSld>
  <p:clrMapOvr>
    <a:masterClrMapping/>
  </p:clrMapOvr>
  <p:transition spd="med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829</TotalTime>
  <Words>317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PowerPoint Presentation</vt:lpstr>
      <vt:lpstr>Pengujian in-vitro dan in-vivo</vt:lpstr>
      <vt:lpstr>PowerPoint Presentation</vt:lpstr>
      <vt:lpstr>METODE PENELITIAN</vt:lpstr>
      <vt:lpstr>PowerPoint Presentation</vt:lpstr>
      <vt:lpstr>HASIL DAN PEMBAHASAN</vt:lpstr>
      <vt:lpstr>PowerPoint Presentation</vt:lpstr>
      <vt:lpstr>KESIMPULAN</vt:lpstr>
      <vt:lpstr>PENGUJIAN EX-VIVO</vt:lpstr>
      <vt:lpstr>PowerPoint Presentation</vt:lpstr>
      <vt:lpstr>BAHAN DAN METODE</vt:lpstr>
      <vt:lpstr>PowerPoint Presentation</vt:lpstr>
      <vt:lpstr>HASIL DAN PEMBAHASAN</vt:lpstr>
      <vt:lpstr>PowerPoint Presentation</vt:lpstr>
      <vt:lpstr>PowerPoint Presentation</vt:lpstr>
      <vt:lpstr>KESIMPULAN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BIOASSAY</dc:title>
  <dc:creator>Guest</dc:creator>
  <cp:lastModifiedBy>ismail - [2010]</cp:lastModifiedBy>
  <cp:revision>84</cp:revision>
  <dcterms:created xsi:type="dcterms:W3CDTF">2019-04-07T04:42:11Z</dcterms:created>
  <dcterms:modified xsi:type="dcterms:W3CDTF">2019-05-17T07:32:19Z</dcterms:modified>
</cp:coreProperties>
</file>