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58" r:id="rId5"/>
    <p:sldId id="269" r:id="rId6"/>
    <p:sldId id="270" r:id="rId7"/>
    <p:sldId id="266" r:id="rId8"/>
    <p:sldId id="264" r:id="rId9"/>
    <p:sldId id="265" r:id="rId10"/>
    <p:sldId id="267" r:id="rId11"/>
    <p:sldId id="268" r:id="rId12"/>
    <p:sldId id="259" r:id="rId13"/>
    <p:sldId id="260" r:id="rId14"/>
    <p:sldId id="261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D0A5-83A7-4A32-9B9B-CB8386538D8F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ECDF1-6F99-45ED-BD32-B26EB0C5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" y="2381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" y="2381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" y="2381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" y="2381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1D06-908D-452E-9E94-B92BCF4CC6BD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B6E1-3341-46B3-B93E-9349FC3C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8 </a:t>
            </a:r>
            <a:r>
              <a:rPr lang="en-US" dirty="0" err="1"/>
              <a:t>Instrumentasi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Aroem Naroeni</a:t>
            </a:r>
          </a:p>
        </p:txBody>
      </p:sp>
    </p:spTree>
    <p:extLst>
      <p:ext uri="{BB962C8B-B14F-4D97-AF65-F5344CB8AC3E}">
        <p14:creationId xmlns:p14="http://schemas.microsoft.com/office/powerpoint/2010/main" val="417244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113" y="272360"/>
            <a:ext cx="10515600" cy="1325563"/>
          </a:xfrm>
        </p:spPr>
        <p:txBody>
          <a:bodyPr/>
          <a:lstStyle/>
          <a:p>
            <a:r>
              <a:rPr lang="en-US" dirty="0" err="1"/>
              <a:t>Visualisasi</a:t>
            </a:r>
            <a:r>
              <a:rPr lang="en-US" dirty="0"/>
              <a:t> ELISA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0" y="2161839"/>
            <a:ext cx="5262563" cy="35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233"/>
            <a:ext cx="10515600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5" y="388742"/>
            <a:ext cx="4249134" cy="281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6268"/>
            <a:ext cx="4144617" cy="3423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5" y="3227410"/>
            <a:ext cx="4771445" cy="32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46"/>
          <p:cNvGrpSpPr>
            <a:grpSpLocks/>
          </p:cNvGrpSpPr>
          <p:nvPr/>
        </p:nvGrpSpPr>
        <p:grpSpPr bwMode="auto">
          <a:xfrm>
            <a:off x="1798637" y="4776993"/>
            <a:ext cx="2705100" cy="369888"/>
            <a:chOff x="168" y="3360"/>
            <a:chExt cx="1704" cy="233"/>
          </a:xfrm>
        </p:grpSpPr>
        <p:sp>
          <p:nvSpPr>
            <p:cNvPr id="62" name="AutoShape 147"/>
            <p:cNvSpPr>
              <a:spLocks noChangeArrowheads="1"/>
            </p:cNvSpPr>
            <p:nvPr/>
          </p:nvSpPr>
          <p:spPr bwMode="auto">
            <a:xfrm>
              <a:off x="168" y="3408"/>
              <a:ext cx="144" cy="144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3" name="Text Box 148"/>
            <p:cNvSpPr txBox="1">
              <a:spLocks noChangeArrowheads="1"/>
            </p:cNvSpPr>
            <p:nvPr/>
          </p:nvSpPr>
          <p:spPr bwMode="auto">
            <a:xfrm>
              <a:off x="336" y="3360"/>
              <a:ext cx="15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CMV/HFF Antigen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64" name="Group 149"/>
          <p:cNvGrpSpPr>
            <a:grpSpLocks/>
          </p:cNvGrpSpPr>
          <p:nvPr/>
        </p:nvGrpSpPr>
        <p:grpSpPr bwMode="auto">
          <a:xfrm>
            <a:off x="1828800" y="5765798"/>
            <a:ext cx="2260600" cy="646113"/>
            <a:chOff x="192" y="3632"/>
            <a:chExt cx="1424" cy="407"/>
          </a:xfrm>
        </p:grpSpPr>
        <p:sp>
          <p:nvSpPr>
            <p:cNvPr id="65" name="Oval 150"/>
            <p:cNvSpPr>
              <a:spLocks noChangeArrowheads="1"/>
            </p:cNvSpPr>
            <p:nvPr/>
          </p:nvSpPr>
          <p:spPr bwMode="auto">
            <a:xfrm>
              <a:off x="192" y="3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" name="Text Box 151"/>
            <p:cNvSpPr txBox="1">
              <a:spLocks noChangeArrowheads="1"/>
            </p:cNvSpPr>
            <p:nvPr/>
          </p:nvSpPr>
          <p:spPr bwMode="auto">
            <a:xfrm>
              <a:off x="320" y="3632"/>
              <a:ext cx="12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HRP Conjugated anti Human </a:t>
              </a:r>
              <a:r>
                <a:rPr lang="en-US" dirty="0" err="1"/>
                <a:t>IgG</a:t>
              </a:r>
              <a:endParaRPr lang="en-US" dirty="0"/>
            </a:p>
          </p:txBody>
        </p:sp>
      </p:grpSp>
      <p:grpSp>
        <p:nvGrpSpPr>
          <p:cNvPr id="67" name="Group 155"/>
          <p:cNvGrpSpPr>
            <a:grpSpLocks/>
          </p:cNvGrpSpPr>
          <p:nvPr/>
        </p:nvGrpSpPr>
        <p:grpSpPr bwMode="auto">
          <a:xfrm>
            <a:off x="1704975" y="5254626"/>
            <a:ext cx="1857376" cy="484188"/>
            <a:chOff x="114" y="3032"/>
            <a:chExt cx="1170" cy="305"/>
          </a:xfrm>
        </p:grpSpPr>
        <p:grpSp>
          <p:nvGrpSpPr>
            <p:cNvPr id="68" name="Group 156"/>
            <p:cNvGrpSpPr>
              <a:grpSpLocks/>
            </p:cNvGrpSpPr>
            <p:nvPr/>
          </p:nvGrpSpPr>
          <p:grpSpPr bwMode="auto">
            <a:xfrm>
              <a:off x="114" y="3032"/>
              <a:ext cx="236" cy="305"/>
              <a:chOff x="2736" y="3552"/>
              <a:chExt cx="288" cy="336"/>
            </a:xfrm>
          </p:grpSpPr>
          <p:sp>
            <p:nvSpPr>
              <p:cNvPr id="70" name="Line 157"/>
              <p:cNvSpPr>
                <a:spLocks noChangeShapeType="1"/>
              </p:cNvSpPr>
              <p:nvPr/>
            </p:nvSpPr>
            <p:spPr bwMode="auto">
              <a:xfrm flipV="1">
                <a:off x="2880" y="36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8"/>
              <p:cNvSpPr>
                <a:spLocks noChangeShapeType="1"/>
              </p:cNvSpPr>
              <p:nvPr/>
            </p:nvSpPr>
            <p:spPr bwMode="auto">
              <a:xfrm flipH="1" flipV="1">
                <a:off x="2736" y="355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59"/>
              <p:cNvSpPr>
                <a:spLocks noChangeShapeType="1"/>
              </p:cNvSpPr>
              <p:nvPr/>
            </p:nvSpPr>
            <p:spPr bwMode="auto">
              <a:xfrm flipV="1">
                <a:off x="2880" y="355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Text Box 160"/>
            <p:cNvSpPr txBox="1">
              <a:spLocks noChangeArrowheads="1"/>
            </p:cNvSpPr>
            <p:nvPr/>
          </p:nvSpPr>
          <p:spPr bwMode="auto">
            <a:xfrm>
              <a:off x="336" y="3079"/>
              <a:ext cx="9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Anti-CMV </a:t>
              </a:r>
              <a:r>
                <a:rPr lang="en-US" dirty="0" err="1"/>
                <a:t>Ab</a:t>
              </a:r>
              <a:endParaRPr lang="en-US" dirty="0"/>
            </a:p>
          </p:txBody>
        </p:sp>
      </p:grpSp>
      <p:grpSp>
        <p:nvGrpSpPr>
          <p:cNvPr id="73" name="Group 164"/>
          <p:cNvGrpSpPr>
            <a:grpSpLocks/>
          </p:cNvGrpSpPr>
          <p:nvPr/>
        </p:nvGrpSpPr>
        <p:grpSpPr bwMode="auto">
          <a:xfrm>
            <a:off x="4381226" y="2503262"/>
            <a:ext cx="2643188" cy="1687739"/>
            <a:chOff x="2064" y="1842"/>
            <a:chExt cx="1315" cy="454"/>
          </a:xfrm>
        </p:grpSpPr>
        <p:sp>
          <p:nvSpPr>
            <p:cNvPr id="74" name="Line 161"/>
            <p:cNvSpPr>
              <a:spLocks noChangeShapeType="1"/>
            </p:cNvSpPr>
            <p:nvPr/>
          </p:nvSpPr>
          <p:spPr bwMode="auto">
            <a:xfrm flipV="1">
              <a:off x="2064" y="184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62"/>
            <p:cNvSpPr>
              <a:spLocks noChangeShapeType="1"/>
            </p:cNvSpPr>
            <p:nvPr/>
          </p:nvSpPr>
          <p:spPr bwMode="auto">
            <a:xfrm flipV="1">
              <a:off x="3379" y="184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63"/>
            <p:cNvSpPr>
              <a:spLocks noChangeShapeType="1"/>
            </p:cNvSpPr>
            <p:nvPr/>
          </p:nvSpPr>
          <p:spPr bwMode="auto">
            <a:xfrm flipH="1" flipV="1">
              <a:off x="2064" y="2296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68"/>
          <p:cNvSpPr txBox="1">
            <a:spLocks noChangeArrowheads="1"/>
          </p:cNvSpPr>
          <p:nvPr/>
        </p:nvSpPr>
        <p:spPr bwMode="auto">
          <a:xfrm>
            <a:off x="7299325" y="366553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ELISA well</a:t>
            </a:r>
          </a:p>
        </p:txBody>
      </p:sp>
      <p:sp>
        <p:nvSpPr>
          <p:cNvPr id="78" name="AutoShape 220"/>
          <p:cNvSpPr>
            <a:spLocks noChangeArrowheads="1"/>
          </p:cNvSpPr>
          <p:nvPr/>
        </p:nvSpPr>
        <p:spPr bwMode="auto">
          <a:xfrm>
            <a:off x="-2438400" y="3191157"/>
            <a:ext cx="2286000" cy="762000"/>
          </a:xfrm>
          <a:prstGeom prst="doubleWave">
            <a:avLst>
              <a:gd name="adj1" fmla="val 6500"/>
              <a:gd name="adj2" fmla="val -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1 x PBS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9271" y="2228375"/>
            <a:ext cx="2280976" cy="228600"/>
            <a:chOff x="3087660" y="3390900"/>
            <a:chExt cx="2280976" cy="228600"/>
          </a:xfrm>
        </p:grpSpPr>
        <p:sp>
          <p:nvSpPr>
            <p:cNvPr id="80" name="AutoShape 66"/>
            <p:cNvSpPr>
              <a:spLocks noChangeArrowheads="1"/>
            </p:cNvSpPr>
            <p:nvPr/>
          </p:nvSpPr>
          <p:spPr bwMode="auto">
            <a:xfrm>
              <a:off x="4724400" y="3390900"/>
              <a:ext cx="228600" cy="2286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" name="AutoShape 66"/>
            <p:cNvSpPr>
              <a:spLocks noChangeArrowheads="1"/>
            </p:cNvSpPr>
            <p:nvPr/>
          </p:nvSpPr>
          <p:spPr bwMode="auto">
            <a:xfrm>
              <a:off x="4178820" y="3390900"/>
              <a:ext cx="228600" cy="2286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2" name="AutoShape 66"/>
            <p:cNvSpPr>
              <a:spLocks noChangeArrowheads="1"/>
            </p:cNvSpPr>
            <p:nvPr/>
          </p:nvSpPr>
          <p:spPr bwMode="auto">
            <a:xfrm>
              <a:off x="3633240" y="3390900"/>
              <a:ext cx="228600" cy="2286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" name="AutoShape 66"/>
            <p:cNvSpPr>
              <a:spLocks noChangeArrowheads="1"/>
            </p:cNvSpPr>
            <p:nvPr/>
          </p:nvSpPr>
          <p:spPr bwMode="auto">
            <a:xfrm>
              <a:off x="3087660" y="3390900"/>
              <a:ext cx="228600" cy="2286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" name="AutoShape 66"/>
            <p:cNvSpPr>
              <a:spLocks noChangeArrowheads="1"/>
            </p:cNvSpPr>
            <p:nvPr/>
          </p:nvSpPr>
          <p:spPr bwMode="auto">
            <a:xfrm>
              <a:off x="5140036" y="3390900"/>
              <a:ext cx="228600" cy="22860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4367212" y="1763326"/>
            <a:ext cx="2643188" cy="69365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4419600" y="3971724"/>
            <a:ext cx="2604814" cy="219277"/>
            <a:chOff x="2895600" y="3971723"/>
            <a:chExt cx="2604814" cy="219277"/>
          </a:xfrm>
        </p:grpSpPr>
        <p:sp>
          <p:nvSpPr>
            <p:cNvPr id="109" name="Rectangle 108"/>
            <p:cNvSpPr/>
            <p:nvPr/>
          </p:nvSpPr>
          <p:spPr>
            <a:xfrm>
              <a:off x="2895600" y="3991264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71182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440141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811999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80958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352816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21775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53000" y="3971723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48014" y="3985789"/>
              <a:ext cx="152400" cy="19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1. Add CMV and HFF antigen and incubate overnight at 4°C</a:t>
            </a: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1994853" y="308787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Wash wells three times and add blocking buffer</a:t>
            </a:r>
          </a:p>
        </p:txBody>
      </p:sp>
      <p:grpSp>
        <p:nvGrpSpPr>
          <p:cNvPr id="129" name="Group 128"/>
          <p:cNvGrpSpPr/>
          <p:nvPr/>
        </p:nvGrpSpPr>
        <p:grpSpPr>
          <a:xfrm rot="10800000">
            <a:off x="4371947" y="1778624"/>
            <a:ext cx="2368847" cy="518627"/>
            <a:chOff x="3048000" y="2503261"/>
            <a:chExt cx="2368847" cy="518627"/>
          </a:xfrm>
        </p:grpSpPr>
        <p:sp>
          <p:nvSpPr>
            <p:cNvPr id="130" name="Line 157"/>
            <p:cNvSpPr>
              <a:spLocks noChangeShapeType="1"/>
            </p:cNvSpPr>
            <p:nvPr/>
          </p:nvSpPr>
          <p:spPr bwMode="auto">
            <a:xfrm flipV="1">
              <a:off x="3210511" y="2745209"/>
              <a:ext cx="0" cy="276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58"/>
            <p:cNvSpPr>
              <a:spLocks noChangeShapeType="1"/>
            </p:cNvSpPr>
            <p:nvPr/>
          </p:nvSpPr>
          <p:spPr bwMode="auto">
            <a:xfrm flipH="1" flipV="1">
              <a:off x="3048000" y="2503261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59"/>
            <p:cNvSpPr>
              <a:spLocks noChangeShapeType="1"/>
            </p:cNvSpPr>
            <p:nvPr/>
          </p:nvSpPr>
          <p:spPr bwMode="auto">
            <a:xfrm flipV="1">
              <a:off x="3197295" y="2574874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57"/>
            <p:cNvSpPr>
              <a:spLocks noChangeShapeType="1"/>
            </p:cNvSpPr>
            <p:nvPr/>
          </p:nvSpPr>
          <p:spPr bwMode="auto">
            <a:xfrm flipV="1">
              <a:off x="3738138" y="2745209"/>
              <a:ext cx="0" cy="276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58"/>
            <p:cNvSpPr>
              <a:spLocks noChangeShapeType="1"/>
            </p:cNvSpPr>
            <p:nvPr/>
          </p:nvSpPr>
          <p:spPr bwMode="auto">
            <a:xfrm flipH="1" flipV="1">
              <a:off x="3537963" y="2526784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59"/>
            <p:cNvSpPr>
              <a:spLocks noChangeShapeType="1"/>
            </p:cNvSpPr>
            <p:nvPr/>
          </p:nvSpPr>
          <p:spPr bwMode="auto">
            <a:xfrm flipV="1">
              <a:off x="3738138" y="2537700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57"/>
            <p:cNvSpPr>
              <a:spLocks noChangeShapeType="1"/>
            </p:cNvSpPr>
            <p:nvPr/>
          </p:nvSpPr>
          <p:spPr bwMode="auto">
            <a:xfrm flipV="1">
              <a:off x="4266920" y="2745208"/>
              <a:ext cx="0" cy="276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58"/>
            <p:cNvSpPr>
              <a:spLocks noChangeShapeType="1"/>
            </p:cNvSpPr>
            <p:nvPr/>
          </p:nvSpPr>
          <p:spPr bwMode="auto">
            <a:xfrm flipH="1" flipV="1">
              <a:off x="4079595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59"/>
            <p:cNvSpPr>
              <a:spLocks noChangeShapeType="1"/>
            </p:cNvSpPr>
            <p:nvPr/>
          </p:nvSpPr>
          <p:spPr bwMode="auto">
            <a:xfrm flipV="1">
              <a:off x="4266920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57"/>
            <p:cNvSpPr>
              <a:spLocks noChangeShapeType="1"/>
            </p:cNvSpPr>
            <p:nvPr/>
          </p:nvSpPr>
          <p:spPr bwMode="auto">
            <a:xfrm flipV="1">
              <a:off x="4794547" y="2745208"/>
              <a:ext cx="0" cy="276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Line 158"/>
            <p:cNvSpPr>
              <a:spLocks noChangeShapeType="1"/>
            </p:cNvSpPr>
            <p:nvPr/>
          </p:nvSpPr>
          <p:spPr bwMode="auto">
            <a:xfrm flipH="1" flipV="1">
              <a:off x="4607222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59"/>
            <p:cNvSpPr>
              <a:spLocks noChangeShapeType="1"/>
            </p:cNvSpPr>
            <p:nvPr/>
          </p:nvSpPr>
          <p:spPr bwMode="auto">
            <a:xfrm flipV="1">
              <a:off x="4794547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57"/>
            <p:cNvSpPr>
              <a:spLocks noChangeShapeType="1"/>
            </p:cNvSpPr>
            <p:nvPr/>
          </p:nvSpPr>
          <p:spPr bwMode="auto">
            <a:xfrm flipV="1">
              <a:off x="5229522" y="2745208"/>
              <a:ext cx="0" cy="276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58"/>
            <p:cNvSpPr>
              <a:spLocks noChangeShapeType="1"/>
            </p:cNvSpPr>
            <p:nvPr/>
          </p:nvSpPr>
          <p:spPr bwMode="auto">
            <a:xfrm flipH="1" flipV="1">
              <a:off x="5042197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59"/>
            <p:cNvSpPr>
              <a:spLocks noChangeShapeType="1"/>
            </p:cNvSpPr>
            <p:nvPr/>
          </p:nvSpPr>
          <p:spPr bwMode="auto">
            <a:xfrm flipV="1">
              <a:off x="5229522" y="2537699"/>
              <a:ext cx="187325" cy="207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AutoShape 220"/>
          <p:cNvSpPr>
            <a:spLocks noChangeArrowheads="1"/>
          </p:cNvSpPr>
          <p:nvPr/>
        </p:nvSpPr>
        <p:spPr bwMode="auto">
          <a:xfrm>
            <a:off x="-2584174" y="2886357"/>
            <a:ext cx="2286000" cy="762000"/>
          </a:xfrm>
          <a:prstGeom prst="doubleWave">
            <a:avLst>
              <a:gd name="adj1" fmla="val 6500"/>
              <a:gd name="adj2" fmla="val -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1 x PBS</a:t>
            </a:r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1985962" y="308787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After 1 hours incubation, Wash wells three times then  add samples, QC and Standard</a:t>
            </a:r>
          </a:p>
        </p:txBody>
      </p:sp>
      <p:sp>
        <p:nvSpPr>
          <p:cNvPr id="149" name="AutoShape 220"/>
          <p:cNvSpPr>
            <a:spLocks noChangeArrowheads="1"/>
          </p:cNvSpPr>
          <p:nvPr/>
        </p:nvSpPr>
        <p:spPr bwMode="auto">
          <a:xfrm>
            <a:off x="-2590800" y="3038757"/>
            <a:ext cx="2286000" cy="762000"/>
          </a:xfrm>
          <a:prstGeom prst="doubleWave">
            <a:avLst>
              <a:gd name="adj1" fmla="val 6500"/>
              <a:gd name="adj2" fmla="val -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1 x PBS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4419601" y="1719859"/>
            <a:ext cx="2222529" cy="154236"/>
            <a:chOff x="2882871" y="1676400"/>
            <a:chExt cx="2222529" cy="154236"/>
          </a:xfrm>
        </p:grpSpPr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2882871" y="167823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3432661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auto">
            <a:xfrm>
              <a:off x="3971985" y="167823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4521775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4953000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56" name="Title 1"/>
          <p:cNvSpPr txBox="1">
            <a:spLocks/>
          </p:cNvSpPr>
          <p:nvPr/>
        </p:nvSpPr>
        <p:spPr>
          <a:xfrm>
            <a:off x="1981200" y="33197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4. After 2 hours incubation, Wash wells three times then add Horse radish peroxidase</a:t>
            </a: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>
            <a:off x="1798637" y="304800"/>
            <a:ext cx="8640763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5. After 1 hours incubation in the dark, Wash wells five times then add substrate (TMB) then incubate 10 minutes in the dark</a:t>
            </a:r>
          </a:p>
          <a:p>
            <a:endParaRPr lang="en-US" dirty="0"/>
          </a:p>
        </p:txBody>
      </p:sp>
      <p:sp>
        <p:nvSpPr>
          <p:cNvPr id="159" name="Rectangle 165"/>
          <p:cNvSpPr>
            <a:spLocks noChangeArrowheads="1"/>
          </p:cNvSpPr>
          <p:nvPr/>
        </p:nvSpPr>
        <p:spPr bwMode="auto">
          <a:xfrm>
            <a:off x="4382364" y="1711447"/>
            <a:ext cx="2629174" cy="79152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8" name="Title 1"/>
          <p:cNvSpPr txBox="1">
            <a:spLocks/>
          </p:cNvSpPr>
          <p:nvPr/>
        </p:nvSpPr>
        <p:spPr>
          <a:xfrm>
            <a:off x="1798637" y="304800"/>
            <a:ext cx="8640762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6. Add stop solution</a:t>
            </a:r>
          </a:p>
        </p:txBody>
      </p:sp>
      <p:sp>
        <p:nvSpPr>
          <p:cNvPr id="85" name="AutoShape 220"/>
          <p:cNvSpPr>
            <a:spLocks noChangeArrowheads="1"/>
          </p:cNvSpPr>
          <p:nvPr/>
        </p:nvSpPr>
        <p:spPr bwMode="auto">
          <a:xfrm>
            <a:off x="-2438400" y="3191157"/>
            <a:ext cx="2286000" cy="762000"/>
          </a:xfrm>
          <a:prstGeom prst="doubleWave">
            <a:avLst>
              <a:gd name="adj1" fmla="val 6500"/>
              <a:gd name="adj2" fmla="val -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1 x PBS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68661" y="4629242"/>
            <a:ext cx="4034710" cy="2119061"/>
            <a:chOff x="4744661" y="4629241"/>
            <a:chExt cx="4034710" cy="2119061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661" y="4629241"/>
              <a:ext cx="4034710" cy="211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19575" y="4736498"/>
              <a:ext cx="260061" cy="1600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Std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500975" y="4736498"/>
              <a:ext cx="260061" cy="1600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Std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38389" y="4750333"/>
              <a:ext cx="3262586" cy="938439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Sampel</a:t>
              </a:r>
              <a:r>
                <a:rPr lang="en-US" dirty="0">
                  <a:solidFill>
                    <a:schemeClr val="tx1"/>
                  </a:solidFill>
                </a:rPr>
                <a:t> 1-10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231763" y="5688772"/>
              <a:ext cx="2921637" cy="93843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Sampel</a:t>
              </a:r>
              <a:r>
                <a:rPr lang="en-US" dirty="0">
                  <a:solidFill>
                    <a:schemeClr val="tx1"/>
                  </a:solidFill>
                </a:rPr>
                <a:t> 11-19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53400" y="5688201"/>
              <a:ext cx="347575" cy="93901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QC</a:t>
              </a:r>
            </a:p>
          </p:txBody>
        </p:sp>
      </p:grpSp>
      <p:sp>
        <p:nvSpPr>
          <p:cNvPr id="86" name="Rectangle 165"/>
          <p:cNvSpPr>
            <a:spLocks noChangeArrowheads="1"/>
          </p:cNvSpPr>
          <p:nvPr/>
        </p:nvSpPr>
        <p:spPr bwMode="auto">
          <a:xfrm>
            <a:off x="4397516" y="3399472"/>
            <a:ext cx="2629174" cy="791529"/>
          </a:xfrm>
          <a:prstGeom prst="rect">
            <a:avLst/>
          </a:prstGeom>
          <a:solidFill>
            <a:srgbClr val="FFFF00">
              <a:alpha val="62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2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2636E-6 L 1.30834 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2636E-6 L 1.30834 0.0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15 L 1.30902 0.000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15 L 1.30902 0.000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107" grpId="0" animBg="1"/>
      <p:bldP spid="107" grpId="1" animBg="1"/>
      <p:bldP spid="107" grpId="2" animBg="1"/>
      <p:bldP spid="127" grpId="0" animBg="1"/>
      <p:bldP spid="147" grpId="0" animBg="1"/>
      <p:bldP spid="147" grpId="1" animBg="1"/>
      <p:bldP spid="148" grpId="0" animBg="1"/>
      <p:bldP spid="149" grpId="0" animBg="1"/>
      <p:bldP spid="149" grpId="1" animBg="1"/>
      <p:bldP spid="156" grpId="0" animBg="1"/>
      <p:bldP spid="158" grpId="0" animBg="1"/>
      <p:bldP spid="159" grpId="0" animBg="1"/>
      <p:bldP spid="159" grpId="1" animBg="1"/>
      <p:bldP spid="168" grpId="0" animBg="1"/>
      <p:bldP spid="85" grpId="0" animBg="1"/>
      <p:bldP spid="85" grpId="1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78046" y="228601"/>
            <a:ext cx="4441779" cy="1235768"/>
            <a:chOff x="254045" y="228601"/>
            <a:chExt cx="4441779" cy="123576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286000" y="840582"/>
              <a:ext cx="4318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9" descr="Photo346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" t="11864" r="5354" b="7191"/>
            <a:stretch>
              <a:fillRect/>
            </a:stretch>
          </p:blipFill>
          <p:spPr bwMode="auto">
            <a:xfrm>
              <a:off x="254045" y="228601"/>
              <a:ext cx="1835943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hoto34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" t="12317" r="5820" b="4015"/>
            <a:stretch>
              <a:fillRect/>
            </a:stretch>
          </p:blipFill>
          <p:spPr bwMode="auto">
            <a:xfrm>
              <a:off x="2895600" y="240407"/>
              <a:ext cx="1800224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601788" y="1752601"/>
            <a:ext cx="3451760" cy="2233037"/>
            <a:chOff x="77788" y="1752600"/>
            <a:chExt cx="3451760" cy="2233037"/>
          </a:xfrm>
        </p:grpSpPr>
        <p:pic>
          <p:nvPicPr>
            <p:cNvPr id="21" name="Picture 5" descr="model6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" y="1854496"/>
              <a:ext cx="2640012" cy="213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2895599" y="1752600"/>
              <a:ext cx="633949" cy="40430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4684724" y="3053149"/>
            <a:ext cx="209707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025436" y="240407"/>
            <a:ext cx="3644710" cy="3745230"/>
            <a:chOff x="5795963" y="3429000"/>
            <a:chExt cx="3240087" cy="3095625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5795963" y="3429000"/>
              <a:ext cx="3240087" cy="3095625"/>
              <a:chOff x="3651" y="2160"/>
              <a:chExt cx="2041" cy="1950"/>
            </a:xfrm>
          </p:grpSpPr>
          <p:pic>
            <p:nvPicPr>
              <p:cNvPr id="19" name="Picture 7" descr="Coated_Plates_Figure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9" t="1199" r="32196"/>
              <a:stretch>
                <a:fillRect/>
              </a:stretch>
            </p:blipFill>
            <p:spPr bwMode="auto">
              <a:xfrm>
                <a:off x="3651" y="2160"/>
                <a:ext cx="2041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4150" y="3964"/>
                <a:ext cx="1271" cy="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800" b="1" dirty="0">
                    <a:solidFill>
                      <a:srgbClr val="080808"/>
                    </a:solidFill>
                  </a:rPr>
                  <a:t>Concentration (</a:t>
                </a:r>
                <a:r>
                  <a:rPr lang="en-US" sz="800" b="1" dirty="0" err="1">
                    <a:solidFill>
                      <a:srgbClr val="080808"/>
                    </a:solidFill>
                  </a:rPr>
                  <a:t>pg</a:t>
                </a:r>
                <a:r>
                  <a:rPr lang="en-US" sz="800" b="1" dirty="0">
                    <a:solidFill>
                      <a:srgbClr val="080808"/>
                    </a:solidFill>
                  </a:rPr>
                  <a:t>/mL)</a:t>
                </a: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569075" y="3480522"/>
              <a:ext cx="2035175" cy="209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Standard curve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6113463" y="4652963"/>
              <a:ext cx="15113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7648577" y="4652962"/>
              <a:ext cx="0" cy="1439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6175375" y="5272088"/>
              <a:ext cx="9366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7164389" y="5300663"/>
              <a:ext cx="0" cy="792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25901" y="4312282"/>
            <a:ext cx="365430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QC (QUALITY CONTROL): </a:t>
            </a:r>
          </a:p>
          <a:p>
            <a:r>
              <a:rPr lang="en-US" b="1" dirty="0"/>
              <a:t>Nilai QC dibandingkan di tiap plate</a:t>
            </a:r>
          </a:p>
          <a:p>
            <a:endParaRPr lang="en-US" b="1" dirty="0"/>
          </a:p>
          <a:p>
            <a:r>
              <a:rPr lang="en-US" b="1" dirty="0"/>
              <a:t>Blank :</a:t>
            </a:r>
          </a:p>
          <a:p>
            <a:r>
              <a:rPr lang="en-US" b="1" dirty="0"/>
              <a:t>Pelarut tanpa sampel </a:t>
            </a:r>
          </a:p>
          <a:p>
            <a:endParaRPr lang="en-US" b="1" dirty="0"/>
          </a:p>
          <a:p>
            <a:r>
              <a:rPr lang="en-US" b="1" dirty="0"/>
              <a:t>STANDARD:</a:t>
            </a:r>
          </a:p>
          <a:p>
            <a:r>
              <a:rPr lang="en-US" b="1" dirty="0"/>
              <a:t>Sudah di ketahui konsentrasinya</a:t>
            </a:r>
          </a:p>
        </p:txBody>
      </p:sp>
    </p:spTree>
    <p:extLst>
      <p:ext uri="{BB962C8B-B14F-4D97-AF65-F5344CB8AC3E}">
        <p14:creationId xmlns:p14="http://schemas.microsoft.com/office/powerpoint/2010/main" val="1899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553454"/>
            <a:ext cx="6178393" cy="6087978"/>
          </a:xfrm>
          <a:prstGeom prst="rect">
            <a:avLst/>
          </a:prstGeom>
        </p:spPr>
      </p:pic>
      <p:pic>
        <p:nvPicPr>
          <p:cNvPr id="6" name="Picture 2" descr="https://encrypted-tbn0.gstatic.com/images?q=tbn:ANd9GcS0HMeLph8I-vdTl2TpG9kPw3WIncVA3seSfYJUAqtlWg23DMav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08" y="740872"/>
            <a:ext cx="28702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SYq2vMjwN6030kzIrFgwyWBtP7PoYXRNOQBhzmAGQpuDY_Tmc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08" y="2989309"/>
            <a:ext cx="3048000" cy="1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1.gstatic.com/images?q=tbn:ANd9GcQ6tHTRpUhwpWsnocLzL-zVPFZt2SCzYBpy0S8I2D35N7hiI1s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82" y="4771309"/>
            <a:ext cx="2933626" cy="1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5601" y="217651"/>
            <a:ext cx="99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ELISA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0708" y="217651"/>
            <a:ext cx="138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ELISPOT</a:t>
            </a:r>
          </a:p>
        </p:txBody>
      </p:sp>
    </p:spTree>
    <p:extLst>
      <p:ext uri="{BB962C8B-B14F-4D97-AF65-F5344CB8AC3E}">
        <p14:creationId xmlns:p14="http://schemas.microsoft.com/office/powerpoint/2010/main" val="390786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Western Blot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898525"/>
            <a:ext cx="6038850" cy="581977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b="1" dirty="0">
                <a:latin typeface="+mj-lt"/>
              </a:rPr>
              <a:t>Reaksi antara antibodi dengan antigen pada membrane nitrocellulose </a:t>
            </a:r>
            <a:r>
              <a:rPr lang="en-US" altLang="ja-JP" b="1" dirty="0">
                <a:latin typeface="+mj-lt"/>
                <a:ea typeface="ＭＳ Ｐゴシック" pitchFamily="34" charset="-128"/>
                <a:sym typeface="Symbol" pitchFamily="18" charset="2"/>
              </a:rPr>
              <a:t>dg terlebih dahulu memisahkan  antigen tsb menurut berat molekul (MW dalam Da atau </a:t>
            </a:r>
            <a:r>
              <a:rPr lang="en-US" altLang="ja-JP" b="1" dirty="0" err="1">
                <a:latin typeface="+mj-lt"/>
                <a:ea typeface="ＭＳ Ｐゴシック" pitchFamily="34" charset="-128"/>
                <a:sym typeface="Symbol" pitchFamily="18" charset="2"/>
              </a:rPr>
              <a:t>kDa</a:t>
            </a:r>
            <a:r>
              <a:rPr lang="en-US" altLang="ja-JP" b="1" dirty="0">
                <a:latin typeface="+mj-lt"/>
                <a:ea typeface="ＭＳ Ｐゴシック" pitchFamily="34" charset="-128"/>
                <a:sym typeface="Symbol" pitchFamily="18" charset="2"/>
              </a:rPr>
              <a:t>)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altLang="ja-JP" b="1" dirty="0">
                <a:latin typeface="+mj-lt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ja-JP" b="1" dirty="0" err="1">
                <a:latin typeface="+mj-lt"/>
                <a:ea typeface="ＭＳ Ｐゴシック" pitchFamily="34" charset="-128"/>
                <a:sym typeface="Symbol" pitchFamily="18" charset="2"/>
              </a:rPr>
              <a:t>Ernawati</a:t>
            </a:r>
            <a:r>
              <a:rPr lang="en-US" altLang="ja-JP" b="1" dirty="0">
                <a:latin typeface="+mj-lt"/>
                <a:ea typeface="ＭＳ Ｐゴシック" pitchFamily="34" charset="-128"/>
                <a:sym typeface="Symbol" pitchFamily="18" charset="2"/>
              </a:rPr>
              <a:t>, 2015)</a:t>
            </a:r>
          </a:p>
          <a:p>
            <a:pPr marL="0" indent="0">
              <a:spcBef>
                <a:spcPct val="20000"/>
              </a:spcBef>
              <a:buNone/>
            </a:pPr>
            <a:endParaRPr lang="en-US" altLang="ja-JP" b="1" dirty="0">
              <a:latin typeface="+mj-lt"/>
              <a:ea typeface="ＭＳ Ｐゴシック" pitchFamily="34" charset="-128"/>
              <a:sym typeface="Symbol" pitchFamily="18" charset="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altLang="ja-JP" b="1" i="1" dirty="0">
                <a:latin typeface="+mj-lt"/>
                <a:ea typeface="ＭＳ Ｐゴシック" pitchFamily="34" charset="-128"/>
                <a:sym typeface="Symbol" pitchFamily="18" charset="2"/>
              </a:rPr>
              <a:t>Western blot untuk protein, </a:t>
            </a:r>
            <a:r>
              <a:rPr lang="en-US" altLang="ja-JP" i="1" dirty="0">
                <a:latin typeface="+mj-lt"/>
                <a:ea typeface="ＭＳ Ｐゴシック" pitchFamily="34" charset="-128"/>
                <a:sym typeface="Symbol" pitchFamily="18" charset="2"/>
              </a:rPr>
              <a:t>Southern blot untuk DNA  dan  Northern  blot untuk RNA</a:t>
            </a:r>
          </a:p>
          <a:p>
            <a:pPr marL="0" indent="0">
              <a:spcBef>
                <a:spcPct val="20000"/>
              </a:spcBef>
              <a:buNone/>
            </a:pPr>
            <a:endParaRPr lang="en-US" altLang="ja-JP" dirty="0">
              <a:latin typeface="Arial Unicode MS" pitchFamily="34" charset="-128"/>
              <a:ea typeface="ＭＳ Ｐゴシック" pitchFamily="34" charset="-128"/>
              <a:sym typeface="Symbol" pitchFamily="18" charset="2"/>
            </a:endParaRPr>
          </a:p>
          <a:p>
            <a:r>
              <a:rPr lang="id-ID" dirty="0"/>
              <a:t>Tahapan dalam western blot</a:t>
            </a:r>
          </a:p>
          <a:p>
            <a:pPr lvl="1"/>
            <a:r>
              <a:rPr lang="id-ID" dirty="0"/>
              <a:t>Elektroforesis </a:t>
            </a:r>
            <a:r>
              <a:rPr lang="en-US" dirty="0"/>
              <a:t>protein </a:t>
            </a:r>
            <a:r>
              <a:rPr lang="id-ID" dirty="0"/>
              <a:t>dengan SDS-PAGE</a:t>
            </a:r>
            <a:r>
              <a:rPr lang="en-US" dirty="0"/>
              <a:t> (</a:t>
            </a:r>
            <a:r>
              <a:rPr lang="en-US" i="1" dirty="0"/>
              <a:t>sodium</a:t>
            </a:r>
            <a:r>
              <a:rPr lang="en-US" dirty="0"/>
              <a:t> </a:t>
            </a:r>
            <a:r>
              <a:rPr lang="en-US" i="1" dirty="0"/>
              <a:t>dodecyl sulfate polyacrylamide gel electrophoresis</a:t>
            </a:r>
            <a:r>
              <a:rPr lang="en-US" dirty="0"/>
              <a:t>)</a:t>
            </a:r>
            <a:endParaRPr lang="id-ID" dirty="0"/>
          </a:p>
          <a:p>
            <a:pPr lvl="1"/>
            <a:r>
              <a:rPr lang="id-ID" dirty="0"/>
              <a:t>Transfer protein</a:t>
            </a:r>
            <a:r>
              <a:rPr lang="en-US" dirty="0"/>
              <a:t> ke membran</a:t>
            </a:r>
            <a:endParaRPr lang="id-ID" dirty="0"/>
          </a:p>
          <a:p>
            <a:pPr lvl="1"/>
            <a:r>
              <a:rPr lang="id-ID" dirty="0"/>
              <a:t>Deteksi protein</a:t>
            </a:r>
            <a:r>
              <a:rPr lang="en-US" dirty="0"/>
              <a:t> dengan antibodi spesifik terhadap protein target. (Antibodi terkonjugasi dengan streptavidin-</a:t>
            </a:r>
            <a:r>
              <a:rPr lang="en-US" dirty="0" err="1"/>
              <a:t>hrp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Penambahan substrat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0"/>
            <a:ext cx="279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296" y="180459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85" y="1690688"/>
            <a:ext cx="6792376" cy="42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679" y="1506022"/>
            <a:ext cx="669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SDS PAGE (Sodium dodecyl sulfate polyacrylamide gel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182234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575" y="139838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5" y="1690687"/>
            <a:ext cx="4835181" cy="483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72" y="1027906"/>
            <a:ext cx="4794812" cy="47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153091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70" y="1597300"/>
            <a:ext cx="3589533" cy="3637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36529"/>
            <a:ext cx="5011663" cy="28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894" y="204682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94" y="2002733"/>
            <a:ext cx="6966022" cy="3189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695" y="1349515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92535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322" y="97778"/>
            <a:ext cx="105156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7252"/>
            <a:ext cx="44085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APD : Gloves, masker, </a:t>
            </a:r>
            <a:r>
              <a:rPr lang="en-US" dirty="0" err="1"/>
              <a:t>jas</a:t>
            </a:r>
            <a:r>
              <a:rPr lang="en-US" dirty="0"/>
              <a:t> lab, goggles, </a:t>
            </a:r>
            <a:r>
              <a:rPr lang="en-US" dirty="0" err="1"/>
              <a:t>sepatu</a:t>
            </a:r>
            <a:endParaRPr lang="en-US" dirty="0"/>
          </a:p>
          <a:p>
            <a:endParaRPr lang="en-US" dirty="0"/>
          </a:p>
          <a:p>
            <a:pPr lvl="0"/>
            <a:r>
              <a:rPr lang="id-ID" dirty="0"/>
              <a:t>Peralatan bantu laboratorium (glassware)</a:t>
            </a:r>
            <a:endParaRPr lang="en-US" dirty="0"/>
          </a:p>
          <a:p>
            <a:pPr lvl="0"/>
            <a:r>
              <a:rPr lang="id-ID" dirty="0"/>
              <a:t>Mikropipet</a:t>
            </a:r>
            <a:endParaRPr lang="en-US" dirty="0"/>
          </a:p>
          <a:p>
            <a:pPr lvl="0"/>
            <a:r>
              <a:rPr lang="id-ID" dirty="0"/>
              <a:t>Pipet volumetrik</a:t>
            </a:r>
            <a:endParaRPr lang="en-US" dirty="0"/>
          </a:p>
          <a:p>
            <a:r>
              <a:rPr lang="id-ID" dirty="0"/>
              <a:t>Pipet serologi dan mohr</a:t>
            </a:r>
            <a:endParaRPr lang="en-US" dirty="0"/>
          </a:p>
          <a:p>
            <a:endParaRPr lang="en-US" dirty="0"/>
          </a:p>
          <a:p>
            <a:pPr lvl="0"/>
            <a:r>
              <a:rPr lang="es-ES" dirty="0" err="1"/>
              <a:t>Sentrifus</a:t>
            </a:r>
            <a:endParaRPr lang="en-US" dirty="0"/>
          </a:p>
          <a:p>
            <a:pPr lvl="0"/>
            <a:r>
              <a:rPr lang="es-ES" dirty="0" err="1"/>
              <a:t>Mikrosentrifus</a:t>
            </a:r>
            <a:endParaRPr lang="en-US" dirty="0"/>
          </a:p>
          <a:p>
            <a:pPr lvl="0"/>
            <a:r>
              <a:rPr lang="es-ES" dirty="0" err="1"/>
              <a:t>Vorteks</a:t>
            </a:r>
            <a:endParaRPr lang="en-US" dirty="0"/>
          </a:p>
          <a:p>
            <a:pPr lvl="0"/>
            <a:r>
              <a:rPr lang="es-ES" dirty="0" err="1"/>
              <a:t>Minispin</a:t>
            </a:r>
            <a:endParaRPr lang="en-US" dirty="0"/>
          </a:p>
          <a:p>
            <a:pPr lvl="0"/>
            <a:r>
              <a:rPr lang="es-ES" dirty="0" err="1"/>
              <a:t>Sonicator</a:t>
            </a:r>
            <a:endParaRPr lang="en-US" dirty="0"/>
          </a:p>
          <a:p>
            <a:pPr lvl="0"/>
            <a:r>
              <a:rPr lang="es-ES" dirty="0" err="1"/>
              <a:t>Timbangan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3574" y="1205948"/>
            <a:ext cx="26567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/>
              <a:t>Waterbath</a:t>
            </a:r>
            <a:endParaRPr lang="en-US" dirty="0"/>
          </a:p>
          <a:p>
            <a:pPr lvl="0"/>
            <a:r>
              <a:rPr lang="en-US" dirty="0"/>
              <a:t>Heating Block</a:t>
            </a:r>
          </a:p>
          <a:p>
            <a:pPr lvl="0"/>
            <a:r>
              <a:rPr lang="en-US" dirty="0" err="1"/>
              <a:t>Mikroplate</a:t>
            </a:r>
            <a:r>
              <a:rPr lang="en-US" dirty="0"/>
              <a:t> stirrer</a:t>
            </a:r>
          </a:p>
          <a:p>
            <a:pPr lvl="0"/>
            <a:r>
              <a:rPr lang="en-US" dirty="0"/>
              <a:t>Microwave</a:t>
            </a:r>
          </a:p>
          <a:p>
            <a:pPr lvl="0"/>
            <a:r>
              <a:rPr lang="en-US" dirty="0"/>
              <a:t>Oven</a:t>
            </a:r>
          </a:p>
          <a:p>
            <a:endParaRPr lang="en-US" dirty="0"/>
          </a:p>
          <a:p>
            <a:pPr lvl="0"/>
            <a:r>
              <a:rPr lang="es-ES" dirty="0"/>
              <a:t>PCR </a:t>
            </a:r>
            <a:r>
              <a:rPr lang="es-ES" dirty="0" err="1"/>
              <a:t>Cabinet</a:t>
            </a:r>
            <a:endParaRPr lang="en-US" dirty="0"/>
          </a:p>
          <a:p>
            <a:pPr lvl="0"/>
            <a:r>
              <a:rPr lang="es-ES" dirty="0" err="1"/>
              <a:t>Thermocycler</a:t>
            </a:r>
            <a:r>
              <a:rPr lang="es-ES" dirty="0"/>
              <a:t> (</a:t>
            </a:r>
            <a:r>
              <a:rPr lang="es-ES" dirty="0" err="1"/>
              <a:t>Mesin</a:t>
            </a:r>
            <a:r>
              <a:rPr lang="es-ES" dirty="0"/>
              <a:t> PCR)</a:t>
            </a:r>
            <a:endParaRPr lang="en-US" dirty="0"/>
          </a:p>
          <a:p>
            <a:r>
              <a:rPr lang="es-ES" dirty="0" err="1"/>
              <a:t>qPCR</a:t>
            </a:r>
            <a:endParaRPr lang="es-ES" dirty="0"/>
          </a:p>
          <a:p>
            <a:endParaRPr lang="es-ES" dirty="0"/>
          </a:p>
          <a:p>
            <a:pPr lvl="0"/>
            <a:r>
              <a:rPr lang="en-US" dirty="0" err="1"/>
              <a:t>Pengepakan</a:t>
            </a:r>
            <a:endParaRPr lang="en-US" dirty="0"/>
          </a:p>
          <a:p>
            <a:pPr lvl="0"/>
            <a:r>
              <a:rPr lang="en-US" dirty="0"/>
              <a:t>Autoclave</a:t>
            </a:r>
          </a:p>
          <a:p>
            <a:pPr lvl="0"/>
            <a:r>
              <a:rPr lang="en-US" dirty="0"/>
              <a:t>Boiling</a:t>
            </a:r>
          </a:p>
          <a:p>
            <a:pPr lvl="0"/>
            <a:r>
              <a:rPr lang="en-US" dirty="0" err="1"/>
              <a:t>Radiasi</a:t>
            </a:r>
            <a:endParaRPr lang="en-US" dirty="0"/>
          </a:p>
          <a:p>
            <a:pPr lvl="0"/>
            <a:r>
              <a:rPr lang="en-US" dirty="0"/>
              <a:t>UV</a:t>
            </a:r>
          </a:p>
          <a:p>
            <a:pPr lvl="0"/>
            <a:r>
              <a:rPr lang="en-US" dirty="0"/>
              <a:t>Oven</a:t>
            </a: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0327" y="1260253"/>
            <a:ext cx="34503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/>
              <a:t>Berbagai macam laminar airflow</a:t>
            </a:r>
            <a:endParaRPr lang="en-US" dirty="0"/>
          </a:p>
          <a:p>
            <a:pPr lvl="0"/>
            <a:r>
              <a:rPr lang="fi-FI" dirty="0"/>
              <a:t>Berbagai macam Biological Safety Cabinet</a:t>
            </a:r>
            <a:endParaRPr lang="en-US" dirty="0"/>
          </a:p>
          <a:p>
            <a:pPr lvl="0"/>
            <a:r>
              <a:rPr lang="fi-FI" dirty="0"/>
              <a:t>Fumehood</a:t>
            </a:r>
          </a:p>
          <a:p>
            <a:pPr lvl="0"/>
            <a:endParaRPr lang="fi-FI" dirty="0"/>
          </a:p>
          <a:p>
            <a:pPr lvl="0"/>
            <a:r>
              <a:rPr lang="en-US" dirty="0" err="1"/>
              <a:t>Alat</a:t>
            </a:r>
            <a:r>
              <a:rPr lang="en-US" dirty="0"/>
              <a:t> Elisa (</a:t>
            </a:r>
            <a:r>
              <a:rPr lang="en-US" dirty="0" err="1"/>
              <a:t>Mikroplate</a:t>
            </a:r>
            <a:r>
              <a:rPr lang="en-US" dirty="0"/>
              <a:t> reader, </a:t>
            </a:r>
            <a:r>
              <a:rPr lang="en-US" dirty="0" err="1"/>
              <a:t>mikroplate</a:t>
            </a:r>
            <a:r>
              <a:rPr lang="en-US" dirty="0"/>
              <a:t> washer)</a:t>
            </a:r>
          </a:p>
          <a:p>
            <a:pPr lvl="0"/>
            <a:r>
              <a:rPr lang="en-US" dirty="0" err="1"/>
              <a:t>Elipsot</a:t>
            </a:r>
            <a:r>
              <a:rPr lang="en-US" dirty="0"/>
              <a:t> Reader</a:t>
            </a:r>
          </a:p>
          <a:p>
            <a:pPr lvl="0"/>
            <a:r>
              <a:rPr lang="en-US" dirty="0"/>
              <a:t>Multichannel pipet</a:t>
            </a:r>
          </a:p>
          <a:p>
            <a:pPr lvl="0"/>
            <a:r>
              <a:rPr lang="fi-FI" dirty="0"/>
              <a:t>Flowcytometer</a:t>
            </a:r>
            <a:endParaRPr lang="en-US" dirty="0"/>
          </a:p>
          <a:p>
            <a:pPr lvl="0"/>
            <a:r>
              <a:rPr lang="fi-FI" dirty="0"/>
              <a:t>Cell Sorter</a:t>
            </a:r>
            <a:endParaRPr lang="en-US" dirty="0"/>
          </a:p>
          <a:p>
            <a:r>
              <a:rPr lang="fi-FI" dirty="0"/>
              <a:t>Western Blot transfer</a:t>
            </a:r>
            <a:endParaRPr lang="en-US" dirty="0"/>
          </a:p>
          <a:p>
            <a:endParaRPr lang="es-ES" dirty="0"/>
          </a:p>
          <a:p>
            <a:endParaRPr lang="fi-FI" dirty="0"/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19739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5" y="1345302"/>
            <a:ext cx="3516777" cy="49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053" y="166342"/>
            <a:ext cx="10515600" cy="1325563"/>
          </a:xfrm>
        </p:spPr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84" y="2074793"/>
            <a:ext cx="3464023" cy="308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6" y="2694227"/>
            <a:ext cx="5530738" cy="21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13" y="192847"/>
            <a:ext cx="10515600" cy="1325563"/>
          </a:xfrm>
        </p:spPr>
        <p:txBody>
          <a:bodyPr/>
          <a:lstStyle/>
          <a:p>
            <a:r>
              <a:rPr lang="en-US" dirty="0"/>
              <a:t>Gel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44" y="1690688"/>
            <a:ext cx="5177460" cy="51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7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18" y="166343"/>
            <a:ext cx="10515600" cy="1325563"/>
          </a:xfrm>
        </p:spPr>
        <p:txBody>
          <a:bodyPr/>
          <a:lstStyle/>
          <a:p>
            <a:r>
              <a:rPr lang="en-US" dirty="0"/>
              <a:t>Gel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0" y="2114342"/>
            <a:ext cx="10180020" cy="30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04" y="102497"/>
            <a:ext cx="10515600" cy="1325563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69" y="142806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1. </a:t>
            </a:r>
            <a:r>
              <a:rPr lang="en-US" dirty="0" err="1"/>
              <a:t>Regita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 </a:t>
            </a:r>
            <a:r>
              <a:rPr lang="en-US" dirty="0" err="1"/>
              <a:t>HCl</a:t>
            </a:r>
            <a:endParaRPr lang="en-US" dirty="0"/>
          </a:p>
          <a:p>
            <a:r>
              <a:rPr lang="en-US" dirty="0"/>
              <a:t>2. Nathan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mengencerkan</a:t>
            </a:r>
            <a:r>
              <a:rPr lang="en-US" dirty="0"/>
              <a:t> primer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lyophilized</a:t>
            </a:r>
          </a:p>
          <a:p>
            <a:r>
              <a:rPr lang="en-US" dirty="0"/>
              <a:t>3. </a:t>
            </a:r>
            <a:r>
              <a:rPr lang="en-US" dirty="0" err="1"/>
              <a:t>Stevina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mengisolasi</a:t>
            </a:r>
            <a:r>
              <a:rPr lang="en-US" dirty="0"/>
              <a:t> protein</a:t>
            </a:r>
          </a:p>
          <a:p>
            <a:r>
              <a:rPr lang="en-US" dirty="0"/>
              <a:t>4. </a:t>
            </a:r>
            <a:r>
              <a:rPr lang="en-US" dirty="0" err="1"/>
              <a:t>Tazkia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bakteri</a:t>
            </a:r>
            <a:endParaRPr lang="en-US" dirty="0"/>
          </a:p>
          <a:p>
            <a:r>
              <a:rPr lang="en-US" dirty="0"/>
              <a:t>5.Dessy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PCR mix</a:t>
            </a:r>
          </a:p>
          <a:p>
            <a:r>
              <a:rPr lang="en-US" dirty="0"/>
              <a:t>6. </a:t>
            </a:r>
            <a:r>
              <a:rPr lang="en-US" dirty="0" err="1"/>
              <a:t>Lifda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Membuat media/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steril</a:t>
            </a:r>
            <a:endParaRPr lang="en-US" dirty="0"/>
          </a:p>
          <a:p>
            <a:r>
              <a:rPr lang="en-US" dirty="0"/>
              <a:t>7. Anita </a:t>
            </a:r>
            <a:r>
              <a:rPr lang="en-US" dirty="0" err="1"/>
              <a:t>harus</a:t>
            </a:r>
            <a:r>
              <a:rPr lang="en-US" dirty="0"/>
              <a:t> Membuat media </a:t>
            </a:r>
            <a:r>
              <a:rPr lang="en-US" dirty="0" err="1"/>
              <a:t>Tris-HCl</a:t>
            </a:r>
            <a:r>
              <a:rPr lang="en-US" dirty="0"/>
              <a:t> pH 7.4</a:t>
            </a:r>
          </a:p>
          <a:p>
            <a:r>
              <a:rPr lang="en-US" dirty="0"/>
              <a:t>8. Nathan </a:t>
            </a:r>
            <a:r>
              <a:rPr lang="en-US" dirty="0" err="1"/>
              <a:t>disuruh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ELISA</a:t>
            </a:r>
          </a:p>
        </p:txBody>
      </p:sp>
    </p:spTree>
    <p:extLst>
      <p:ext uri="{BB962C8B-B14F-4D97-AF65-F5344CB8AC3E}">
        <p14:creationId xmlns:p14="http://schemas.microsoft.com/office/powerpoint/2010/main" val="361300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81050"/>
            <a:ext cx="8775700" cy="575691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ELISA merupakan teknik laboratorium berdasarkan pada ikatan antigen-antibodi. Sehingga dapat diukur konsentrasi antigen atau antibodi dalam suatu larutan</a:t>
            </a:r>
          </a:p>
          <a:p>
            <a:pPr marL="0" indent="0">
              <a:buNone/>
            </a:pPr>
            <a:r>
              <a:rPr lang="en-US" dirty="0"/>
              <a:t>Metode ini dapat digunakan untuk :</a:t>
            </a:r>
          </a:p>
          <a:p>
            <a:r>
              <a:rPr lang="en-US" dirty="0"/>
              <a:t>Diagnosis infeksi melalui pengukuran antibodi</a:t>
            </a:r>
          </a:p>
          <a:p>
            <a:r>
              <a:rPr lang="en-US" dirty="0"/>
              <a:t>Pengukuran sitokin, kemokin, growth factor, dll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Pengembangan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ELISPOT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d-ID" dirty="0"/>
              <a:t>Merupakan suatu metode untuk melihat respon imunitas pada subyek</a:t>
            </a:r>
            <a:r>
              <a:rPr lang="en-US" dirty="0"/>
              <a:t>. </a:t>
            </a:r>
            <a:r>
              <a:rPr lang="id-ID" dirty="0"/>
              <a:t>Dapat digunakan untuk mengidentifikasi dan </a:t>
            </a:r>
            <a:r>
              <a:rPr lang="id-ID" b="1" u="sng" dirty="0"/>
              <a:t>menghitung sel yang menghasilkan sitokin </a:t>
            </a:r>
            <a:r>
              <a:rPr lang="id-ID" dirty="0"/>
              <a:t>dalam tingkat sel </a:t>
            </a:r>
            <a:r>
              <a:rPr lang="en-US" dirty="0"/>
              <a:t>tunggal. </a:t>
            </a:r>
            <a:r>
              <a:rPr lang="id-ID" dirty="0"/>
              <a:t>Memiliki prinsip dasar kerja yang sama dengan ELISA </a:t>
            </a:r>
            <a:r>
              <a:rPr lang="en-US" dirty="0"/>
              <a:t>(ELISPOT IFN-</a:t>
            </a:r>
            <a:r>
              <a:rPr lang="en-US" dirty="0">
                <a:sym typeface="Symbol" panose="05050102010706020507" pitchFamily="18" charset="2"/>
              </a:rPr>
              <a:t> TB)</a:t>
            </a:r>
            <a:endParaRPr lang="id-ID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886700" cy="876300"/>
          </a:xfrm>
        </p:spPr>
        <p:txBody>
          <a:bodyPr/>
          <a:lstStyle/>
          <a:p>
            <a:r>
              <a:rPr lang="en-US" b="1" dirty="0"/>
              <a:t>ELISA</a:t>
            </a:r>
          </a:p>
        </p:txBody>
      </p:sp>
    </p:spTree>
    <p:extLst>
      <p:ext uri="{BB962C8B-B14F-4D97-AF65-F5344CB8AC3E}">
        <p14:creationId xmlns:p14="http://schemas.microsoft.com/office/powerpoint/2010/main" val="400999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618" y="166605"/>
            <a:ext cx="10515600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6" y="1690688"/>
            <a:ext cx="3845723" cy="2771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2" y="829387"/>
            <a:ext cx="3066977" cy="3745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4" y="4575313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13" y="37272"/>
            <a:ext cx="10515600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33" y="1826315"/>
            <a:ext cx="6340467" cy="3387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6" y="1988820"/>
            <a:ext cx="2748021" cy="37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87" y="219351"/>
            <a:ext cx="7298635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8908"/>
            <a:ext cx="1657350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9" y="2571581"/>
            <a:ext cx="3410186" cy="229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00" y="2387551"/>
            <a:ext cx="3666666" cy="28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2847"/>
            <a:ext cx="10515600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1" y="2240031"/>
            <a:ext cx="3626376" cy="271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4" y="2364315"/>
            <a:ext cx="4221837" cy="31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7" y="166342"/>
            <a:ext cx="10515600" cy="1325563"/>
          </a:xfrm>
        </p:spPr>
        <p:txBody>
          <a:bodyPr/>
          <a:lstStyle/>
          <a:p>
            <a:r>
              <a:rPr lang="en-US" dirty="0"/>
              <a:t>ELISA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42" y="1921566"/>
            <a:ext cx="3559454" cy="279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23" y="2175427"/>
            <a:ext cx="3416990" cy="27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508</Words>
  <Application>Microsoft Office PowerPoint</Application>
  <PresentationFormat>Widescreen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ＭＳ Ｐゴシック</vt:lpstr>
      <vt:lpstr>Arial</vt:lpstr>
      <vt:lpstr>Calibri</vt:lpstr>
      <vt:lpstr>Calibri Light</vt:lpstr>
      <vt:lpstr>Garamond</vt:lpstr>
      <vt:lpstr>Symbol</vt:lpstr>
      <vt:lpstr>Wingdings</vt:lpstr>
      <vt:lpstr>Office Theme</vt:lpstr>
      <vt:lpstr>Kuliah 8 Instrumentasi Bioteknologi</vt:lpstr>
      <vt:lpstr>Recap</vt:lpstr>
      <vt:lpstr>Exercise</vt:lpstr>
      <vt:lpstr>ELISA</vt:lpstr>
      <vt:lpstr>ELISA</vt:lpstr>
      <vt:lpstr>ELISA</vt:lpstr>
      <vt:lpstr>ELISA</vt:lpstr>
      <vt:lpstr>ELISA</vt:lpstr>
      <vt:lpstr>ELISA</vt:lpstr>
      <vt:lpstr>Visualisasi ELISA</vt:lpstr>
      <vt:lpstr>ELISA</vt:lpstr>
      <vt:lpstr>1. Add CMV and HFF antigen and incubate overnight at 4°C</vt:lpstr>
      <vt:lpstr>PowerPoint Presentation</vt:lpstr>
      <vt:lpstr>PowerPoint Presentation</vt:lpstr>
      <vt:lpstr>Western Blot</vt:lpstr>
      <vt:lpstr>Western Blot</vt:lpstr>
      <vt:lpstr>Western Blot</vt:lpstr>
      <vt:lpstr>Western Blot</vt:lpstr>
      <vt:lpstr>Western Blot</vt:lpstr>
      <vt:lpstr>Western Blot</vt:lpstr>
      <vt:lpstr>Western Blot</vt:lpstr>
      <vt:lpstr>Gel Documentation</vt:lpstr>
      <vt:lpstr>Gel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8 Instrumentasi Bioteknologi</dc:title>
  <dc:creator>Aroem Naroeni</dc:creator>
  <cp:lastModifiedBy>Aroem Naroeni</cp:lastModifiedBy>
  <cp:revision>14</cp:revision>
  <dcterms:created xsi:type="dcterms:W3CDTF">2017-05-09T10:01:05Z</dcterms:created>
  <dcterms:modified xsi:type="dcterms:W3CDTF">2017-07-09T09:46:03Z</dcterms:modified>
</cp:coreProperties>
</file>