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6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8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3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7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1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9A45A-3B5D-4F96-A73E-E156EBE4058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0CB0-1C74-4A76-9601-1FFC47F0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6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34953" y="3581400"/>
            <a:ext cx="34529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/>
              <a:t>PERTEMUAN 11</a:t>
            </a:r>
          </a:p>
          <a:p>
            <a:pPr algn="ctr"/>
            <a:r>
              <a:rPr lang="en-US" sz="2800" b="1" i="1" dirty="0" smtClean="0"/>
              <a:t>LATIHAN SOAL ICD 10 </a:t>
            </a:r>
          </a:p>
          <a:p>
            <a:pPr algn="ctr"/>
            <a:r>
              <a:rPr lang="en-US" sz="2800" b="1" i="1" dirty="0" smtClean="0"/>
              <a:t>CHAPTER 18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6194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C11EB5-179B-44ED-BA40-E1BCC6329F04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000" smtClean="0"/>
              <a:t>Jawaban soal - … (Lanjutan-2)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sz="2000" b="1" smtClean="0"/>
              <a:t>Hasil pemeriksaan darah abnormal apa saja yang termasuk ke Blok R70-R79 ?		</a:t>
            </a:r>
            <a:r>
              <a:rPr lang="en-US" sz="2000" smtClean="0"/>
              <a:t>[879-883]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R70	     LED yang meninggi dan viskositas plasma yang abnormal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R71	     Sel darah merah abnormal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R72       Sel darah putih abnormal, yang belum terklasifikasi di 		bagian lain.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R73	     Glukose darah meningkat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R74	      Kadar ensima serum meningkat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R75       [HIV] terbukti sesuai hasil laboratorium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R76	      Penemuan secara serologis imunologis abnormal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R77	      Abnormalitas plasma protein lain-2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R78	      Temuan obat dan subsatnai lain yang normal tidak ada di 		darah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R79	      Temuan abnormal kimia darah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53178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CCBBB8-773F-4EE7-AE20-C91AF14FA28C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smtClean="0"/>
              <a:t>Jawaban Soal-Soal … (Lanjutan-3)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Hasil pemeriksaan urine abnormal apa saja yang termasuk ke Blok R80-R82 ?	[883-884]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R80		Protein urin yang terisolasi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R81		Glikosuria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R82		Temuan abnormal lain-lain di urine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b="1" u="sng" smtClean="0"/>
              <a:t>Temuan hasil pemeriksaan cairan tubuh lain yang abnormal ada di Blok R83-R89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</a:t>
            </a:r>
            <a:r>
              <a:rPr lang="en-US" sz="2000" i="1" smtClean="0"/>
              <a:t>Excludes: …</a:t>
            </a:r>
            <a:endParaRPr lang="en-US" sz="20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</a:t>
            </a:r>
            <a:r>
              <a:rPr lang="en-US" sz="2000" b="1" u="sng" smtClean="0"/>
              <a:t>Perhatikan disediakan subdivisi  .0 - .9 </a:t>
            </a:r>
            <a:r>
              <a:rPr lang="en-US" sz="2000" b="1" smtClean="0"/>
              <a:t>  untuk digunakan melengkapi kategori-2  R83-R89:         </a:t>
            </a:r>
            <a:r>
              <a:rPr lang="en-US" sz="2000" smtClean="0"/>
              <a:t>(885)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Contoh:  .0  untuk tinggi kadar ensim yang abnormal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       .1  untuk tinggi kadar hormon yang abnormal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       . 2 untuk tinggi kadar obat lain, zat untuk pengobatan dan 		substansi biologis yang abnormal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  dst. …</a:t>
            </a:r>
          </a:p>
        </p:txBody>
      </p:sp>
    </p:spTree>
    <p:extLst>
      <p:ext uri="{BB962C8B-B14F-4D97-AF65-F5344CB8AC3E}">
        <p14:creationId xmlns:p14="http://schemas.microsoft.com/office/powerpoint/2010/main" val="1912767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12A21D-4AAB-4074-95B1-8E01F6429A09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000" smtClean="0"/>
              <a:t>Jawaban Soal-Soal … (Lanjutan-4)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eaLnBrk="1" hangingPunct="1"/>
            <a:r>
              <a:rPr lang="en-US" sz="2000" b="1" smtClean="0"/>
              <a:t>R83	Temuan abnormal pada cairan serebrospinal</a:t>
            </a:r>
          </a:p>
          <a:p>
            <a:pPr eaLnBrk="1" hangingPunct="1"/>
            <a:r>
              <a:rPr lang="en-US" sz="2000" b="1" smtClean="0"/>
              <a:t>R84	Temuan abnormal pada spesimen asal dari organ 	pernapasan dan torak</a:t>
            </a:r>
          </a:p>
          <a:p>
            <a:pPr eaLnBrk="1" hangingPunct="1"/>
            <a:r>
              <a:rPr lang="en-US" sz="2000" b="1" smtClean="0"/>
              <a:t>R85	Temuan abnormal pada spesimen asal organ-2 digestif dan cavitas abdomen</a:t>
            </a:r>
          </a:p>
          <a:p>
            <a:pPr eaLnBrk="1" hangingPunct="1"/>
            <a:r>
              <a:rPr lang="en-US" sz="2000" b="1" smtClean="0"/>
              <a:t>R86 Temuan abnormal pada spesimen asal organ genitalia pria 	</a:t>
            </a:r>
          </a:p>
          <a:p>
            <a:pPr eaLnBrk="1" hangingPunct="1"/>
            <a:r>
              <a:rPr lang="en-US" sz="2000" b="1" smtClean="0"/>
              <a:t>R87	 Temuan abnormal pda spesimen asal organ kelamin   	 wanitia</a:t>
            </a:r>
          </a:p>
          <a:p>
            <a:pPr eaLnBrk="1" hangingPunct="1">
              <a:buFontTx/>
              <a:buNone/>
            </a:pPr>
            <a:endParaRPr lang="en-US" sz="2000" b="1" smtClean="0"/>
          </a:p>
          <a:p>
            <a:pPr eaLnBrk="1" hangingPunct="1"/>
            <a:r>
              <a:rPr lang="en-US" sz="2000" b="1" smtClean="0"/>
              <a:t>Temuan abnormal hasil pemeriksaan imaging dan kajian fungsi sistem tubuh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Perhatikan Blok R90-R94 </a:t>
            </a:r>
            <a:r>
              <a:rPr lang="en-US" sz="2000" smtClean="0"/>
              <a:t>(887-889)</a:t>
            </a:r>
          </a:p>
          <a:p>
            <a:pPr eaLnBrk="1" hangingPunct="1"/>
            <a:r>
              <a:rPr lang="en-US" sz="2000" b="1" smtClean="0"/>
              <a:t>Sakit, sebab kematian yang tidak diketahui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Lihat rincian keterangan di Blok R95-R99 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76000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B25AF6-2BDE-492A-A290-37BD826E012F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54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smtClean="0"/>
              <a:t>SOAL-SOAL  BAB XVIII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/>
            <a:r>
              <a:rPr lang="en-US" sz="2000" smtClean="0"/>
              <a:t>Blok R00-R09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1.	Bising jantung = cardiac </a:t>
            </a:r>
            <a:r>
              <a:rPr lang="en-US" sz="2000" b="1" u="sng" smtClean="0"/>
              <a:t>murmur </a:t>
            </a:r>
            <a:r>
              <a:rPr lang="en-US" sz="2000" b="1" smtClean="0"/>
              <a:t> </a:t>
            </a:r>
            <a:r>
              <a:rPr lang="en-US" sz="2000" smtClean="0"/>
              <a:t>(362)</a:t>
            </a:r>
            <a:r>
              <a:rPr lang="en-US" sz="2000" b="1" smtClean="0"/>
              <a:t>  [855]  R01.1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 	2.	Tekanan darah rendah = non-specific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blood 	</a:t>
            </a:r>
            <a:r>
              <a:rPr lang="en-US" sz="2000" b="1" u="sng" smtClean="0"/>
              <a:t>pressure</a:t>
            </a:r>
            <a:r>
              <a:rPr lang="en-US" sz="2000" b="1" smtClean="0"/>
              <a:t> reading               </a:t>
            </a:r>
            <a:r>
              <a:rPr lang="en-US" sz="2000" smtClean="0"/>
              <a:t>(457)</a:t>
            </a:r>
            <a:r>
              <a:rPr lang="en-US" sz="2000" b="1" smtClean="0"/>
              <a:t>   [855]	R03.1</a:t>
            </a: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3.	Batuk</a:t>
            </a:r>
            <a:r>
              <a:rPr lang="en-US" sz="2000" smtClean="0"/>
              <a:t> = </a:t>
            </a:r>
            <a:r>
              <a:rPr lang="en-US" sz="2000" b="1" u="sng" smtClean="0"/>
              <a:t>Cough</a:t>
            </a:r>
            <a:r>
              <a:rPr lang="en-US" sz="2000" b="1" smtClean="0"/>
              <a:t>		  </a:t>
            </a:r>
            <a:r>
              <a:rPr lang="en-US" sz="2000" smtClean="0"/>
              <a:t>(119)   </a:t>
            </a:r>
            <a:r>
              <a:rPr lang="en-US" sz="2000" b="1" smtClean="0"/>
              <a:t>[856]  R05.</a:t>
            </a:r>
            <a:r>
              <a:rPr lang="en-US" sz="2000" smtClean="0"/>
              <a:t>X      </a:t>
            </a:r>
            <a:r>
              <a:rPr lang="en-US" sz="2000" i="1" smtClean="0"/>
              <a:t>Excludes: …</a:t>
            </a:r>
            <a:endParaRPr lang="en-US" sz="2000" b="1" i="1" smtClean="0"/>
          </a:p>
          <a:p>
            <a:pPr eaLnBrk="1" hangingPunct="1">
              <a:buFontTx/>
              <a:buNone/>
            </a:pPr>
            <a:r>
              <a:rPr lang="en-US" sz="2000" b="1" smtClean="0"/>
              <a:t>	4.	Asfiksia = </a:t>
            </a:r>
            <a:r>
              <a:rPr lang="en-US" sz="2000" b="1" u="sng" smtClean="0"/>
              <a:t>asphyxia</a:t>
            </a:r>
            <a:r>
              <a:rPr lang="en-US" sz="2000" smtClean="0"/>
              <a:t>	   (61)</a:t>
            </a:r>
            <a:r>
              <a:rPr lang="en-US" sz="2000" b="1" smtClean="0"/>
              <a:t>	858]  R09.9    </a:t>
            </a:r>
            <a:r>
              <a:rPr lang="en-US" sz="2000" i="1" smtClean="0"/>
              <a:t>Excludes: …</a:t>
            </a:r>
          </a:p>
          <a:p>
            <a:pPr eaLnBrk="1" hangingPunct="1">
              <a:buFontTx/>
              <a:buNone/>
            </a:pPr>
            <a:endParaRPr lang="en-US" sz="2000" i="1" smtClean="0"/>
          </a:p>
          <a:p>
            <a:pPr eaLnBrk="1" hangingPunct="1"/>
            <a:r>
              <a:rPr lang="en-US" sz="2000" smtClean="0"/>
              <a:t>Blok R10-R19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5.	Sakit perut berat = acute </a:t>
            </a:r>
            <a:r>
              <a:rPr lang="en-US" sz="2000" b="1" u="sng" smtClean="0"/>
              <a:t>abdomen  </a:t>
            </a:r>
            <a:r>
              <a:rPr lang="en-US" sz="2000" smtClean="0"/>
              <a:t>(11)  </a:t>
            </a:r>
            <a:r>
              <a:rPr lang="en-US" sz="2000" b="1" smtClean="0"/>
              <a:t>[859] R10.0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6.	Pembengkakan masa di perut = intra-	abdominal </a:t>
            </a:r>
            <a:r>
              <a:rPr lang="en-US" sz="2000" b="1" u="sng" smtClean="0"/>
              <a:t>lump </a:t>
            </a:r>
            <a:r>
              <a:rPr lang="en-US" sz="2000" b="1" smtClean="0"/>
              <a:t>		</a:t>
            </a:r>
            <a:r>
              <a:rPr lang="en-US" sz="2000" b="1" u="sng" smtClean="0"/>
              <a:t>(mass)</a:t>
            </a:r>
            <a:r>
              <a:rPr lang="en-US" sz="2000" b="1" smtClean="0"/>
              <a:t> 	</a:t>
            </a:r>
            <a:r>
              <a:rPr lang="en-US" sz="2000" smtClean="0"/>
              <a:t>(338,  348)  </a:t>
            </a:r>
            <a:r>
              <a:rPr lang="en-US" sz="2000" b="1" smtClean="0"/>
              <a:t>[861]     R19.0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7.	Bau mulut  = </a:t>
            </a:r>
            <a:r>
              <a:rPr lang="en-US" sz="2000" b="1" u="sng" smtClean="0"/>
              <a:t>halithosis </a:t>
            </a:r>
            <a:r>
              <a:rPr lang="en-US" sz="2000" smtClean="0"/>
              <a:t>(252)</a:t>
            </a:r>
            <a:r>
              <a:rPr lang="en-US" sz="2000" b="1" smtClean="0"/>
              <a:t>	[861]     R19.6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409925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D9E2B1-38CD-4490-9F8B-F8FB8384CB3B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54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smtClean="0"/>
              <a:t>SOAL-SOAL  BAB  XVIII  ( - Cont. - 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685800"/>
            <a:ext cx="8229600" cy="58293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smtClean="0"/>
              <a:t>Blok R20-R23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8.	Kesemutan = </a:t>
            </a:r>
            <a:r>
              <a:rPr lang="en-US" sz="2000" b="1" i="1" smtClean="0"/>
              <a:t>paraesthesis </a:t>
            </a:r>
            <a:r>
              <a:rPr lang="en-US" sz="2000" b="1" smtClean="0"/>
              <a:t>of skin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	-&gt; </a:t>
            </a:r>
            <a:r>
              <a:rPr lang="en-US" sz="2000" b="1" u="sng" smtClean="0"/>
              <a:t>Formication	</a:t>
            </a:r>
            <a:r>
              <a:rPr lang="en-US" sz="2000" b="1" smtClean="0"/>
              <a:t>	        </a:t>
            </a:r>
            <a:r>
              <a:rPr lang="en-US" sz="2000" smtClean="0"/>
              <a:t>(234)</a:t>
            </a:r>
            <a:endParaRPr lang="en-US" sz="2000" b="1" smtClean="0"/>
          </a:p>
          <a:p>
            <a:pPr eaLnBrk="1" hangingPunct="1">
              <a:buFontTx/>
              <a:buNone/>
            </a:pPr>
            <a:r>
              <a:rPr lang="en-US" sz="2000" smtClean="0"/>
              <a:t>			-&gt; </a:t>
            </a:r>
            <a:r>
              <a:rPr lang="en-US" sz="2000" b="1" u="sng" smtClean="0"/>
              <a:t>Tingling</a:t>
            </a:r>
            <a:r>
              <a:rPr lang="en-US" sz="2000" smtClean="0"/>
              <a:t> sensation of skin (537)</a:t>
            </a:r>
            <a:r>
              <a:rPr lang="en-US" sz="2000" b="1" smtClean="0"/>
              <a:t> 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-&gt; </a:t>
            </a:r>
            <a:r>
              <a:rPr lang="en-US" sz="2000" b="1" u="sng" smtClean="0"/>
              <a:t>Pins and needles</a:t>
            </a:r>
            <a:r>
              <a:rPr lang="en-US" sz="2000" b="1" smtClean="0"/>
              <a:t>	         </a:t>
            </a:r>
            <a:r>
              <a:rPr lang="en-US" sz="2000" smtClean="0"/>
              <a:t>(440)</a:t>
            </a:r>
            <a:r>
              <a:rPr lang="en-US" sz="2000" b="1" smtClean="0"/>
              <a:t>	[862]	R20.2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b="1" i="1" smtClean="0"/>
              <a:t>Excludes: …</a:t>
            </a:r>
          </a:p>
          <a:p>
            <a:pPr eaLnBrk="1" hangingPunct="1">
              <a:buFontTx/>
              <a:buNone/>
            </a:pPr>
            <a:r>
              <a:rPr lang="en-US" sz="2000" b="1" i="1" smtClean="0"/>
              <a:t>	</a:t>
            </a:r>
            <a:r>
              <a:rPr lang="en-US" sz="2000" b="1" smtClean="0"/>
              <a:t>9.	Ruam pada kulit  = </a:t>
            </a:r>
            <a:r>
              <a:rPr lang="en-US" sz="2000" b="1" u="sng" smtClean="0"/>
              <a:t>Rash</a:t>
            </a:r>
            <a:r>
              <a:rPr lang="en-US" sz="2000" b="1" smtClean="0"/>
              <a:t>, skin </a:t>
            </a:r>
            <a:r>
              <a:rPr lang="en-US" sz="2000" b="1" u="sng" smtClean="0"/>
              <a:t>eruption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	        </a:t>
            </a:r>
            <a:r>
              <a:rPr lang="en-US" sz="2000" smtClean="0"/>
              <a:t>(471)          (213)	            </a:t>
            </a:r>
            <a:r>
              <a:rPr lang="en-US" sz="2000" b="1" smtClean="0"/>
              <a:t>[862]	R21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10.	Kulit muka merah dan panas = </a:t>
            </a:r>
            <a:r>
              <a:rPr lang="en-US" sz="2000" b="1" u="sng" smtClean="0"/>
              <a:t>flushing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			        </a:t>
            </a:r>
            <a:r>
              <a:rPr lang="en-US" sz="2000" smtClean="0"/>
              <a:t>(233)        [</a:t>
            </a:r>
            <a:r>
              <a:rPr lang="en-US" sz="2000" b="1" smtClean="0"/>
              <a:t>863]	R23.2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b="1" i="1" smtClean="0"/>
              <a:t>Excludes: </a:t>
            </a:r>
            <a:r>
              <a:rPr lang="en-US" sz="2000" b="1" smtClean="0"/>
              <a:t>menopausal …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11.	Kulit bersisik = desquamation   </a:t>
            </a:r>
            <a:r>
              <a:rPr lang="en-US" sz="2000" smtClean="0"/>
              <a:t>(156),  </a:t>
            </a:r>
            <a:r>
              <a:rPr lang="en-US" sz="2000" b="1" smtClean="0"/>
              <a:t>scaling </a:t>
            </a:r>
            <a:r>
              <a:rPr lang="en-US" sz="2000" smtClean="0"/>
              <a:t>(486)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		</a:t>
            </a:r>
            <a:r>
              <a:rPr lang="en-US" sz="2000" b="1" smtClean="0"/>
              <a:t> induration	  </a:t>
            </a:r>
            <a:r>
              <a:rPr lang="en-US" sz="2000" smtClean="0"/>
              <a:t>(289)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12.	Bintik merah perdarahan =Petechiae </a:t>
            </a:r>
            <a:r>
              <a:rPr lang="en-US" sz="2000" smtClean="0"/>
              <a:t>(437)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        Spontaneous ecchymos</a:t>
            </a:r>
            <a:r>
              <a:rPr lang="en-US" sz="2000" b="1" u="sng" smtClean="0"/>
              <a:t>es</a:t>
            </a:r>
            <a:r>
              <a:rPr lang="en-US" sz="2000" b="1" smtClean="0"/>
              <a:t> (s</a:t>
            </a:r>
            <a:r>
              <a:rPr lang="en-US" sz="2000" b="1" u="sng" smtClean="0"/>
              <a:t>is</a:t>
            </a:r>
            <a:r>
              <a:rPr lang="en-US" sz="2000" b="1" smtClean="0"/>
              <a:t>) </a:t>
            </a:r>
            <a:r>
              <a:rPr lang="en-US" sz="2000" smtClean="0"/>
              <a:t>(196)     </a:t>
            </a:r>
            <a:r>
              <a:rPr lang="en-US" sz="2000" b="1" smtClean="0"/>
              <a:t>[863]	R23.3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		[875]	R58  Haemorrhage NOS	</a:t>
            </a:r>
          </a:p>
        </p:txBody>
      </p:sp>
    </p:spTree>
    <p:extLst>
      <p:ext uri="{BB962C8B-B14F-4D97-AF65-F5344CB8AC3E}">
        <p14:creationId xmlns:p14="http://schemas.microsoft.com/office/powerpoint/2010/main" val="410293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D33FDF-8A53-4B58-A530-3D2F4FE26B74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2860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smtClean="0"/>
              <a:t>SOAL-SOAL  - cont. –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3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Blok R25- R29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13.	R25	</a:t>
            </a:r>
            <a:r>
              <a:rPr lang="en-US" sz="2000" b="1" i="1" smtClean="0"/>
              <a:t>Excludes: </a:t>
            </a:r>
            <a:r>
              <a:rPr lang="en-US" sz="2000" b="1" smtClean="0"/>
              <a:t>Gerak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	Gerak kepala tak normal (</a:t>
            </a:r>
            <a:r>
              <a:rPr lang="en-US" sz="2000" b="1" u="sng" smtClean="0"/>
              <a:t>abnormal</a:t>
            </a:r>
            <a:r>
              <a:rPr lang="en-US" sz="2000" b="1" smtClean="0"/>
              <a:t>)   </a:t>
            </a:r>
            <a:r>
              <a:rPr lang="en-US" sz="2000" smtClean="0"/>
              <a:t>(12)	[863]  </a:t>
            </a:r>
            <a:r>
              <a:rPr lang="en-US" sz="2000" b="1" smtClean="0"/>
              <a:t>R25.0 	Abnormal head movement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14.   Mata kedutan= </a:t>
            </a:r>
            <a:r>
              <a:rPr lang="en-US" sz="2000" b="1" u="sng" smtClean="0"/>
              <a:t>Twitching</a:t>
            </a:r>
            <a:r>
              <a:rPr lang="en-US" sz="2000" b="1" smtClean="0"/>
              <a:t> (</a:t>
            </a:r>
            <a:r>
              <a:rPr lang="en-US" sz="2000" b="1" u="sng" smtClean="0"/>
              <a:t>Fasciculation)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			</a:t>
            </a:r>
            <a:r>
              <a:rPr lang="en-US" sz="2000" smtClean="0"/>
              <a:t>(552)	      (221)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[864]  		</a:t>
            </a:r>
            <a:r>
              <a:rPr lang="en-US" sz="2000" b="1" smtClean="0"/>
              <a:t>R25.3  Fasciculation Twitching NOS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15.	Jalan semponyongan (limbung) = </a:t>
            </a:r>
            <a:r>
              <a:rPr lang="en-US" sz="2000" b="1" u="sng" smtClean="0"/>
              <a:t>Ataxic</a:t>
            </a:r>
            <a:r>
              <a:rPr lang="en-US" sz="2000" b="1" smtClean="0"/>
              <a:t> g</a:t>
            </a:r>
            <a:r>
              <a:rPr lang="en-US" sz="2000" b="1" u="sng" smtClean="0"/>
              <a:t>ait</a:t>
            </a:r>
            <a:r>
              <a:rPr lang="en-US" sz="2000" b="1" smtClean="0"/>
              <a:t>  </a:t>
            </a:r>
            <a:r>
              <a:rPr lang="en-US" sz="2000" smtClean="0"/>
              <a:t>(63)  (242)						[864]	</a:t>
            </a:r>
            <a:r>
              <a:rPr lang="en-US" sz="2000" b="1" smtClean="0"/>
              <a:t>R26.0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         Bedakan dengan Ataxia, unspecified R27.0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16.	Kram = </a:t>
            </a:r>
            <a:r>
              <a:rPr lang="en-US" sz="2000" b="1" u="sng" smtClean="0"/>
              <a:t>cramp</a:t>
            </a:r>
            <a:r>
              <a:rPr lang="en-US" sz="2000" b="1" smtClean="0"/>
              <a:t> &amp; spasm</a:t>
            </a:r>
            <a:r>
              <a:rPr lang="en-US" sz="2000" smtClean="0"/>
              <a:t>:         (120) (501)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[864]  		</a:t>
            </a:r>
            <a:r>
              <a:rPr lang="en-US" sz="2000" b="1" smtClean="0"/>
              <a:t>R25.2  </a:t>
            </a:r>
            <a:r>
              <a:rPr lang="en-US" sz="2000" b="1" i="1" smtClean="0"/>
              <a:t>Excludes: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Bedakan dengan Kejang tetani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17.	Kejang	= Tetany, corpopedal spasm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[865]		</a:t>
            </a:r>
            <a:r>
              <a:rPr lang="en-US" sz="2000" b="1" smtClean="0"/>
              <a:t>R29.0</a:t>
            </a:r>
            <a:r>
              <a:rPr lang="en-US" sz="2000" smtClean="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			</a:t>
            </a:r>
            <a:r>
              <a:rPr lang="en-US" sz="2000" b="1" i="1" smtClean="0"/>
              <a:t>Excludes: </a:t>
            </a:r>
            <a:r>
              <a:rPr lang="en-US" sz="2000" b="1" smtClean="0"/>
              <a:t>tetany </a:t>
            </a:r>
            <a:r>
              <a:rPr lang="en-US" sz="2000" b="1" i="1" smtClean="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	Bedakan dengan Tetanus  </a:t>
            </a:r>
            <a:r>
              <a:rPr lang="en-US" sz="2000" smtClean="0"/>
              <a:t>(532)</a:t>
            </a: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368543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6C2EEE-6A14-441E-B006-0EA60938204A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000" smtClean="0"/>
              <a:t>SOAL-SOAL  -  Cont. –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marL="609600" indent="-609600" eaLnBrk="1" hangingPunct="1"/>
            <a:r>
              <a:rPr lang="en-US" sz="2000" smtClean="0"/>
              <a:t>Blok  R30-R39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18. </a:t>
            </a:r>
            <a:r>
              <a:rPr lang="en-US" sz="2000" smtClean="0"/>
              <a:t>.  </a:t>
            </a:r>
            <a:r>
              <a:rPr lang="en-US" sz="2000" b="1" smtClean="0"/>
              <a:t>Buang urine sakit = painful urination NOS; </a:t>
            </a:r>
            <a:r>
              <a:rPr lang="en-US" sz="2000" b="1" u="sng" smtClean="0"/>
              <a:t>painful</a:t>
            </a:r>
            <a:r>
              <a:rPr lang="en-US" sz="2000" b="1" smtClean="0"/>
              <a:t> micturition, unspecified </a:t>
            </a:r>
            <a:r>
              <a:rPr lang="en-US" sz="2000" smtClean="0"/>
              <a:t>(424)		[865]  </a:t>
            </a:r>
            <a:r>
              <a:rPr lang="en-US" sz="2000" b="1" smtClean="0"/>
              <a:t>R30.9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	Bedakan dengan Dysuria, stranguria  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19.    Anyang-anyangan = Vesical </a:t>
            </a:r>
            <a:r>
              <a:rPr lang="en-US" sz="2000" b="1" u="sng" smtClean="0"/>
              <a:t>tenesmus </a:t>
            </a:r>
            <a:r>
              <a:rPr lang="en-US" sz="2000" smtClean="0"/>
              <a:t>(531)  [865]  </a:t>
            </a:r>
            <a:r>
              <a:rPr lang="en-US" sz="2000" b="1" smtClean="0"/>
              <a:t>R30.1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20.    Ngompol	= </a:t>
            </a:r>
            <a:r>
              <a:rPr lang="en-US" sz="2000" b="1" u="sng" smtClean="0"/>
              <a:t>enuresis</a:t>
            </a:r>
            <a:r>
              <a:rPr lang="en-US" sz="2000" b="1" smtClean="0"/>
              <a:t>	</a:t>
            </a:r>
            <a:r>
              <a:rPr lang="en-US" sz="2000" smtClean="0"/>
              <a:t>(209)      [866] </a:t>
            </a:r>
            <a:r>
              <a:rPr lang="en-US" sz="2000" b="1" smtClean="0"/>
              <a:t>R32       </a:t>
            </a:r>
            <a:r>
              <a:rPr lang="en-US" sz="2000" b="1" i="1" smtClean="0"/>
              <a:t>Excludes: …</a:t>
            </a:r>
          </a:p>
          <a:p>
            <a:pPr marL="609600" indent="-609600" eaLnBrk="1" hangingPunct="1">
              <a:buFontTx/>
              <a:buNone/>
            </a:pPr>
            <a:endParaRPr lang="en-US" sz="2000" b="1" smtClean="0"/>
          </a:p>
          <a:p>
            <a:pPr marL="609600" indent="-609600" eaLnBrk="1" hangingPunct="1"/>
            <a:r>
              <a:rPr lang="en-US" sz="2000" smtClean="0"/>
              <a:t>Blok R40-R46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21.	Pusing, pening, tujuh keliling = </a:t>
            </a:r>
            <a:r>
              <a:rPr lang="en-US" sz="2000" b="1" u="sng" smtClean="0"/>
              <a:t>vertigo</a:t>
            </a:r>
            <a:r>
              <a:rPr lang="en-US" sz="2000" b="1" smtClean="0"/>
              <a:t> </a:t>
            </a:r>
            <a:r>
              <a:rPr lang="en-US" sz="2000" smtClean="0"/>
              <a:t>(562)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[868]    </a:t>
            </a:r>
            <a:r>
              <a:rPr lang="en-US" sz="2000" b="1" smtClean="0"/>
              <a:t>R42 Dizziness &amp; giddiness, 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			   Light-headness, vertigo NOS</a:t>
            </a:r>
          </a:p>
          <a:p>
            <a:pPr marL="609600" indent="-609600" eaLnBrk="1" hangingPunct="1">
              <a:buFontTx/>
              <a:buAutoNum type="arabicPeriod" startAt="22"/>
            </a:pPr>
            <a:r>
              <a:rPr lang="en-US" sz="2000" b="1" smtClean="0"/>
              <a:t>Kesadaran menurun = </a:t>
            </a:r>
            <a:r>
              <a:rPr lang="en-US" sz="2000" b="1" u="sng" smtClean="0"/>
              <a:t>sommolence, </a:t>
            </a:r>
            <a:r>
              <a:rPr lang="en-US" sz="2000" smtClean="0"/>
              <a:t>(501) </a:t>
            </a:r>
            <a:r>
              <a:rPr lang="en-US" sz="2000" b="1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			</a:t>
            </a:r>
            <a:r>
              <a:rPr lang="en-US" sz="2000" b="1" u="sng" smtClean="0"/>
              <a:t>stupor</a:t>
            </a:r>
            <a:r>
              <a:rPr lang="en-US" sz="2000" b="1" smtClean="0"/>
              <a:t>, </a:t>
            </a:r>
            <a:r>
              <a:rPr lang="en-US" sz="2000" smtClean="0"/>
              <a:t>(514)  </a:t>
            </a:r>
            <a:r>
              <a:rPr lang="en-US" sz="2000" b="1" u="sng" smtClean="0"/>
              <a:t>coma  </a:t>
            </a:r>
            <a:r>
              <a:rPr lang="en-US" sz="2000" smtClean="0"/>
              <a:t>(103)</a:t>
            </a:r>
            <a:endParaRPr lang="en-US" sz="2000" b="1" u="sng" smtClean="0"/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[867]</a:t>
            </a:r>
            <a:r>
              <a:rPr lang="en-US" sz="2000" b="1" smtClean="0"/>
              <a:t>	R40.-             </a:t>
            </a:r>
            <a:r>
              <a:rPr lang="en-US" sz="2000" b="1" i="1" smtClean="0"/>
              <a:t>Excludes: …</a:t>
            </a: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185383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F0EC3E-AB9B-4E3D-AA7F-72A55A743B71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smtClean="0"/>
              <a:t>SOAL-SOAL – CONT.-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0100"/>
            <a:ext cx="8229600" cy="5715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3"/>
            </a:pPr>
            <a:r>
              <a:rPr lang="en-US" sz="2000" b="1" smtClean="0"/>
              <a:t>Khayalan, mimpi maya = Hallucination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24.	Tegang saraf = nervous tension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25.	Kurang/tidak gembira, murung =  worries unhappiness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26.	Penampilan kumuh = very low level of personeal hygienes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27.	Lamban = slowness &amp; poor responsivenes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28.	Pencuriga = suspiciousness dan lain-lain  	</a:t>
            </a:r>
            <a:r>
              <a:rPr lang="en-US" sz="2000" smtClean="0"/>
              <a:t>(869)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000" smtClean="0"/>
              <a:t>Blok R47-R49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9"/>
            </a:pPr>
            <a:r>
              <a:rPr lang="en-US" sz="2000" b="1" smtClean="0"/>
              <a:t>Suara hilang  = Loss of voice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9"/>
            </a:pPr>
            <a:r>
              <a:rPr lang="en-US" sz="2000" b="1" smtClean="0"/>
              <a:t>Tidak dapat/sulit menggunakan kata = aphasia, dysphasia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9"/>
            </a:pPr>
            <a:r>
              <a:rPr lang="en-US" sz="2000" b="1" smtClean="0"/>
              <a:t>Parau = hoarness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Suara sengau (hidung)  = hypernasality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32.    Gangguan/sakit saat bersuara = 	Sendi sakit (saat berbicara) = dysarthria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3"/>
            </a:pPr>
            <a:r>
              <a:rPr lang="en-US" sz="2000" b="1" smtClean="0"/>
              <a:t>Tidak bisa/gangguan memggunakan kemampuan membaca = dyslexia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3"/>
            </a:pPr>
            <a:r>
              <a:rPr lang="en-US" sz="2000" b="1" smtClean="0"/>
              <a:t>Gangguan pengenalan (perspective) = agnosia.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3"/>
            </a:pPr>
            <a:endParaRPr lang="en-US" sz="2000" b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73107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FB1164-09DD-4DB3-84D9-3D73F558B2B1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smtClean="0"/>
              <a:t>SOAL-SOAL LATIHAN  	MANDIRI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Gangguan apa saja yang termasuk ke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Blok R50-R69 ?		</a:t>
            </a:r>
            <a:r>
              <a:rPr lang="en-US" sz="2000" smtClean="0"/>
              <a:t>[871-879]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Hasil pemeriksaan darah abnormal apa saja yang termasuk ke Blok R70-R79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[879-883]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Hasil pemeriksaan urine abnormal apa saja yang termasuk ke Blok R80-R82 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u="sng" smtClean="0"/>
              <a:t>Temuan hasil pemeriksaan cairan tubuh lain yang abnormal ada di Blok R83-R89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</a:t>
            </a:r>
            <a:r>
              <a:rPr lang="en-US" sz="2000" b="1" u="sng" smtClean="0"/>
              <a:t>Perhatikan subdivisi  yang disediakan .0 - .9 </a:t>
            </a:r>
            <a:r>
              <a:rPr lang="en-US" sz="2000" b="1" smtClean="0"/>
              <a:t>	</a:t>
            </a:r>
            <a:r>
              <a:rPr lang="en-US" sz="2000" smtClean="0"/>
              <a:t>(885)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Temuan abnormal hasil pemeriksaan imaging dan kajian fungsi sistem tubuh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Perhatikan Blok R90-R94 </a:t>
            </a:r>
            <a:r>
              <a:rPr lang="en-US" sz="2000" smtClean="0"/>
              <a:t>(887-889)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Sakit, cause kematian yang tidak diketahui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Lihat rincian keterangan di Blok R95-R99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58837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9119AD-6C30-4286-B911-3504983ED6EB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000" b="1" smtClean="0"/>
              <a:t>Jawaban Soal-Soal Latihan Mandiri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/>
            <a:r>
              <a:rPr lang="en-US" sz="2000" b="1" smtClean="0"/>
              <a:t>Gangguan apa saja yang termasuk ke 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Blok R50-R69 ?		</a:t>
            </a:r>
            <a:r>
              <a:rPr lang="en-US" sz="2000" smtClean="0"/>
              <a:t>[871-879]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 Simtoma dan tanda-2 umum, di antaranya: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R50	    demam yang tidak diketahui sebabnya.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R51      sakit kepala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R52	     rasa sakit yang tidak terklasifikasi di bagian lain	   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R53	     Lemah &amp; lelah	    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R54	     Lansia</a:t>
            </a:r>
            <a:endParaRPr lang="en-US" sz="2000" b="1" smtClean="0"/>
          </a:p>
          <a:p>
            <a:pPr eaLnBrk="1" hangingPunct="1"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R55	     Pengsan &amp; kolaps</a:t>
            </a:r>
            <a:endParaRPr lang="en-US" sz="2000" b="1" smtClean="0"/>
          </a:p>
          <a:p>
            <a:pPr eaLnBrk="1" hangingPunct="1">
              <a:buFontTx/>
              <a:buNone/>
            </a:pPr>
            <a:r>
              <a:rPr lang="en-US" sz="2000" smtClean="0"/>
              <a:t>	R56	     Kejang yang tidak terklasifikasi di bagian lain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R57	     Syok yang tidak terklasifikasi di bagian lain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R58	     Perdarahan yang tidak terklasifikasi di bagian lain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R59	     Pembesaran kelenjar limfe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R60	     Edema yang tidak terklasfikasi di bagian lain</a:t>
            </a:r>
          </a:p>
          <a:p>
            <a:pPr eaLnBrk="1" hangingPunct="1">
              <a:buFontTx/>
              <a:buNone/>
            </a:pPr>
            <a:r>
              <a:rPr lang="en-US" sz="2000" smtClean="0"/>
              <a:t>Dst. ..</a:t>
            </a:r>
          </a:p>
        </p:txBody>
      </p:sp>
    </p:spTree>
    <p:extLst>
      <p:ext uri="{BB962C8B-B14F-4D97-AF65-F5344CB8AC3E}">
        <p14:creationId xmlns:p14="http://schemas.microsoft.com/office/powerpoint/2010/main" val="319925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EE666F-C97E-409C-B81E-855E57112F62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smtClean="0"/>
              <a:t>Jawaban soal - … (Lanjutan-1)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	R61	      Hiperhidrosis  (Terlalu banyak mengeluarkan keringat)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R62	      Harapan pengembangan fisiologis normal yang tidak 		terpenuhi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R63	      Simtoma &amp; tanda-2 terkait intake makanan dan cairan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R64        Cachexia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	</a:t>
            </a:r>
            <a:r>
              <a:rPr lang="en-US" sz="2000" i="1" smtClean="0"/>
              <a:t>Excludes: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R65	      -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R66	      -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R67        -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R68        Simtoma dan tanda-2 umum lain-lain.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R69       Sebab morbiditas yang tidak diketahui atau tidak dirinci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	      Penyakit NOS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		      Penyakit belum terdiagnosis, tidak ada rincian lokasi atau 	      	      sistem tubuh yang terserang.</a:t>
            </a:r>
          </a:p>
        </p:txBody>
      </p:sp>
    </p:spTree>
    <p:extLst>
      <p:ext uri="{BB962C8B-B14F-4D97-AF65-F5344CB8AC3E}">
        <p14:creationId xmlns:p14="http://schemas.microsoft.com/office/powerpoint/2010/main" val="256891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149</Words>
  <Application>Microsoft Office PowerPoint</Application>
  <PresentationFormat>On-screen Show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SOAL-SOAL  BAB XVIII</vt:lpstr>
      <vt:lpstr>SOAL-SOAL  BAB  XVIII  ( - Cont. - )</vt:lpstr>
      <vt:lpstr>SOAL-SOAL  - cont. –</vt:lpstr>
      <vt:lpstr>SOAL-SOAL  -  Cont. –</vt:lpstr>
      <vt:lpstr>SOAL-SOAL – CONT.-</vt:lpstr>
      <vt:lpstr>SOAL-SOAL LATIHAN   MANDIRI</vt:lpstr>
      <vt:lpstr>Jawaban Soal-Soal Latihan Mandiri</vt:lpstr>
      <vt:lpstr>Jawaban soal - … (Lanjutan-1)</vt:lpstr>
      <vt:lpstr>Jawaban soal - … (Lanjutan-2)</vt:lpstr>
      <vt:lpstr>Jawaban Soal-Soal … (Lanjutan-3)</vt:lpstr>
      <vt:lpstr>Jawaban Soal-Soal … (Lanjutan-4)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1</cp:revision>
  <dcterms:created xsi:type="dcterms:W3CDTF">2017-11-21T17:24:52Z</dcterms:created>
  <dcterms:modified xsi:type="dcterms:W3CDTF">2017-11-21T17:29:12Z</dcterms:modified>
</cp:coreProperties>
</file>