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256" r:id="rId2"/>
    <p:sldId id="303" r:id="rId3"/>
    <p:sldId id="304" r:id="rId4"/>
    <p:sldId id="302" r:id="rId5"/>
    <p:sldId id="280" r:id="rId6"/>
    <p:sldId id="281" r:id="rId7"/>
    <p:sldId id="282" r:id="rId8"/>
    <p:sldId id="283" r:id="rId9"/>
    <p:sldId id="284" r:id="rId10"/>
    <p:sldId id="285" r:id="rId11"/>
    <p:sldId id="306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9" r:id="rId25"/>
    <p:sldId id="300" r:id="rId26"/>
    <p:sldId id="293" r:id="rId27"/>
    <p:sldId id="294" r:id="rId28"/>
    <p:sldId id="301" r:id="rId29"/>
    <p:sldId id="295" r:id="rId30"/>
    <p:sldId id="296" r:id="rId31"/>
    <p:sldId id="307" r:id="rId32"/>
    <p:sldId id="308" r:id="rId33"/>
    <p:sldId id="309" r:id="rId34"/>
    <p:sldId id="310" r:id="rId35"/>
    <p:sldId id="311" r:id="rId36"/>
    <p:sldId id="312" r:id="rId37"/>
    <p:sldId id="313" r:id="rId38"/>
    <p:sldId id="314" r:id="rId39"/>
    <p:sldId id="315" r:id="rId40"/>
    <p:sldId id="316" r:id="rId41"/>
    <p:sldId id="317" r:id="rId42"/>
    <p:sldId id="318" r:id="rId43"/>
    <p:sldId id="319" r:id="rId44"/>
    <p:sldId id="320" r:id="rId45"/>
    <p:sldId id="321" r:id="rId46"/>
    <p:sldId id="322" r:id="rId47"/>
    <p:sldId id="323" r:id="rId48"/>
    <p:sldId id="324" r:id="rId49"/>
    <p:sldId id="332" r:id="rId50"/>
    <p:sldId id="333" r:id="rId51"/>
    <p:sldId id="334" r:id="rId52"/>
    <p:sldId id="335" r:id="rId53"/>
    <p:sldId id="325" r:id="rId54"/>
    <p:sldId id="330" r:id="rId55"/>
    <p:sldId id="328" r:id="rId56"/>
    <p:sldId id="329" r:id="rId57"/>
    <p:sldId id="327" r:id="rId58"/>
  </p:sldIdLst>
  <p:sldSz cx="9144000" cy="6858000" type="screen4x3"/>
  <p:notesSz cx="9947275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4487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F5F44-6959-4A5D-BD73-44FCCAD424C9}" type="datetimeFigureOut">
              <a:rPr lang="id-ID" smtClean="0"/>
              <a:t>22/11/2017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4487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8DF3C-A428-4669-8139-D6EF76FE2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6311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4487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DF213-4CDA-4B40-9ADF-FE9991D59664}" type="datetimeFigureOut">
              <a:rPr lang="en-US" smtClean="0"/>
              <a:pPr/>
              <a:t>22-Nov-17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9138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4487" y="651391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9C8C1-A1A5-44B9-9C65-1D37F9C976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621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9C8C1-A1A5-44B9-9C65-1D37F9C9765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DA54-E6F9-49CC-B006-501D431379D7}" type="datetime1">
              <a:rPr lang="en-US" smtClean="0"/>
              <a:t>22-Nov-17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EEBC6-8462-45E9-BA08-C5ABC1D3F444}" type="datetime1">
              <a:rPr lang="en-US" smtClean="0"/>
              <a:t>22-Nov-17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5B94D-5918-4D5F-8A6E-48D19081DFB4}" type="datetime1">
              <a:rPr lang="en-US" smtClean="0"/>
              <a:t>22-Nov-17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D369-3599-432E-8A5E-09C4D5FC0410}" type="datetime1">
              <a:rPr lang="en-US" smtClean="0"/>
              <a:t>22-Nov-17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9D38B-1304-4602-A813-4FE49C748F49}" type="datetime1">
              <a:rPr lang="en-US" smtClean="0"/>
              <a:t>22-Nov-17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1E528-1EE3-426B-A21F-C178680DF879}" type="datetime1">
              <a:rPr lang="en-US" smtClean="0"/>
              <a:t>22-Nov-17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2CA08-8CF9-412A-A8AC-0BDA59B0B5C7}" type="datetime1">
              <a:rPr lang="en-US" smtClean="0"/>
              <a:t>22-Nov-17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87A5-92A2-49B0-8B70-9350463D9143}" type="datetime1">
              <a:rPr lang="en-US" smtClean="0"/>
              <a:t>22-Nov-17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A93F-DB0F-441C-9C9F-A702C8D14902}" type="datetime1">
              <a:rPr lang="en-US" smtClean="0"/>
              <a:t>22-Nov-17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8C99F-F544-4F1E-B356-174D39B4CB03}" type="datetime1">
              <a:rPr lang="en-US" smtClean="0"/>
              <a:t>22-Nov-17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5CB8-E805-4FA0-ABB9-10552541E84D}" type="datetime1">
              <a:rPr lang="en-US" smtClean="0"/>
              <a:t>22-Nov-17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241A8-6F56-44C4-9C44-79ABD20477C2}" type="datetime1">
              <a:rPr lang="en-US" smtClean="0"/>
              <a:t>22-Nov-17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49280-CAE8-412D-9429-7E103A8725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11113" y="-7938"/>
            <a:ext cx="9144001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5936" y="3356992"/>
            <a:ext cx="3816424" cy="1440159"/>
          </a:xfrm>
        </p:spPr>
        <p:txBody>
          <a:bodyPr>
            <a:noAutofit/>
          </a:bodyPr>
          <a:lstStyle/>
          <a:p>
            <a:r>
              <a:rPr lang="id-ID" sz="2400" b="1" dirty="0" smtClean="0">
                <a:latin typeface="Arial" pitchFamily="34" charset="0"/>
                <a:cs typeface="Arial" pitchFamily="34" charset="0"/>
              </a:rPr>
              <a:t>KKPMT  VI</a:t>
            </a:r>
            <a:br>
              <a:rPr lang="id-ID" sz="2400" b="1" dirty="0" smtClean="0">
                <a:latin typeface="Arial" pitchFamily="34" charset="0"/>
                <a:cs typeface="Arial" pitchFamily="34" charset="0"/>
              </a:rPr>
            </a:b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id-ID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id-ID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STRUKTUR ICD-9-CM </a:t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VOLUME 3)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5013176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Disusun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oleh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r.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Mayang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Anggraini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Naga</a:t>
            </a:r>
          </a:p>
          <a:p>
            <a:r>
              <a:rPr lang="id-ID" sz="2400" b="1" dirty="0" smtClean="0">
                <a:latin typeface="Arial" pitchFamily="34" charset="0"/>
                <a:cs typeface="Arial" pitchFamily="34" charset="0"/>
              </a:rPr>
              <a:t>Revisi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201</a:t>
            </a: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6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id-ID" sz="2000" dirty="0" smtClean="0"/>
              <a:t>  (Lanjutan)</a:t>
            </a: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/>
              <a:t>	</a:t>
            </a:r>
            <a:r>
              <a:rPr lang="id-ID" sz="2400" b="1" dirty="0" smtClean="0"/>
              <a:t>00.9       </a:t>
            </a:r>
            <a:r>
              <a:rPr lang="id-ID" sz="2400" dirty="0" smtClean="0"/>
              <a:t>Other procedures and interventions</a:t>
            </a:r>
          </a:p>
          <a:p>
            <a:pPr marL="0" indent="0">
              <a:buNone/>
            </a:pPr>
            <a:r>
              <a:rPr lang="id-ID" sz="2400" b="1" dirty="0"/>
              <a:t>	</a:t>
            </a:r>
            <a:r>
              <a:rPr lang="id-ID" sz="2400" b="1" dirty="0" smtClean="0"/>
              <a:t>	</a:t>
            </a:r>
            <a:r>
              <a:rPr lang="id-ID" sz="2400" dirty="0" smtClean="0"/>
              <a:t>00.91    Transplant from liver related donor</a:t>
            </a:r>
          </a:p>
          <a:p>
            <a:pPr marL="0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		 Code also organ transplant procedures</a:t>
            </a:r>
          </a:p>
          <a:p>
            <a:pPr marL="0" indent="0">
              <a:buNone/>
            </a:pPr>
            <a:r>
              <a:rPr lang="id-ID" sz="2400" dirty="0"/>
              <a:t>		</a:t>
            </a:r>
            <a:r>
              <a:rPr lang="id-ID" sz="2400" dirty="0" smtClean="0"/>
              <a:t>00.92	 </a:t>
            </a:r>
            <a:r>
              <a:rPr lang="id-ID" sz="2400" dirty="0"/>
              <a:t>Transplant from liver </a:t>
            </a:r>
            <a:r>
              <a:rPr lang="id-ID" sz="2400" dirty="0" smtClean="0"/>
              <a:t>non-related </a:t>
            </a:r>
            <a:r>
              <a:rPr lang="id-ID" sz="2400" dirty="0"/>
              <a:t>donor</a:t>
            </a:r>
          </a:p>
          <a:p>
            <a:pPr marL="0" indent="0">
              <a:buNone/>
            </a:pPr>
            <a:r>
              <a:rPr lang="id-ID" sz="2400" dirty="0" smtClean="0"/>
              <a:t>			  </a:t>
            </a:r>
            <a:r>
              <a:rPr lang="id-ID" sz="2400" dirty="0"/>
              <a:t>Code also organ transplant </a:t>
            </a:r>
            <a:r>
              <a:rPr lang="id-ID" sz="2400" dirty="0" smtClean="0"/>
              <a:t>procedures</a:t>
            </a:r>
          </a:p>
          <a:p>
            <a:pPr marL="0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	00.93     Transplant from cadaver</a:t>
            </a:r>
          </a:p>
          <a:p>
            <a:pPr marL="0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		 </a:t>
            </a:r>
            <a:r>
              <a:rPr lang="id-ID" sz="2400" dirty="0"/>
              <a:t>Code also organ transplant procedures</a:t>
            </a:r>
          </a:p>
          <a:p>
            <a:pPr marL="0" indent="0">
              <a:buNone/>
            </a:pPr>
            <a:r>
              <a:rPr lang="id-ID" sz="2400" dirty="0" smtClean="0"/>
              <a:t> </a:t>
            </a:r>
            <a:endParaRPr lang="id-ID" sz="2400" dirty="0"/>
          </a:p>
          <a:p>
            <a:pPr marL="0" indent="0">
              <a:buNone/>
            </a:pPr>
            <a:r>
              <a:rPr lang="id-ID" sz="2400" dirty="0" smtClean="0"/>
              <a:t> 	</a:t>
            </a:r>
            <a:endParaRPr lang="id-ID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80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01  Incision and Excision of</a:t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Skull, Brain, and Cerebral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meninges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428868"/>
            <a:ext cx="8258204" cy="36972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01.0	Cranial puncture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01.1	Diagnostic procedures on skull, 	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brain and cerebral meninges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01.2	Craniotomy and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Craniectomy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01.3	incision of brain and  cerebral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meninges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32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Contin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.-)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01.4	Operations on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thamalus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globus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pallidus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01.5	Other excision or destruction of brain 	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and meninges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01.6	Excision of lesion of skull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02</a:t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Other Operations on Skull, Brain, and Cerebral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Meninges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02.0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Cranioplasty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02.1	Repair of Cerebral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Meninges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02.2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Ventriculostomy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02.3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Extracranial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ventricular shunt			Includes: that with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insection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of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			valve	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l"/>
            <a:r>
              <a:rPr lang="id-ID" sz="2000" dirty="0" smtClean="0">
                <a:latin typeface="Arial" pitchFamily="34" charset="0"/>
                <a:cs typeface="Arial" pitchFamily="34" charset="0"/>
              </a:rPr>
              <a:t>(Cont.-)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	02.4	Revision, removal, and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irriga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-		</a:t>
            </a: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tion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of ventricular shunt</a:t>
            </a:r>
          </a:p>
          <a:p>
            <a:pPr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Excludes: revision of distal catheter of  					ventricular shunt (54.95)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02.9	Other operation on skull, brain, 		</a:t>
            </a: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and cerebral meninges</a:t>
            </a:r>
          </a:p>
          <a:p>
            <a:pPr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Excludes: operation on 	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pineal gland (07.17; 07-51 – 07.59)</a:t>
            </a:r>
          </a:p>
          <a:p>
            <a:pPr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			pituitary gland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hypophysis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(07.13 – 			07.15,  07.61 – 07.79)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858812" y="234409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72819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03</a:t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Operation on Spinal Cord and </a:t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Spinal Canal Structures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03.0	Exploration and decompression 		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of spinal canal structures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03.1	Division of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intraspinal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nerve root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03.2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Chordotomy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03.3	Diagnostic procedures on 			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spinal cord and spinal canal 		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structures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439718"/>
          </a:xfrm>
        </p:spPr>
        <p:txBody>
          <a:bodyPr>
            <a:normAutofit/>
          </a:bodyPr>
          <a:lstStyle/>
          <a:p>
            <a:pPr algn="l"/>
            <a:r>
              <a:rPr lang="id-ID" sz="2000" dirty="0" smtClean="0">
                <a:latin typeface="Arial" pitchFamily="34" charset="0"/>
                <a:cs typeface="Arial" pitchFamily="34" charset="0"/>
              </a:rPr>
              <a:t> (Cont.-1)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03.4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Excission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or destruction of lesion of 		spinal cord or spinal meninges.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id-ID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03.5	Plastic operations on spinal cord 			structures</a:t>
            </a:r>
          </a:p>
          <a:p>
            <a:pPr>
              <a:buNone/>
            </a:pP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03.6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Lysis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of adhesion of spinal cord and 		nerve roots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l"/>
            <a:r>
              <a:rPr lang="id-ID" sz="1800" dirty="0" smtClean="0">
                <a:latin typeface="Arial" pitchFamily="34" charset="0"/>
                <a:cs typeface="Arial" pitchFamily="34" charset="0"/>
              </a:rPr>
              <a:t>  (Contin.-2)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03.7	Shunt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pf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spinal theca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		Includes:   that with valve. </a:t>
            </a:r>
          </a:p>
          <a:p>
            <a:pPr>
              <a:buNone/>
            </a:pPr>
            <a:endParaRPr lang="id-ID" sz="2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03.8	Injection of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destructiva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agent into  		spinal canal</a:t>
            </a:r>
          </a:p>
          <a:p>
            <a:pPr>
              <a:buNone/>
            </a:pP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03.9	Other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oordperations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on spinal cord 		and spinal canal structures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04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Operation on Cranial and 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Peripheral Nerves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20888"/>
            <a:ext cx="8219256" cy="37772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04.0	Incisions, division, and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excission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		</a:t>
            </a:r>
            <a:r>
              <a:rPr lang="id-ID" sz="2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of cranial and nerves </a:t>
            </a:r>
          </a:p>
          <a:p>
            <a:pPr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	Excludes: 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opticocilliary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neur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			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ectomy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(12.79) 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symphathetic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gang-				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lionectomy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(05.21-05.29)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l"/>
            <a:r>
              <a:rPr lang="id-ID" sz="2000" dirty="0" smtClean="0"/>
              <a:t>  (Cont.-1)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04.1	Diagnostic procedures on peripheral 		nervous  system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04.2	Destruction of cranial and peripheral 		nerves by: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	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cryoanalgesia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	    injection of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neurolytic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agent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	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radiofreguency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i="1" dirty="0" smtClean="0"/>
              <a:t>CLASSIFICATION OF PTOCEDURES</a:t>
            </a:r>
            <a:endParaRPr lang="id-ID" sz="3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d-ID" sz="2400" dirty="0" smtClean="0"/>
              <a:t>Bab   Kode				                 (Hal.ICD-9-CM)</a:t>
            </a:r>
          </a:p>
          <a:p>
            <a:pPr marL="0" indent="0">
              <a:buNone/>
            </a:pPr>
            <a:r>
              <a:rPr lang="id-ID" sz="2400" dirty="0" smtClean="0"/>
              <a:t>       0	           00   Prosedur dan intervensi, NEC	           11</a:t>
            </a:r>
          </a:p>
          <a:p>
            <a:pPr marL="0" indent="0">
              <a:buNone/>
            </a:pPr>
            <a:r>
              <a:rPr lang="id-ID" sz="2400" dirty="0" smtClean="0"/>
              <a:t>        1	    01- 05   Operasi sistem saraf		           21       </a:t>
            </a:r>
          </a:p>
          <a:p>
            <a:pPr marL="0" indent="0">
              <a:buNone/>
            </a:pPr>
            <a:r>
              <a:rPr lang="id-ID" sz="2400" dirty="0"/>
              <a:t> </a:t>
            </a:r>
            <a:r>
              <a:rPr lang="id-ID" sz="2400" dirty="0" smtClean="0"/>
              <a:t>       2       06 – 07  Operasi sistem endokrin		           31          </a:t>
            </a:r>
          </a:p>
          <a:p>
            <a:pPr marL="0" indent="0">
              <a:buNone/>
            </a:pPr>
            <a:r>
              <a:rPr lang="id-ID" sz="2400" dirty="0" smtClean="0"/>
              <a:t>        3       08 – 16   Operasi mata			           36 </a:t>
            </a:r>
          </a:p>
          <a:p>
            <a:pPr marL="0" indent="0">
              <a:buNone/>
            </a:pPr>
            <a:r>
              <a:rPr lang="id-ID" sz="2400" dirty="0"/>
              <a:t> </a:t>
            </a:r>
            <a:r>
              <a:rPr lang="id-ID" sz="2400" dirty="0" smtClean="0"/>
              <a:t>       4       18 – 20    Operasi telinga			           50</a:t>
            </a:r>
          </a:p>
          <a:p>
            <a:pPr marL="0" indent="0">
              <a:buNone/>
            </a:pPr>
            <a:r>
              <a:rPr lang="id-ID" sz="2400" dirty="0"/>
              <a:t> </a:t>
            </a:r>
            <a:r>
              <a:rPr lang="id-ID" sz="2400" dirty="0" smtClean="0"/>
              <a:t>       5       21 – 29    Operasi hidung, mulut &amp; faring	           56 </a:t>
            </a:r>
          </a:p>
          <a:p>
            <a:pPr marL="0" indent="0">
              <a:buNone/>
            </a:pPr>
            <a:r>
              <a:rPr lang="id-ID" sz="2400" dirty="0"/>
              <a:t> </a:t>
            </a:r>
            <a:r>
              <a:rPr lang="id-ID" sz="2400" dirty="0" smtClean="0"/>
              <a:t>       6	    30 – 34    Operasi sistem respirasi		           68</a:t>
            </a:r>
          </a:p>
          <a:p>
            <a:pPr marL="0" indent="0">
              <a:buNone/>
            </a:pPr>
            <a:r>
              <a:rPr lang="id-ID" sz="2400" dirty="0"/>
              <a:t> </a:t>
            </a:r>
            <a:r>
              <a:rPr lang="id-ID" sz="2400" dirty="0" smtClean="0"/>
              <a:t>       7       35 – 39    Operasi sistem kardiovaskular	           78   </a:t>
            </a:r>
          </a:p>
          <a:p>
            <a:pPr marL="0" indent="0">
              <a:buNone/>
            </a:pPr>
            <a:r>
              <a:rPr lang="id-ID" sz="2400" dirty="0"/>
              <a:t> </a:t>
            </a:r>
            <a:r>
              <a:rPr lang="id-ID" sz="2400" dirty="0" smtClean="0"/>
              <a:t>       8       40 – 41    operasi hemic dan sistem lymphatik    107 	</a:t>
            </a: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endParaRPr lang="id-ID" sz="2400" dirty="0" smtClean="0"/>
          </a:p>
          <a:p>
            <a:pPr marL="0" indent="0">
              <a:buNone/>
            </a:pPr>
            <a:r>
              <a:rPr lang="id-ID" sz="2400" dirty="0" smtClean="0"/>
              <a:t>	</a:t>
            </a:r>
            <a:endParaRPr lang="id-ID" sz="2400" dirty="0"/>
          </a:p>
          <a:p>
            <a:pPr marL="0" indent="0">
              <a:buNone/>
            </a:pPr>
            <a:endParaRPr lang="id-ID" sz="2400" dirty="0" smtClean="0"/>
          </a:p>
          <a:p>
            <a:pPr marL="0" indent="0">
              <a:buNone/>
            </a:pPr>
            <a:r>
              <a:rPr lang="id-ID" sz="2400" dirty="0" smtClean="0"/>
              <a:t>				</a:t>
            </a:r>
            <a:r>
              <a:rPr lang="id-ID" sz="2400" dirty="0"/>
              <a:t>	</a:t>
            </a:r>
            <a:r>
              <a:rPr lang="id-ID" sz="2400" dirty="0" smtClean="0"/>
              <a:t>			</a:t>
            </a:r>
            <a:r>
              <a:rPr lang="id-ID" sz="2400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343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pPr algn="l"/>
            <a:r>
              <a:rPr lang="id-ID" sz="2000" dirty="0" smtClean="0"/>
              <a:t>  (Cont.-2)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04.3	Suture of cranial and peripheral 		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nerves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04.4	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Lysis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of adhesions and 			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decompression of cranial and 		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peripheral nerves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04.5	Cranial and peripheral nerve graft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04.6	Transposition of cranial and 		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peripheral nerves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	Nerve Transplantation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710952"/>
          </a:xfrm>
        </p:spPr>
        <p:txBody>
          <a:bodyPr>
            <a:normAutofit/>
          </a:bodyPr>
          <a:lstStyle/>
          <a:p>
            <a:pPr algn="l"/>
            <a:r>
              <a:rPr lang="id-ID" sz="2000" dirty="0" smtClean="0"/>
              <a:t> (Cont.-2)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04.7	Other cranial or peripheral 			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neuroplasty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04.8	Injection into peripheral nerve</a:t>
            </a: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		Excludes: destruction of nerve (by 		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injection of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neurolytic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agent) 			 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(04.2)</a:t>
            </a:r>
          </a:p>
          <a:p>
            <a:pPr>
              <a:buNone/>
            </a:pP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04.9	Other operation on cranial and 			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peripheral nerves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05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Operations on Sympathetic Nerves or Ganglia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2862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Ecludes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paracervical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uterine denervation 			(69.3)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05.1	Diagnostic  procedures on sym-	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phathetic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nerves or ganglia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id-ID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05.2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Sympathectomy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id-ID" sz="2000" dirty="0" smtClean="0"/>
              <a:t> (Cont.-)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>
                <a:latin typeface="Arial" pitchFamily="34" charset="0"/>
                <a:cs typeface="Arial" pitchFamily="34" charset="0"/>
              </a:rPr>
              <a:t>05.3	Injection into sympathetic nerve or 		</a:t>
            </a:r>
            <a:r>
              <a:rPr lang="id-ID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dirty="0">
                <a:latin typeface="Arial" pitchFamily="34" charset="0"/>
                <a:cs typeface="Arial" pitchFamily="34" charset="0"/>
              </a:rPr>
              <a:t>ganglion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		Excludes: Injection of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cilliary</a:t>
            </a:r>
            <a:r>
              <a:rPr lang="en-US" dirty="0">
                <a:latin typeface="Arial" pitchFamily="34" charset="0"/>
                <a:cs typeface="Arial" pitchFamily="34" charset="0"/>
              </a:rPr>
              <a:t> 			sympathetic  ganglion  (12.79)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05.8	Other operations into sympathetic 		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nerve or ganglion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05.9	Other operation of nervous 			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system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sz="2800" b="1" dirty="0" smtClean="0"/>
              <a:t/>
            </a:r>
            <a:br>
              <a:rPr lang="id-ID" sz="2800" b="1" dirty="0" smtClean="0"/>
            </a:br>
            <a:r>
              <a:rPr lang="id-ID" sz="3100" b="1" dirty="0" smtClean="0"/>
              <a:t>       2.  OPERATION ON THE ENDOCRINE SYSTEM  </a:t>
            </a:r>
            <a:br>
              <a:rPr lang="id-ID" sz="3100" b="1" dirty="0" smtClean="0"/>
            </a:br>
            <a:r>
              <a:rPr lang="id-ID" sz="3100" b="1" dirty="0" smtClean="0"/>
              <a:t>			(06  -  07)</a:t>
            </a:r>
            <a:br>
              <a:rPr lang="id-ID" sz="3100" b="1" dirty="0" smtClean="0"/>
            </a:br>
            <a:endParaRPr lang="id-ID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4497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800" dirty="0" smtClean="0"/>
              <a:t>	06	Op. </a:t>
            </a:r>
            <a:r>
              <a:rPr lang="id-ID" sz="2800" dirty="0"/>
              <a:t>o</a:t>
            </a:r>
            <a:r>
              <a:rPr lang="id-ID" sz="2800" dirty="0" smtClean="0"/>
              <a:t>n thyroid &amp; parathyroid gloands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	</a:t>
            </a:r>
            <a:r>
              <a:rPr lang="id-ID" sz="2800" b="1" i="1" dirty="0" smtClean="0"/>
              <a:t>Incl.: ...</a:t>
            </a:r>
            <a:endParaRPr lang="id-ID" sz="2800" b="1" dirty="0" smtClean="0"/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06.01,  06.02  dan </a:t>
            </a:r>
            <a:r>
              <a:rPr lang="id-ID" sz="2800" dirty="0"/>
              <a:t>	</a:t>
            </a:r>
            <a:r>
              <a:rPr lang="id-ID" sz="2800" dirty="0" smtClean="0"/>
              <a:t>06.09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Pada 06.01  dan  06.09   ada  </a:t>
            </a:r>
            <a:r>
              <a:rPr lang="id-ID" sz="2800" b="1" i="1" dirty="0" smtClean="0"/>
              <a:t>Excl.: ...</a:t>
            </a:r>
          </a:p>
          <a:p>
            <a:pPr marL="0" indent="0">
              <a:buNone/>
            </a:pPr>
            <a:endParaRPr lang="id-ID" sz="2800" b="1" i="1" dirty="0"/>
          </a:p>
          <a:p>
            <a:pPr marL="0" indent="0">
              <a:buNone/>
            </a:pPr>
            <a:r>
              <a:rPr lang="id-ID" sz="2800" b="1" i="1" dirty="0" smtClean="0"/>
              <a:t>	</a:t>
            </a:r>
            <a:r>
              <a:rPr lang="id-ID" sz="2800" dirty="0" smtClean="0"/>
              <a:t>06.1   Diag. proc. On thyroid &amp; parathyroid gl.</a:t>
            </a:r>
          </a:p>
          <a:p>
            <a:pPr marL="0" indent="0">
              <a:buNone/>
            </a:pPr>
            <a:r>
              <a:rPr lang="id-ID" sz="2800" b="1" i="1" dirty="0"/>
              <a:t>	</a:t>
            </a:r>
            <a:r>
              <a:rPr lang="id-ID" sz="2800" b="1" i="1" dirty="0" smtClean="0"/>
              <a:t>	</a:t>
            </a:r>
            <a:r>
              <a:rPr lang="id-ID" sz="2800" dirty="0" smtClean="0"/>
              <a:t>06.11 s/d  06.13  dan 06.19 (ada </a:t>
            </a:r>
            <a:r>
              <a:rPr lang="id-ID" sz="2800" i="1" dirty="0" smtClean="0"/>
              <a:t>Excl</a:t>
            </a:r>
            <a:r>
              <a:rPr lang="id-ID" sz="2800" dirty="0" smtClean="0"/>
              <a:t>:...)</a:t>
            </a:r>
          </a:p>
          <a:p>
            <a:pPr marL="0" indent="0">
              <a:buNone/>
            </a:pPr>
            <a:endParaRPr lang="id-ID" sz="2800" b="1" i="1" dirty="0"/>
          </a:p>
          <a:p>
            <a:pPr marL="0" indent="0">
              <a:buNone/>
            </a:pPr>
            <a:r>
              <a:rPr lang="id-ID" sz="2800" b="1" i="1" dirty="0" smtClean="0"/>
              <a:t>	</a:t>
            </a:r>
            <a:endParaRPr lang="id-ID" sz="28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894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sz="2000" dirty="0" smtClean="0"/>
              <a:t>  (Cont.-1)</a:t>
            </a: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dirty="0" smtClean="0"/>
              <a:t>	06.2  </a:t>
            </a:r>
            <a:r>
              <a:rPr lang="id-ID" sz="2800" dirty="0"/>
              <a:t>Unilateral thyroid lobectomy</a:t>
            </a:r>
          </a:p>
          <a:p>
            <a:pPr marL="0" indent="0">
              <a:buNone/>
            </a:pPr>
            <a:r>
              <a:rPr lang="id-ID" sz="2800" dirty="0"/>
              <a:t>		</a:t>
            </a:r>
            <a:r>
              <a:rPr lang="id-ID" sz="2800" b="1" i="1" dirty="0"/>
              <a:t>Excl.: </a:t>
            </a:r>
            <a:r>
              <a:rPr lang="id-ID" sz="2800" b="1" i="1" dirty="0" smtClean="0"/>
              <a:t>... </a:t>
            </a:r>
            <a:endParaRPr lang="id-ID" sz="2000" b="1" i="1" dirty="0" smtClean="0"/>
          </a:p>
          <a:p>
            <a:pPr marL="0" indent="0">
              <a:buNone/>
            </a:pPr>
            <a:r>
              <a:rPr lang="id-ID" sz="2000" b="1" i="1" dirty="0" smtClean="0"/>
              <a:t>           </a:t>
            </a:r>
            <a:r>
              <a:rPr lang="id-ID" sz="2800" b="1" i="1" dirty="0" smtClean="0"/>
              <a:t>	</a:t>
            </a:r>
            <a:endParaRPr lang="id-ID" sz="2000" b="1" i="1" dirty="0" smtClean="0"/>
          </a:p>
          <a:p>
            <a:pPr marL="0" indent="0">
              <a:buNone/>
            </a:pPr>
            <a:r>
              <a:rPr lang="id-ID" sz="2800" b="1" i="1" dirty="0"/>
              <a:t>	</a:t>
            </a:r>
            <a:r>
              <a:rPr lang="id-ID" sz="2800" b="1" dirty="0"/>
              <a:t>06.3	Other partial </a:t>
            </a:r>
            <a:r>
              <a:rPr lang="id-ID" sz="2800" b="1" dirty="0" smtClean="0"/>
              <a:t>thyroidectomy</a:t>
            </a:r>
          </a:p>
          <a:p>
            <a:pPr marL="0" indent="0">
              <a:buNone/>
            </a:pPr>
            <a:endParaRPr lang="id-ID" sz="2000" b="1" dirty="0"/>
          </a:p>
          <a:p>
            <a:pPr marL="0" indent="0">
              <a:buNone/>
            </a:pPr>
            <a:r>
              <a:rPr lang="id-ID" sz="2800" b="1" dirty="0"/>
              <a:t>	06.4	Complete thyroidectomy</a:t>
            </a:r>
          </a:p>
          <a:p>
            <a:pPr marL="0" indent="0">
              <a:buNone/>
            </a:pPr>
            <a:endParaRPr lang="id-ID" sz="2000" b="1" dirty="0" smtClean="0"/>
          </a:p>
          <a:p>
            <a:pPr marL="0" indent="0">
              <a:buNone/>
            </a:pPr>
            <a:r>
              <a:rPr lang="id-ID" sz="2800" b="1" dirty="0"/>
              <a:t>	06.5	Substernal </a:t>
            </a:r>
            <a:r>
              <a:rPr lang="id-ID" sz="2800" b="1" dirty="0" smtClean="0"/>
              <a:t>thyroidectomy</a:t>
            </a:r>
          </a:p>
          <a:p>
            <a:pPr marL="0" indent="0">
              <a:buNone/>
            </a:pPr>
            <a:endParaRPr lang="id-ID" sz="2000" b="1" i="1" dirty="0" smtClean="0"/>
          </a:p>
          <a:p>
            <a:pPr marL="0" indent="0">
              <a:buNone/>
            </a:pPr>
            <a:r>
              <a:rPr lang="id-ID" sz="2000" b="1" i="1" dirty="0"/>
              <a:t>	</a:t>
            </a:r>
            <a:r>
              <a:rPr lang="id-ID" sz="2800" b="1" dirty="0"/>
              <a:t>06.6	Excision of lingual thyroid</a:t>
            </a:r>
          </a:p>
          <a:p>
            <a:pPr marL="0" indent="0">
              <a:buNone/>
            </a:pPr>
            <a:endParaRPr lang="id-ID" sz="2000" b="1" i="1" dirty="0"/>
          </a:p>
          <a:p>
            <a:pPr marL="0" indent="0">
              <a:buNone/>
            </a:pPr>
            <a:endParaRPr lang="id-ID" sz="28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890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id-ID" sz="2000" dirty="0" smtClean="0"/>
              <a:t>(Cont.-2)</a:t>
            </a: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147248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dirty="0" smtClean="0"/>
              <a:t>     	</a:t>
            </a:r>
            <a:r>
              <a:rPr lang="id-ID" sz="2800" b="1" dirty="0" smtClean="0"/>
              <a:t>06.7	Excision of  thyroglossal duct or tract</a:t>
            </a:r>
          </a:p>
          <a:p>
            <a:pPr marL="0" indent="0">
              <a:buNone/>
            </a:pPr>
            <a:r>
              <a:rPr lang="id-ID" sz="2800" b="1" dirty="0"/>
              <a:t>	</a:t>
            </a:r>
            <a:endParaRPr lang="id-ID" sz="2000" b="1" dirty="0" smtClean="0"/>
          </a:p>
          <a:p>
            <a:pPr marL="0" indent="0">
              <a:buNone/>
            </a:pPr>
            <a:r>
              <a:rPr lang="id-ID" sz="2000" b="1" dirty="0"/>
              <a:t>	</a:t>
            </a:r>
            <a:r>
              <a:rPr lang="id-ID" sz="2800" b="1" dirty="0" smtClean="0"/>
              <a:t>06.8	parathyroidectomky</a:t>
            </a:r>
          </a:p>
          <a:p>
            <a:pPr marL="0" indent="0">
              <a:buNone/>
            </a:pPr>
            <a:r>
              <a:rPr lang="id-ID" sz="2800" b="1" dirty="0"/>
              <a:t>	</a:t>
            </a:r>
            <a:endParaRPr lang="id-ID" sz="2800" b="1" dirty="0" smtClean="0"/>
          </a:p>
          <a:p>
            <a:pPr marL="0" indent="0">
              <a:buNone/>
            </a:pPr>
            <a:r>
              <a:rPr lang="id-ID" sz="2800" b="1" dirty="0"/>
              <a:t>	</a:t>
            </a:r>
            <a:r>
              <a:rPr lang="id-ID" sz="2800" b="1" dirty="0" smtClean="0"/>
              <a:t>06.9</a:t>
            </a:r>
            <a:r>
              <a:rPr lang="id-ID" sz="2800" dirty="0" smtClean="0"/>
              <a:t>	</a:t>
            </a:r>
            <a:r>
              <a:rPr lang="id-ID" sz="2800" b="1" dirty="0" smtClean="0"/>
              <a:t>Other ooperations on thyroid and 			parathyroid</a:t>
            </a:r>
          </a:p>
          <a:p>
            <a:pPr marL="0" indent="0">
              <a:buNone/>
            </a:pPr>
            <a:endParaRPr lang="id-ID" sz="2800" b="1" dirty="0"/>
          </a:p>
          <a:p>
            <a:pPr marL="0" indent="0">
              <a:buNone/>
            </a:pPr>
            <a:r>
              <a:rPr lang="id-ID" sz="2800" b="1" dirty="0" smtClean="0"/>
              <a:t>	Di dalam buku ada tanda untuk menjelaskan 	apakah tindakan terkait dilaksanakan di kamar 	operasi atau tidak</a:t>
            </a:r>
            <a:endParaRPr lang="id-ID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id-ID" sz="2000" dirty="0" smtClean="0"/>
              <a:t>  (Cont.-3)</a:t>
            </a: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800" dirty="0" smtClean="0"/>
              <a:t>	</a:t>
            </a:r>
            <a:r>
              <a:rPr lang="id-ID" sz="2800" b="1" dirty="0" smtClean="0"/>
              <a:t>07	Operations on other endocrine glands</a:t>
            </a:r>
          </a:p>
          <a:p>
            <a:pPr marL="0" indent="0">
              <a:buNone/>
            </a:pPr>
            <a:r>
              <a:rPr lang="id-ID" sz="2800" b="1" dirty="0"/>
              <a:t>	</a:t>
            </a:r>
            <a:r>
              <a:rPr lang="id-ID" sz="2800" b="1" dirty="0" smtClean="0"/>
              <a:t>	</a:t>
            </a:r>
            <a:r>
              <a:rPr lang="id-ID" sz="2800" b="1" i="1" dirty="0" smtClean="0"/>
              <a:t>Incl.: ...</a:t>
            </a:r>
          </a:p>
          <a:p>
            <a:pPr marL="0" indent="0">
              <a:buNone/>
            </a:pPr>
            <a:r>
              <a:rPr lang="id-ID" sz="2800" b="1" i="1" dirty="0"/>
              <a:t>	</a:t>
            </a:r>
            <a:r>
              <a:rPr lang="id-ID" sz="2800" b="1" i="1" dirty="0" smtClean="0"/>
              <a:t>	Excl.: ...</a:t>
            </a:r>
          </a:p>
          <a:p>
            <a:pPr marL="0" indent="0">
              <a:buNone/>
            </a:pPr>
            <a:r>
              <a:rPr lang="id-ID" sz="2800" i="1" dirty="0" smtClean="0"/>
              <a:t>	</a:t>
            </a:r>
          </a:p>
          <a:p>
            <a:pPr marL="0" indent="0">
              <a:buNone/>
            </a:pPr>
            <a:r>
              <a:rPr lang="id-ID" sz="2800" i="1" dirty="0" smtClean="0"/>
              <a:t>	      </a:t>
            </a:r>
            <a:r>
              <a:rPr lang="id-ID" sz="2800" dirty="0" smtClean="0"/>
              <a:t>07.0    Exploration od adrenal field</a:t>
            </a:r>
          </a:p>
          <a:p>
            <a:pPr marL="0" indent="0">
              <a:buNone/>
            </a:pPr>
            <a:r>
              <a:rPr lang="id-ID" sz="2800" b="1" dirty="0"/>
              <a:t>	</a:t>
            </a:r>
            <a:r>
              <a:rPr lang="id-ID" sz="2800" b="1" dirty="0" smtClean="0"/>
              <a:t>      </a:t>
            </a:r>
            <a:r>
              <a:rPr lang="id-ID" sz="2800" dirty="0" smtClean="0"/>
              <a:t>	     </a:t>
            </a:r>
            <a:r>
              <a:rPr lang="id-ID" sz="2800" b="1" i="1" dirty="0" smtClean="0"/>
              <a:t>Excl</a:t>
            </a:r>
            <a:r>
              <a:rPr lang="id-ID" sz="2800" dirty="0" smtClean="0"/>
              <a:t>.: ...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	   07.00;  07.01 dan  07.02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endParaRPr lang="id-ID" sz="2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31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sz="2000" dirty="0" smtClean="0"/>
              <a:t> (Cont.-4)</a:t>
            </a: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dirty="0"/>
              <a:t> </a:t>
            </a:r>
            <a:r>
              <a:rPr lang="id-ID" sz="2800" dirty="0" smtClean="0"/>
              <a:t>	07.1   </a:t>
            </a:r>
            <a:r>
              <a:rPr lang="id-ID" sz="2800" dirty="0"/>
              <a:t>Diagnostic procedures on adrenal glands, 		</a:t>
            </a:r>
            <a:r>
              <a:rPr lang="id-ID" sz="2800" dirty="0" smtClean="0"/>
              <a:t>    pituitary  gl</a:t>
            </a:r>
            <a:r>
              <a:rPr lang="id-ID" sz="2800" dirty="0"/>
              <a:t>. </a:t>
            </a:r>
            <a:r>
              <a:rPr lang="id-ID" sz="2800" dirty="0" smtClean="0"/>
              <a:t> Pinael </a:t>
            </a:r>
            <a:r>
              <a:rPr lang="id-ID" sz="2800" dirty="0"/>
              <a:t>gl. </a:t>
            </a:r>
            <a:r>
              <a:rPr lang="id-ID" sz="2800" dirty="0" smtClean="0"/>
              <a:t> &amp; </a:t>
            </a:r>
            <a:r>
              <a:rPr lang="id-ID" sz="2800" dirty="0"/>
              <a:t>thymus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endParaRPr lang="id-ID" sz="2800" dirty="0" smtClean="0"/>
          </a:p>
          <a:p>
            <a:pPr marL="0" indent="0">
              <a:buNone/>
            </a:pPr>
            <a:r>
              <a:rPr lang="id-ID" sz="2800" dirty="0"/>
              <a:t>		07.11  closed [percutaneous][...] ...</a:t>
            </a:r>
          </a:p>
          <a:p>
            <a:pPr marL="0" indent="0">
              <a:buNone/>
            </a:pPr>
            <a:r>
              <a:rPr lang="id-ID" sz="2800" dirty="0"/>
              <a:t>		07.12  open biopsy ..</a:t>
            </a:r>
          </a:p>
          <a:p>
            <a:pPr marL="0" indent="0">
              <a:buNone/>
            </a:pPr>
            <a:r>
              <a:rPr lang="id-ID" sz="2800" b="1" dirty="0"/>
              <a:t>		07.13  s/d  07.17   biopsy ...</a:t>
            </a:r>
          </a:p>
          <a:p>
            <a:pPr marL="0" indent="0">
              <a:buNone/>
            </a:pPr>
            <a:r>
              <a:rPr lang="id-ID" sz="2800" b="1" dirty="0"/>
              <a:t>		07.19  Other ...	</a:t>
            </a:r>
            <a:r>
              <a:rPr lang="id-ID" sz="2800" i="1" dirty="0"/>
              <a:t>	</a:t>
            </a:r>
            <a:r>
              <a:rPr lang="id-ID" sz="2800" b="1" i="1" dirty="0"/>
              <a:t>Excl.</a:t>
            </a:r>
            <a:r>
              <a:rPr lang="id-ID" sz="2800" i="1" dirty="0"/>
              <a:t>: ....</a:t>
            </a:r>
            <a:endParaRPr lang="id-ID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178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id-ID" sz="2000" dirty="0" smtClean="0"/>
              <a:t>(Con.-4)</a:t>
            </a: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400" dirty="0" smtClean="0"/>
              <a:t>	</a:t>
            </a:r>
            <a:r>
              <a:rPr lang="id-ID" sz="2400" b="1" dirty="0" smtClean="0"/>
              <a:t>07.2	Partial adrenalectomy</a:t>
            </a:r>
          </a:p>
          <a:p>
            <a:pPr marL="0" indent="0">
              <a:buNone/>
            </a:pPr>
            <a:r>
              <a:rPr lang="id-ID" sz="2400" b="1" dirty="0"/>
              <a:t>	</a:t>
            </a:r>
            <a:r>
              <a:rPr lang="id-ID" sz="2400" b="1" dirty="0" smtClean="0"/>
              <a:t>	</a:t>
            </a:r>
            <a:r>
              <a:rPr lang="id-ID" sz="2400" dirty="0" smtClean="0"/>
              <a:t>07.21  dan 07.22  ada  </a:t>
            </a:r>
            <a:r>
              <a:rPr lang="id-ID" sz="2400" b="1" i="1" dirty="0" smtClean="0"/>
              <a:t>Excl.: ...</a:t>
            </a:r>
          </a:p>
          <a:p>
            <a:pPr marL="0" indent="0">
              <a:buNone/>
            </a:pPr>
            <a:r>
              <a:rPr lang="id-ID" sz="2400" b="1" i="1" dirty="0"/>
              <a:t>	</a:t>
            </a:r>
            <a:r>
              <a:rPr lang="id-ID" sz="2400" dirty="0" smtClean="0"/>
              <a:t>	07.29</a:t>
            </a:r>
            <a:endParaRPr lang="id-ID" sz="2000" dirty="0" smtClean="0"/>
          </a:p>
          <a:p>
            <a:pPr marL="0" indent="0">
              <a:buNone/>
            </a:pPr>
            <a:r>
              <a:rPr lang="id-ID" sz="2400" b="1" dirty="0"/>
              <a:t>	</a:t>
            </a:r>
            <a:r>
              <a:rPr lang="id-ID" sz="2400" b="1" dirty="0" smtClean="0"/>
              <a:t>07.3	Bilateral adrenalectomy       	</a:t>
            </a:r>
            <a:r>
              <a:rPr lang="id-ID" sz="2400" b="1" i="1" dirty="0" smtClean="0"/>
              <a:t>Excl.: ...</a:t>
            </a:r>
          </a:p>
          <a:p>
            <a:pPr marL="0" indent="0">
              <a:buNone/>
            </a:pPr>
            <a:endParaRPr lang="id-ID" sz="2400" b="1" i="1" dirty="0" smtClean="0"/>
          </a:p>
          <a:p>
            <a:pPr marL="0" indent="0">
              <a:buNone/>
            </a:pPr>
            <a:r>
              <a:rPr lang="id-ID" sz="2400" b="1" i="1" dirty="0"/>
              <a:t>	</a:t>
            </a:r>
            <a:r>
              <a:rPr lang="id-ID" sz="2400" b="1" dirty="0" smtClean="0"/>
              <a:t>07.4	Other operations on adrenal gl., nerves &amp; vessels</a:t>
            </a:r>
          </a:p>
          <a:p>
            <a:pPr marL="0" indent="0">
              <a:buNone/>
            </a:pPr>
            <a:r>
              <a:rPr lang="id-ID" sz="2400" b="1" dirty="0"/>
              <a:t>	</a:t>
            </a:r>
            <a:r>
              <a:rPr lang="id-ID" sz="2400" b="1" dirty="0" smtClean="0"/>
              <a:t>	07.41  s/d   07.45   dan  07.49</a:t>
            </a:r>
          </a:p>
          <a:p>
            <a:pPr marL="0" indent="0">
              <a:buNone/>
            </a:pPr>
            <a:endParaRPr lang="id-ID" sz="2400" b="1" dirty="0" smtClean="0"/>
          </a:p>
          <a:p>
            <a:pPr marL="0" indent="0">
              <a:buNone/>
            </a:pPr>
            <a:r>
              <a:rPr lang="id-ID" sz="2400" b="1" dirty="0" smtClean="0"/>
              <a:t>             07.5	Operations on pineal gland</a:t>
            </a:r>
          </a:p>
          <a:p>
            <a:pPr marL="0" indent="0">
              <a:buNone/>
            </a:pPr>
            <a:r>
              <a:rPr lang="id-ID" sz="2400" b="1" dirty="0"/>
              <a:t>	</a:t>
            </a:r>
            <a:r>
              <a:rPr lang="id-ID" sz="2400" b="1" dirty="0" smtClean="0"/>
              <a:t>	07.51   s/d   07.54.  dan  07.59  </a:t>
            </a:r>
          </a:p>
          <a:p>
            <a:pPr marL="0" indent="0">
              <a:buNone/>
            </a:pPr>
            <a:r>
              <a:rPr lang="id-ID" sz="2400" b="1" dirty="0"/>
              <a:t>	</a:t>
            </a:r>
            <a:r>
              <a:rPr lang="id-ID" sz="2400" b="1" dirty="0" smtClean="0"/>
              <a:t>	Pada 07.51  dan  07.53  ada  </a:t>
            </a:r>
            <a:r>
              <a:rPr lang="id-ID" sz="2400" b="1" i="1" dirty="0" smtClean="0"/>
              <a:t>Excl.: </a:t>
            </a:r>
            <a:r>
              <a:rPr lang="id-ID" sz="2400" b="1" dirty="0" smtClean="0"/>
              <a:t>...</a:t>
            </a:r>
            <a:endParaRPr lang="id-ID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15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id-ID" sz="2000" dirty="0" smtClean="0"/>
              <a:t> (Lanjutan)</a:t>
            </a: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id-ID" sz="2400" b="1" dirty="0"/>
              <a:t>Bab   Kode				                 (Hal.ICD-9-CM)</a:t>
            </a:r>
          </a:p>
          <a:p>
            <a:pPr marL="0" indent="0">
              <a:buNone/>
            </a:pPr>
            <a:r>
              <a:rPr lang="id-ID" sz="2400" b="1" dirty="0" smtClean="0"/>
              <a:t>     </a:t>
            </a:r>
            <a:r>
              <a:rPr lang="id-ID" sz="2400" dirty="0" smtClean="0"/>
              <a:t>   9     42 – 54    Operasi sistem digestif		111</a:t>
            </a:r>
          </a:p>
          <a:p>
            <a:pPr marL="0" indent="0">
              <a:buNone/>
            </a:pPr>
            <a:r>
              <a:rPr lang="id-ID" sz="2400" dirty="0"/>
              <a:t> </a:t>
            </a:r>
            <a:r>
              <a:rPr lang="id-ID" sz="2400" dirty="0" smtClean="0"/>
              <a:t>     10     55 – 59    Operasi sistem urinary		146</a:t>
            </a:r>
          </a:p>
          <a:p>
            <a:pPr marL="0" indent="0">
              <a:buNone/>
            </a:pPr>
            <a:r>
              <a:rPr lang="id-ID" sz="2400" dirty="0"/>
              <a:t> </a:t>
            </a:r>
            <a:r>
              <a:rPr lang="id-ID" sz="2400" dirty="0" smtClean="0"/>
              <a:t>     11     60 – 64    Operasi organ genitalia pria           160</a:t>
            </a:r>
          </a:p>
          <a:p>
            <a:pPr marL="0" indent="0">
              <a:buNone/>
            </a:pPr>
            <a:r>
              <a:rPr lang="id-ID" sz="2400" dirty="0"/>
              <a:t> </a:t>
            </a:r>
            <a:r>
              <a:rPr lang="id-ID" sz="2400" dirty="0" smtClean="0"/>
              <a:t>     12     65 – 71    Operasi organ genitalia wanita      167</a:t>
            </a:r>
          </a:p>
          <a:p>
            <a:pPr marL="0" indent="0">
              <a:buNone/>
            </a:pPr>
            <a:r>
              <a:rPr lang="id-ID" sz="2400" dirty="0"/>
              <a:t> </a:t>
            </a:r>
            <a:r>
              <a:rPr lang="id-ID" sz="2400" dirty="0" smtClean="0"/>
              <a:t>     13     72 – 75    Procedure Obstetric		180</a:t>
            </a:r>
          </a:p>
          <a:p>
            <a:pPr marL="0" indent="0">
              <a:buNone/>
            </a:pPr>
            <a:r>
              <a:rPr lang="id-ID" sz="2400" dirty="0"/>
              <a:t> </a:t>
            </a:r>
            <a:r>
              <a:rPr lang="id-ID" sz="2400" dirty="0" smtClean="0"/>
              <a:t>     14     76 – 84    Operasi sistem musculoskeletal	185</a:t>
            </a:r>
          </a:p>
          <a:p>
            <a:pPr marL="0" indent="0">
              <a:buNone/>
            </a:pPr>
            <a:r>
              <a:rPr lang="id-ID" sz="2400" dirty="0"/>
              <a:t> </a:t>
            </a:r>
            <a:r>
              <a:rPr lang="id-ID" sz="2400" dirty="0" smtClean="0"/>
              <a:t>     15     85 – 86    Operasi integumentary sistem       213	 </a:t>
            </a:r>
          </a:p>
          <a:p>
            <a:pPr marL="0" indent="0">
              <a:buNone/>
            </a:pPr>
            <a:r>
              <a:rPr lang="id-ID" sz="2400" dirty="0" smtClean="0"/>
              <a:t>      16     87 – 99    Miscellaneous diagnostic dan</a:t>
            </a:r>
          </a:p>
          <a:p>
            <a:pPr marL="0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		therapeutic procedures          223</a:t>
            </a:r>
            <a:endParaRPr lang="id-ID" sz="2400" b="1" dirty="0" smtClean="0"/>
          </a:p>
          <a:p>
            <a:pPr marL="0" indent="0">
              <a:buNone/>
            </a:pPr>
            <a:r>
              <a:rPr lang="id-ID" sz="2400" b="1" dirty="0" smtClean="0"/>
              <a:t>INDEX  TO PROCEDURES				261</a:t>
            </a:r>
            <a:endParaRPr lang="id-ID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543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id-ID" sz="2000" dirty="0" smtClean="0"/>
              <a:t>(Cont.-5)</a:t>
            </a: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/>
              <a:t>	</a:t>
            </a:r>
            <a:r>
              <a:rPr lang="id-ID" sz="2400" b="1" dirty="0" smtClean="0"/>
              <a:t>07.6	Hypophysectomy</a:t>
            </a:r>
          </a:p>
          <a:p>
            <a:pPr marL="0" indent="0">
              <a:buNone/>
            </a:pPr>
            <a:r>
              <a:rPr lang="id-ID" sz="2400" b="1" dirty="0"/>
              <a:t>	</a:t>
            </a:r>
            <a:r>
              <a:rPr lang="id-ID" sz="2400" dirty="0" smtClean="0"/>
              <a:t>	07.61  s/d  07.64  ada </a:t>
            </a:r>
            <a:r>
              <a:rPr lang="id-ID" sz="2400" b="1" dirty="0" smtClean="0"/>
              <a:t> </a:t>
            </a:r>
            <a:r>
              <a:rPr lang="id-ID" sz="2400" b="1" i="1" dirty="0" smtClean="0"/>
              <a:t>Excl.: ...</a:t>
            </a:r>
          </a:p>
          <a:p>
            <a:pPr marL="0" indent="0">
              <a:buNone/>
            </a:pPr>
            <a:r>
              <a:rPr lang="id-ID" sz="2400" b="1" i="1" dirty="0"/>
              <a:t>	</a:t>
            </a:r>
            <a:r>
              <a:rPr lang="id-ID" sz="2400" b="1" i="1" dirty="0" smtClean="0"/>
              <a:t>	</a:t>
            </a:r>
            <a:r>
              <a:rPr lang="id-ID" sz="2400" dirty="0" smtClean="0"/>
              <a:t>07.65;  07.68  dan 07.69</a:t>
            </a:r>
          </a:p>
          <a:p>
            <a:pPr marL="0" indent="0">
              <a:buNone/>
            </a:pPr>
            <a:r>
              <a:rPr lang="id-ID" sz="2400" b="1" dirty="0" smtClean="0"/>
              <a:t>	07.7     Other operations on hypophysis</a:t>
            </a:r>
          </a:p>
          <a:p>
            <a:pPr marL="0" indent="0">
              <a:buNone/>
            </a:pPr>
            <a:r>
              <a:rPr lang="id-ID" sz="2400" b="1" dirty="0"/>
              <a:t>	</a:t>
            </a:r>
            <a:r>
              <a:rPr lang="id-ID" sz="2400" b="1" dirty="0" smtClean="0"/>
              <a:t>	</a:t>
            </a:r>
            <a:r>
              <a:rPr lang="id-ID" sz="2400" dirty="0" smtClean="0"/>
              <a:t>07.71     </a:t>
            </a:r>
            <a:r>
              <a:rPr lang="id-ID" sz="2400" i="1" dirty="0" smtClean="0"/>
              <a:t>Excl.</a:t>
            </a:r>
            <a:r>
              <a:rPr lang="id-ID" sz="2400" dirty="0" smtClean="0"/>
              <a:t>: ...</a:t>
            </a:r>
          </a:p>
          <a:p>
            <a:pPr marL="0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	07.72  dan  07.79</a:t>
            </a:r>
          </a:p>
          <a:p>
            <a:pPr marL="0" indent="0">
              <a:buNone/>
            </a:pPr>
            <a:r>
              <a:rPr lang="id-ID" sz="2400" b="1" dirty="0" smtClean="0"/>
              <a:t>	07.8     Thymectomy</a:t>
            </a:r>
          </a:p>
          <a:p>
            <a:pPr marL="0" indent="0">
              <a:buNone/>
            </a:pPr>
            <a:r>
              <a:rPr lang="id-ID" sz="2400" b="1" dirty="0"/>
              <a:t>	</a:t>
            </a:r>
            <a:r>
              <a:rPr lang="id-ID" sz="2400" b="1" dirty="0" smtClean="0"/>
              <a:t>	</a:t>
            </a:r>
            <a:r>
              <a:rPr lang="id-ID" sz="2400" dirty="0" smtClean="0"/>
              <a:t>07.80  s/d  07.82</a:t>
            </a:r>
          </a:p>
          <a:p>
            <a:pPr marL="0" indent="0">
              <a:buNone/>
            </a:pPr>
            <a:r>
              <a:rPr lang="id-ID" sz="2400" b="1" dirty="0"/>
              <a:t>	</a:t>
            </a:r>
            <a:r>
              <a:rPr lang="id-ID" sz="2400" b="1" dirty="0" smtClean="0"/>
              <a:t>07.9	Other ooperations on thymus</a:t>
            </a:r>
          </a:p>
          <a:p>
            <a:pPr marL="0" indent="0">
              <a:buNone/>
            </a:pPr>
            <a:r>
              <a:rPr lang="id-ID" sz="2400" b="1" dirty="0"/>
              <a:t>	</a:t>
            </a:r>
            <a:r>
              <a:rPr lang="id-ID" sz="2400" b="1" dirty="0" smtClean="0"/>
              <a:t>	</a:t>
            </a:r>
            <a:r>
              <a:rPr lang="id-ID" sz="2400" dirty="0" smtClean="0"/>
              <a:t>07.91  ada  </a:t>
            </a:r>
            <a:r>
              <a:rPr lang="id-ID" sz="2400" b="1" i="1" dirty="0" smtClean="0"/>
              <a:t>Excl.: ....</a:t>
            </a:r>
          </a:p>
          <a:p>
            <a:pPr marL="0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	07.92   s/d   07.94  dan  07.99 (Thymopexy) </a:t>
            </a:r>
            <a:r>
              <a:rPr lang="id-ID" sz="2400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2065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/>
              <a:t>3  OPERATIONS ON THE  EYE  (08-16)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08	Operations on eyelids  (08.0 – 08.9)</a:t>
            </a:r>
          </a:p>
          <a:p>
            <a:r>
              <a:rPr lang="id-ID" dirty="0" smtClean="0"/>
              <a:t>09  Operations on lacrimal system 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				(09.0 – 09.9)</a:t>
            </a:r>
          </a:p>
          <a:p>
            <a:r>
              <a:rPr lang="id-ID" dirty="0" smtClean="0"/>
              <a:t>10	 Operations on conjunctiva (10.0 -10.6  dan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					10.90</a:t>
            </a:r>
          </a:p>
          <a:p>
            <a:r>
              <a:rPr lang="id-ID" dirty="0" smtClean="0"/>
              <a:t>11	 Operations on cornea (11.0 – 11.7; 11.9)</a:t>
            </a:r>
          </a:p>
          <a:p>
            <a:r>
              <a:rPr lang="id-ID" dirty="0" smtClean="0"/>
              <a:t>12	 Operations, ciliary body, sclera and 	anterior chamber  (12.0 – 12.9)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493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id-ID" sz="2000" dirty="0" smtClean="0"/>
              <a:t>  (Cont.-)</a:t>
            </a: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id-ID" dirty="0"/>
              <a:t>13	Operation on </a:t>
            </a:r>
            <a:r>
              <a:rPr lang="id-ID" dirty="0" smtClean="0"/>
              <a:t>lens  (13.0 – 13.9) </a:t>
            </a:r>
          </a:p>
          <a:p>
            <a:r>
              <a:rPr lang="id-ID" dirty="0" smtClean="0"/>
              <a:t>14</a:t>
            </a:r>
            <a:r>
              <a:rPr lang="id-ID" dirty="0"/>
              <a:t>	Operations on retina, choroid, vitreous, </a:t>
            </a:r>
            <a:r>
              <a:rPr lang="id-ID" dirty="0" smtClean="0"/>
              <a:t>	and posterior chamber (14.0 – 14.7; 14.9)</a:t>
            </a:r>
            <a:endParaRPr lang="id-ID" dirty="0"/>
          </a:p>
          <a:p>
            <a:r>
              <a:rPr lang="id-ID" dirty="0" smtClean="0"/>
              <a:t>15	Operation on extraocular muscles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	(15.0 – 15.7;  15.9)</a:t>
            </a:r>
          </a:p>
          <a:p>
            <a:r>
              <a:rPr lang="id-ID" dirty="0" smtClean="0"/>
              <a:t>16	Operation on orbit and eyeball</a:t>
            </a:r>
          </a:p>
          <a:p>
            <a:pPr marL="0" indent="0">
              <a:buNone/>
            </a:pPr>
            <a:r>
              <a:rPr lang="id-ID" dirty="0" smtClean="0"/>
              <a:t>		(16.0 – 16.9)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765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1156990"/>
          </a:xfrm>
        </p:spPr>
        <p:txBody>
          <a:bodyPr>
            <a:normAutofit/>
          </a:bodyPr>
          <a:lstStyle/>
          <a:p>
            <a:r>
              <a:rPr lang="id-ID" sz="3200" b="1" dirty="0" smtClean="0"/>
              <a:t>4	OPERATION  ON THE EAR (18-20)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18	Operation on external ear (18.0 – 18.7; 18.9)</a:t>
            </a:r>
          </a:p>
          <a:p>
            <a:r>
              <a:rPr lang="id-ID" sz="2800" dirty="0" smtClean="0"/>
              <a:t>19	Reconstructive operations on middle ear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				(19.0 – 19.6;  19.9)</a:t>
            </a:r>
          </a:p>
          <a:p>
            <a:r>
              <a:rPr lang="id-ID" sz="2800" dirty="0" smtClean="0"/>
              <a:t>20	Other operations on middle and inner ear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				(20.0 – 20.9)</a:t>
            </a:r>
          </a:p>
          <a:p>
            <a:pPr marL="0" indent="0">
              <a:buNone/>
            </a:pPr>
            <a:endParaRPr lang="id-ID" sz="2800" dirty="0" smtClean="0"/>
          </a:p>
          <a:p>
            <a:pPr lvl="4"/>
            <a:endParaRPr lang="id-ID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917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/>
              <a:t>5   OPERATIONS ON THE NOSE, MOUTH AND PHARYNX  (21 – 29)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sz="2800" dirty="0" smtClean="0"/>
              <a:t>21	Operations on nose  (21.0 – 21.9)</a:t>
            </a:r>
          </a:p>
          <a:p>
            <a:r>
              <a:rPr lang="id-ID" sz="2800" dirty="0" smtClean="0"/>
              <a:t>22	Operations on nasal sinus  (22.0 – 22.7; 22.8)</a:t>
            </a:r>
          </a:p>
          <a:p>
            <a:r>
              <a:rPr lang="id-ID" sz="2800" dirty="0" smtClean="0"/>
              <a:t>23	Removal and restoration of teeth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			(23.0  -  23.7)</a:t>
            </a:r>
          </a:p>
          <a:p>
            <a:r>
              <a:rPr lang="id-ID" sz="2800" dirty="0" smtClean="0"/>
              <a:t>24	Other operation on teeth, gums and alveoli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			(24.0 – 24.9)</a:t>
            </a:r>
          </a:p>
          <a:p>
            <a:r>
              <a:rPr lang="id-ID" sz="2800" dirty="0" smtClean="0"/>
              <a:t>25	Operations on tongue  (25.0 – 25.5;  25.9)</a:t>
            </a:r>
          </a:p>
          <a:p>
            <a:r>
              <a:rPr lang="id-ID" sz="2800" dirty="0" smtClean="0"/>
              <a:t>26	Operations on salivary glands and ducts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			(26.0 – 26.4; 26.9)	 </a:t>
            </a:r>
          </a:p>
          <a:p>
            <a:pPr marL="0" indent="0">
              <a:buNone/>
            </a:pPr>
            <a:endParaRPr lang="id-ID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9330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id-ID" sz="2000" dirty="0" smtClean="0"/>
              <a:t> (Lanjutan)</a:t>
            </a: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r>
              <a:rPr lang="id-ID" sz="2800" dirty="0" smtClean="0"/>
              <a:t>27	Other operationjs on mouth and face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			(27.0 – 27.7;  27.9)</a:t>
            </a:r>
          </a:p>
          <a:p>
            <a:r>
              <a:rPr lang="id-ID" sz="2800" dirty="0" smtClean="0"/>
              <a:t>28	Operation on tonsils and adenoids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			(28.0 – 28.7;  28.9)</a:t>
            </a:r>
          </a:p>
          <a:p>
            <a:r>
              <a:rPr lang="id-ID" sz="2800" dirty="0" smtClean="0"/>
              <a:t>29	Operation on pharynx  (29.0 – 29.5; 29.9)</a:t>
            </a:r>
          </a:p>
          <a:p>
            <a:pPr marL="0" indent="0">
              <a:buNone/>
            </a:pPr>
            <a:r>
              <a:rPr lang="id-ID" sz="2800" dirty="0" smtClean="0"/>
              <a:t>   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					</a:t>
            </a:r>
            <a:endParaRPr lang="id-ID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9104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/>
              <a:t>6.	OPERATIONS ON THE RESPIRATORY SYSTEM  (30 – N34)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id-ID" dirty="0" smtClean="0"/>
              <a:t>30	 Excision of larynx  (30.0 – 30.4)</a:t>
            </a:r>
          </a:p>
          <a:p>
            <a:r>
              <a:rPr lang="id-ID" dirty="0" smtClean="0"/>
              <a:t>31	 Other operations on larynx and trachea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			(31.0 – 31.7; 31.9)</a:t>
            </a:r>
          </a:p>
          <a:p>
            <a:r>
              <a:rPr lang="id-ID" dirty="0" smtClean="0"/>
              <a:t>32	Excision of lung and bronchus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			(32.0 – 32.6;  32.9)</a:t>
            </a:r>
          </a:p>
          <a:p>
            <a:pPr marL="0" indent="0">
              <a:buNone/>
            </a:pPr>
            <a:r>
              <a:rPr lang="id-ID" dirty="0" smtClean="0"/>
              <a:t>	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8251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33	   Other operatiions on lung and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    bronchus</a:t>
            </a:r>
          </a:p>
          <a:p>
            <a:pPr marL="0" indent="0">
              <a:buNone/>
            </a:pPr>
            <a:r>
              <a:rPr lang="id-ID" dirty="0" smtClean="0"/>
              <a:t>	</a:t>
            </a:r>
            <a:r>
              <a:rPr lang="id-ID" sz="2400" dirty="0" smtClean="0"/>
              <a:t>    Includes: rib resection as operative approach</a:t>
            </a:r>
            <a:r>
              <a:rPr lang="id-ID" sz="2400" dirty="0"/>
              <a:t>	</a:t>
            </a:r>
            <a:endParaRPr lang="id-ID" sz="2400" dirty="0" smtClean="0"/>
          </a:p>
          <a:p>
            <a:pPr marL="0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   	        sternotomy as opertaive approach</a:t>
            </a:r>
          </a:p>
          <a:p>
            <a:pPr marL="0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	        sternum-splitting incision as operative 							approach	</a:t>
            </a:r>
          </a:p>
          <a:p>
            <a:pPr marL="0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    </a:t>
            </a:r>
            <a:r>
              <a:rPr lang="id-ID" sz="2800" dirty="0" smtClean="0"/>
              <a:t>33.0 – 33.7; 33.9</a:t>
            </a:r>
            <a:r>
              <a:rPr lang="id-ID" sz="2400" dirty="0" smtClean="0"/>
              <a:t>	</a:t>
            </a:r>
            <a:endParaRPr lang="id-ID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0881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b="1" dirty="0" smtClean="0"/>
              <a:t>34	  Operation on chest wall, pleura, mediastinum, 		and diaphragma</a:t>
            </a:r>
            <a:r>
              <a:rPr lang="id-ID" sz="2000" b="1" i="1" dirty="0" smtClean="0"/>
              <a:t>.</a:t>
            </a:r>
          </a:p>
          <a:p>
            <a:pPr marL="0" indent="0">
              <a:buNone/>
            </a:pPr>
            <a:r>
              <a:rPr lang="id-ID" sz="2000" b="1" i="1" dirty="0" smtClean="0"/>
              <a:t> </a:t>
            </a:r>
            <a:r>
              <a:rPr lang="id-ID" sz="2800" b="1" i="1" dirty="0" smtClean="0"/>
              <a:t>	  Exc.: </a:t>
            </a:r>
            <a:r>
              <a:rPr lang="id-ID" sz="2800" i="1" dirty="0" smtClean="0"/>
              <a:t>that as operative approach – omit code</a:t>
            </a:r>
          </a:p>
          <a:p>
            <a:pPr marL="0" indent="0">
              <a:buNone/>
            </a:pPr>
            <a:r>
              <a:rPr lang="id-ID" sz="2800" i="1" dirty="0"/>
              <a:t>	</a:t>
            </a:r>
            <a:r>
              <a:rPr lang="id-ID" sz="2800" i="1" dirty="0" smtClean="0"/>
              <a:t>  </a:t>
            </a:r>
            <a:r>
              <a:rPr lang="id-ID" sz="2800" dirty="0" smtClean="0"/>
              <a:t>34.0 – 34.9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3919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/>
              <a:t>7. OPERATIONS ON </a:t>
            </a:r>
            <a:br>
              <a:rPr lang="id-ID" sz="3200" b="1" dirty="0" smtClean="0"/>
            </a:br>
            <a:r>
              <a:rPr lang="id-ID" sz="3200" b="1" dirty="0" smtClean="0"/>
              <a:t>CARDIIOVASCULAR SYSTWEM (35-39)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20000"/>
          </a:bodyPr>
          <a:lstStyle/>
          <a:p>
            <a:r>
              <a:rPr lang="id-ID" sz="2800" dirty="0" smtClean="0"/>
              <a:t>35	Operations on valves and septa of heart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35.0 – 35.9</a:t>
            </a:r>
          </a:p>
          <a:p>
            <a:r>
              <a:rPr lang="id-ID" sz="2800" dirty="0" smtClean="0"/>
              <a:t>36	Operation on vessels of heart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b="1" i="1" dirty="0" smtClean="0"/>
              <a:t>Incl.</a:t>
            </a:r>
            <a:r>
              <a:rPr lang="id-ID" sz="2800" i="1" dirty="0" smtClean="0"/>
              <a:t>: ...</a:t>
            </a:r>
          </a:p>
          <a:p>
            <a:pPr marL="0" indent="0">
              <a:buNone/>
            </a:pPr>
            <a:r>
              <a:rPr lang="id-ID" sz="2800" i="1" dirty="0"/>
              <a:t>	</a:t>
            </a:r>
            <a:r>
              <a:rPr lang="id-ID" sz="2800" dirty="0" smtClean="0"/>
              <a:t>Code also any: 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	...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36.0 – 36.3;  36.9</a:t>
            </a:r>
          </a:p>
          <a:p>
            <a:r>
              <a:rPr lang="id-ID" sz="2800" dirty="0" smtClean="0"/>
              <a:t>37  Other operations on heart and pericardium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Code also any injection/infusiion of platelet inhibitor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					(99.20) 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37.0 – 37.9</a:t>
            </a:r>
            <a:endParaRPr lang="id-ID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532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/>
              <a:t>KOMPETENSI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dirty="0" smtClean="0"/>
              <a:t>	</a:t>
            </a:r>
            <a:r>
              <a:rPr lang="id-ID" sz="2800" b="1" dirty="0" smtClean="0"/>
              <a:t>MAMPU:</a:t>
            </a:r>
          </a:p>
          <a:p>
            <a:pPr marL="0" indent="0">
              <a:buNone/>
            </a:pPr>
            <a:r>
              <a:rPr lang="id-ID" sz="2800" b="1" dirty="0"/>
              <a:t>	</a:t>
            </a:r>
            <a:r>
              <a:rPr lang="id-ID" sz="2800" b="1" dirty="0" smtClean="0"/>
              <a:t>	Menentukan kode ICD-9-CM Volume 3 </a:t>
            </a:r>
          </a:p>
          <a:p>
            <a:pPr marL="0" indent="0">
              <a:buNone/>
            </a:pPr>
            <a:r>
              <a:rPr lang="id-ID" sz="2800" b="1" dirty="0"/>
              <a:t>	</a:t>
            </a:r>
            <a:r>
              <a:rPr lang="id-ID" sz="2800" b="1" dirty="0" smtClean="0"/>
              <a:t>	terkait nomor-nomor kode tindakan 			medis/ operasi dan tindakan-tindakan 		lain sesuai yang diatur pada buku ICD-9-		CM yang diharuskan oleh Kem-Kes 			Indonesia. </a:t>
            </a:r>
            <a:endParaRPr lang="id-ID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9430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38  Incision, excision, and occlusion of vessels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Cod also ....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Excl.: ...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The following fourth-digit subclassification is ....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38.0 – 38.9 </a:t>
            </a:r>
          </a:p>
          <a:p>
            <a:r>
              <a:rPr lang="id-ID" sz="2800" dirty="0" smtClean="0"/>
              <a:t>39   Other operations on vessels</a:t>
            </a:r>
          </a:p>
          <a:p>
            <a:pPr marL="0" indent="0">
              <a:buNone/>
            </a:pPr>
            <a:r>
              <a:rPr lang="id-ID" sz="2800" dirty="0" smtClean="0"/>
              <a:t>	</a:t>
            </a:r>
            <a:r>
              <a:rPr lang="id-ID" sz="2800" i="1" dirty="0" smtClean="0"/>
              <a:t>Excl.: ...</a:t>
            </a:r>
          </a:p>
          <a:p>
            <a:pPr marL="0" indent="0">
              <a:buNone/>
            </a:pPr>
            <a:r>
              <a:rPr lang="id-ID" sz="2800" i="1" dirty="0"/>
              <a:t>	</a:t>
            </a:r>
            <a:r>
              <a:rPr lang="id-ID" sz="2800" dirty="0" smtClean="0"/>
              <a:t>39.0 – 39.9  	</a:t>
            </a:r>
            <a:endParaRPr lang="id-ID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6423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/>
              <a:t>8.  OPERATIONS ON THE HEMIC AND</a:t>
            </a:r>
            <a:br>
              <a:rPr lang="id-ID" sz="3200" b="1" dirty="0" smtClean="0"/>
            </a:br>
            <a:r>
              <a:rPr lang="id-ID" sz="3200" b="1" dirty="0" smtClean="0"/>
              <a:t>LYMPHATIC SYSTEM  (40-41)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40	  Operation on lymphatic system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  40.0 – 40.6;  40.9</a:t>
            </a:r>
          </a:p>
          <a:p>
            <a:r>
              <a:rPr lang="id-ID" sz="2800" dirty="0" smtClean="0"/>
              <a:t>41    Operations on bone marrow and spleen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  41.0 – 41.5;  41.9</a:t>
            </a:r>
            <a:endParaRPr lang="id-ID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5500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/>
              <a:t>9.  OPERATIONS ON </a:t>
            </a:r>
            <a:br>
              <a:rPr lang="id-ID" sz="3200" b="1" dirty="0" smtClean="0"/>
            </a:br>
            <a:r>
              <a:rPr lang="id-ID" sz="3200" b="1" dirty="0" smtClean="0"/>
              <a:t>THE DIGESTIVE SYSTEM  (42-54) 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147248" cy="4497363"/>
          </a:xfrm>
        </p:spPr>
        <p:txBody>
          <a:bodyPr>
            <a:normAutofit/>
          </a:bodyPr>
          <a:lstStyle/>
          <a:p>
            <a:r>
              <a:rPr lang="id-ID" sz="2800" dirty="0" smtClean="0"/>
              <a:t>42	Operations on esophagus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42.0 – 42.3;  42.9 </a:t>
            </a:r>
          </a:p>
          <a:p>
            <a:r>
              <a:rPr lang="id-ID" sz="2800" dirty="0" smtClean="0"/>
              <a:t>43	Incisions and excision of stomach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  Code also any application or ...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43.0 ;  43.3; 43.4 – 43.9 </a:t>
            </a:r>
          </a:p>
          <a:p>
            <a:r>
              <a:rPr lang="id-ID" sz="2800" dirty="0" smtClean="0"/>
              <a:t>44	Other operations on stomach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  Code also any ....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44.0 – 44.9 	</a:t>
            </a:r>
            <a:endParaRPr lang="id-ID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4516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b="1" dirty="0" smtClean="0"/>
              <a:t>45  Icision, excision, and anastomosis of intestine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45  Code also any application or administra- </a:t>
            </a:r>
          </a:p>
          <a:p>
            <a:pPr marL="0" indent="0">
              <a:buNone/>
            </a:pPr>
            <a:r>
              <a:rPr lang="id-ID" dirty="0" smtClean="0"/>
              <a:t>           tion of an adhession barrier substance 						(99.77)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-45.0 – 45.9</a:t>
            </a:r>
          </a:p>
          <a:p>
            <a:r>
              <a:rPr lang="id-ID" dirty="0"/>
              <a:t>4</a:t>
            </a:r>
            <a:r>
              <a:rPr lang="id-ID" dirty="0" smtClean="0"/>
              <a:t>6	Other operations on intestine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Code also any  (applic. or admin. of  at   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     adhestion barrier substanse (99.77)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46.0  s/d  46.9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1186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147248" cy="4857403"/>
          </a:xfrm>
        </p:spPr>
        <p:txBody>
          <a:bodyPr>
            <a:normAutofit/>
          </a:bodyPr>
          <a:lstStyle/>
          <a:p>
            <a:r>
              <a:rPr lang="id-ID" sz="2800" dirty="0" smtClean="0"/>
              <a:t>47	  Operations on appendix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  Incl: ...</a:t>
            </a:r>
          </a:p>
          <a:p>
            <a:pPr marL="0" indent="0">
              <a:buNone/>
            </a:pPr>
            <a:r>
              <a:rPr lang="id-ID" sz="2800" dirty="0"/>
              <a:t>	 </a:t>
            </a:r>
            <a:r>
              <a:rPr lang="id-ID" sz="2800" dirty="0" smtClean="0"/>
              <a:t> Code also ....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  47.0 – 47. 2;  47.9</a:t>
            </a:r>
          </a:p>
          <a:p>
            <a:r>
              <a:rPr lang="id-ID" sz="2800" dirty="0" smtClean="0"/>
              <a:t>48	  Operatiions on rectum, rectosigmoid and 	  </a:t>
            </a:r>
          </a:p>
          <a:p>
            <a:pPr marL="0" indent="0">
              <a:buNone/>
            </a:pPr>
            <a:r>
              <a:rPr lang="id-ID" sz="2800" dirty="0" smtClean="0"/>
              <a:t>              perirectal tissue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   Code also ....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    </a:t>
            </a:r>
            <a:r>
              <a:rPr lang="id-ID" sz="2800" i="1" dirty="0" smtClean="0"/>
              <a:t>Excl.: ...</a:t>
            </a:r>
            <a:endParaRPr lang="id-ID" sz="2800" i="1" dirty="0"/>
          </a:p>
          <a:p>
            <a:pPr marL="0" indent="0">
              <a:buNone/>
            </a:pPr>
            <a:r>
              <a:rPr lang="id-ID" sz="2800" i="1" dirty="0" smtClean="0"/>
              <a:t>	    </a:t>
            </a:r>
            <a:r>
              <a:rPr lang="id-ID" sz="2800" dirty="0" smtClean="0"/>
              <a:t>48.0 – 48.9 </a:t>
            </a:r>
            <a:r>
              <a:rPr lang="id-ID" sz="2800" i="1" dirty="0" smtClean="0"/>
              <a:t> </a:t>
            </a:r>
            <a:endParaRPr lang="id-ID" sz="2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5457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id-ID" sz="2800" dirty="0" smtClean="0"/>
              <a:t>49     Operations on anus</a:t>
            </a:r>
          </a:p>
          <a:p>
            <a:pPr marL="0" indent="0">
              <a:buNone/>
            </a:pPr>
            <a:r>
              <a:rPr lang="id-ID" sz="2800" dirty="0" smtClean="0"/>
              <a:t>	   Code also any applicatiion or administration of 		an adhesion barrier substance (99.77)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  49.0 – 49.7;  49.9</a:t>
            </a:r>
          </a:p>
          <a:p>
            <a:r>
              <a:rPr lang="id-ID" sz="2800" dirty="0" smtClean="0"/>
              <a:t>50	   Hepatotomy</a:t>
            </a:r>
          </a:p>
          <a:p>
            <a:pPr marL="0" indent="0">
              <a:buNone/>
            </a:pPr>
            <a:r>
              <a:rPr lang="id-ID" sz="2800" dirty="0" smtClean="0"/>
              <a:t>		Incision of abscess of liver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	Removal of gallstones from liver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	Stromeyer-Little operation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   50.1 – 50.6;  50.9</a:t>
            </a:r>
            <a:endParaRPr lang="id-ID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162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51	  Operations on gallbladder and biliary tract.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   </a:t>
            </a:r>
            <a:r>
              <a:rPr lang="id-ID" sz="2800" i="1" dirty="0" smtClean="0"/>
              <a:t>Incl.: ...</a:t>
            </a:r>
          </a:p>
          <a:p>
            <a:pPr marL="0" indent="0">
              <a:buNone/>
            </a:pPr>
            <a:r>
              <a:rPr lang="id-ID" sz="2800" i="1" dirty="0"/>
              <a:t>	</a:t>
            </a:r>
            <a:r>
              <a:rPr lang="id-ID" sz="2800" i="1" dirty="0" smtClean="0"/>
              <a:t>    </a:t>
            </a:r>
            <a:r>
              <a:rPr lang="id-ID" sz="2800" dirty="0" smtClean="0"/>
              <a:t>Code also any ...	</a:t>
            </a:r>
          </a:p>
          <a:p>
            <a:pPr marL="0" indent="0">
              <a:buNone/>
            </a:pPr>
            <a:r>
              <a:rPr lang="id-ID" sz="2800" dirty="0"/>
              <a:t> </a:t>
            </a:r>
            <a:r>
              <a:rPr lang="id-ID" sz="2800" dirty="0" smtClean="0"/>
              <a:t>              51.0 – 51.9</a:t>
            </a:r>
          </a:p>
          <a:p>
            <a:r>
              <a:rPr lang="id-ID" sz="2800" dirty="0" smtClean="0"/>
              <a:t>52	   Operations on pancreas</a:t>
            </a:r>
          </a:p>
          <a:p>
            <a:pPr marL="0" indent="0">
              <a:buNone/>
            </a:pPr>
            <a:r>
              <a:rPr lang="id-ID" sz="2800" dirty="0"/>
              <a:t>	 </a:t>
            </a:r>
            <a:r>
              <a:rPr lang="id-ID" sz="2800" dirty="0" smtClean="0"/>
              <a:t>   </a:t>
            </a:r>
            <a:r>
              <a:rPr lang="id-ID" sz="2800" i="1" dirty="0" smtClean="0"/>
              <a:t>Incl.: ...</a:t>
            </a:r>
          </a:p>
          <a:p>
            <a:pPr marL="0" indent="0">
              <a:buNone/>
            </a:pPr>
            <a:r>
              <a:rPr lang="id-ID" sz="2800" i="1" dirty="0"/>
              <a:t>	 </a:t>
            </a:r>
            <a:r>
              <a:rPr lang="id-ID" sz="2800" i="1" dirty="0" smtClean="0"/>
              <a:t>   </a:t>
            </a:r>
            <a:r>
              <a:rPr lang="id-ID" sz="2800" dirty="0" smtClean="0"/>
              <a:t>Code also any ....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    52.0 – 52.9</a:t>
            </a:r>
          </a:p>
          <a:p>
            <a:pPr lvl="2"/>
            <a:endParaRPr lang="id-ID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52842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sz="2800" dirty="0" smtClean="0"/>
              <a:t>53	  Repair of hernia 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  </a:t>
            </a:r>
            <a:r>
              <a:rPr lang="id-ID" sz="2800" i="1" dirty="0" smtClean="0"/>
              <a:t>Incl.: ...</a:t>
            </a:r>
          </a:p>
          <a:p>
            <a:pPr marL="0" indent="0">
              <a:buNone/>
            </a:pPr>
            <a:r>
              <a:rPr lang="id-ID" sz="2800" i="1" dirty="0"/>
              <a:t>	</a:t>
            </a:r>
            <a:r>
              <a:rPr lang="id-ID" sz="2800" i="1" dirty="0" smtClean="0"/>
              <a:t>  </a:t>
            </a:r>
            <a:r>
              <a:rPr lang="id-ID" sz="2800" dirty="0" smtClean="0"/>
              <a:t>Code also ..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  </a:t>
            </a:r>
            <a:r>
              <a:rPr lang="id-ID" sz="2800" i="1" dirty="0" smtClean="0"/>
              <a:t>Excl.: ...</a:t>
            </a:r>
          </a:p>
          <a:p>
            <a:pPr marL="0" indent="0">
              <a:buNone/>
            </a:pPr>
            <a:r>
              <a:rPr lang="id-ID" sz="2800" i="1" dirty="0"/>
              <a:t>	</a:t>
            </a:r>
            <a:r>
              <a:rPr lang="id-ID" sz="2800" i="1" dirty="0" smtClean="0"/>
              <a:t>  </a:t>
            </a:r>
            <a:r>
              <a:rPr lang="id-ID" sz="2800" dirty="0" smtClean="0"/>
              <a:t>53.0 – 53.9</a:t>
            </a:r>
          </a:p>
          <a:p>
            <a:r>
              <a:rPr lang="id-ID" sz="2800" dirty="0" smtClean="0"/>
              <a:t>54	  Other operations on abdominal region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  </a:t>
            </a:r>
            <a:r>
              <a:rPr lang="id-ID" sz="2800" i="1" dirty="0" smtClean="0"/>
              <a:t>Incl.:</a:t>
            </a:r>
            <a:r>
              <a:rPr lang="id-ID" sz="2800" dirty="0" smtClean="0"/>
              <a:t> ...</a:t>
            </a:r>
            <a:r>
              <a:rPr lang="id-ID" sz="2800" i="1" dirty="0" smtClean="0"/>
              <a:t>.			Excl.: ...</a:t>
            </a:r>
            <a:endParaRPr lang="id-ID" sz="2800" dirty="0" smtClean="0"/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  Code also ....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  54.0 – 54.7;  54.9</a:t>
            </a:r>
          </a:p>
          <a:p>
            <a:pPr marL="0" indent="0">
              <a:buNone/>
            </a:pPr>
            <a:r>
              <a:rPr lang="id-ID" sz="2800" i="1" dirty="0"/>
              <a:t>	</a:t>
            </a:r>
            <a:endParaRPr lang="id-ID" sz="2800" dirty="0" smtClean="0"/>
          </a:p>
          <a:p>
            <a:pPr lvl="2"/>
            <a:endParaRPr lang="id-ID" sz="2000" dirty="0" smtClean="0"/>
          </a:p>
          <a:p>
            <a:pPr marL="0" indent="0">
              <a:buNone/>
            </a:pPr>
            <a:endParaRPr lang="id-ID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0320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692696"/>
            <a:ext cx="8229600" cy="1143000"/>
          </a:xfrm>
        </p:spPr>
        <p:txBody>
          <a:bodyPr>
            <a:normAutofit/>
          </a:bodyPr>
          <a:lstStyle/>
          <a:p>
            <a:r>
              <a:rPr lang="id-ID" sz="3200" dirty="0"/>
              <a:t>10  Operations on the urinary system  (55-59)</a:t>
            </a:r>
            <a:br>
              <a:rPr lang="id-ID" sz="3200" dirty="0"/>
            </a:b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8556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 smtClean="0"/>
              <a:t>11  </a:t>
            </a:r>
            <a:r>
              <a:rPr lang="id-ID" sz="3200" dirty="0"/>
              <a:t>Operations on the Male Genital organs 						(60-64)</a:t>
            </a:r>
            <a:br>
              <a:rPr lang="id-ID" sz="3200" dirty="0"/>
            </a:br>
            <a:endParaRPr lang="id-ID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502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CLASSIFICATION </a:t>
            </a:r>
            <a:br>
              <a:rPr lang="en-US" sz="3200" b="1" dirty="0">
                <a:latin typeface="Arial" pitchFamily="34" charset="0"/>
                <a:cs typeface="Arial" pitchFamily="34" charset="0"/>
              </a:rPr>
            </a:br>
            <a:r>
              <a:rPr lang="en-US" sz="3200" b="1" dirty="0">
                <a:latin typeface="Arial" pitchFamily="34" charset="0"/>
                <a:cs typeface="Arial" pitchFamily="34" charset="0"/>
              </a:rPr>
              <a:t>OF PROCEDURES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d-ID" sz="2400" dirty="0" smtClean="0"/>
              <a:t>     </a:t>
            </a:r>
            <a:r>
              <a:rPr lang="id-ID" sz="2400" b="1" dirty="0" smtClean="0"/>
              <a:t>0.   Procedures and Interventions NEC (00)</a:t>
            </a:r>
          </a:p>
          <a:p>
            <a:pPr marL="0" indent="0">
              <a:buNone/>
            </a:pPr>
            <a:r>
              <a:rPr lang="id-ID" sz="2400" b="1" dirty="0" smtClean="0"/>
              <a:t>	00  Procedures &amp; intervention, NEC</a:t>
            </a:r>
          </a:p>
          <a:p>
            <a:pPr marL="0" indent="0">
              <a:buNone/>
            </a:pPr>
            <a:r>
              <a:rPr lang="id-ID" sz="2400" b="1" dirty="0"/>
              <a:t>	</a:t>
            </a:r>
            <a:r>
              <a:rPr lang="id-ID" sz="2400" dirty="0" smtClean="0"/>
              <a:t>00.0  Therapeutic ultrasound</a:t>
            </a:r>
          </a:p>
          <a:p>
            <a:pPr marL="0" indent="0">
              <a:buNone/>
            </a:pPr>
            <a:r>
              <a:rPr lang="id-ID" sz="2400" b="1" dirty="0"/>
              <a:t>	</a:t>
            </a:r>
            <a:r>
              <a:rPr lang="id-ID" sz="2400" b="1" dirty="0" smtClean="0"/>
              <a:t>	</a:t>
            </a:r>
            <a:r>
              <a:rPr lang="id-ID" sz="2400" i="1" dirty="0" smtClean="0"/>
              <a:t>Excl.: ...</a:t>
            </a:r>
          </a:p>
          <a:p>
            <a:pPr marL="0" indent="0">
              <a:buNone/>
            </a:pPr>
            <a:r>
              <a:rPr lang="id-ID" sz="2400" b="1" i="1" dirty="0" smtClean="0"/>
              <a:t>		</a:t>
            </a:r>
            <a:r>
              <a:rPr lang="id-ID" sz="2400" dirty="0" smtClean="0"/>
              <a:t>00.01  Therapeutic ultrasound of vessels </a:t>
            </a:r>
          </a:p>
          <a:p>
            <a:pPr marL="0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		  of head and neck</a:t>
            </a:r>
          </a:p>
          <a:p>
            <a:pPr marL="0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		  </a:t>
            </a:r>
            <a:r>
              <a:rPr lang="id-ID" sz="2400" i="1" dirty="0" smtClean="0"/>
              <a:t>Excl.: ..</a:t>
            </a:r>
            <a:r>
              <a:rPr lang="id-ID" sz="2400" dirty="0" smtClean="0"/>
              <a:t>.</a:t>
            </a:r>
            <a:endParaRPr lang="id-ID" sz="2400" dirty="0"/>
          </a:p>
          <a:p>
            <a:pPr marL="0" indent="0">
              <a:buNone/>
            </a:pPr>
            <a:r>
              <a:rPr lang="id-ID" sz="2400" b="1" i="1" dirty="0" smtClean="0"/>
              <a:t>		</a:t>
            </a:r>
            <a:r>
              <a:rPr lang="id-ID" sz="2400" dirty="0" smtClean="0"/>
              <a:t>00.02	 Therapeutic ultrasound of heart</a:t>
            </a:r>
          </a:p>
          <a:p>
            <a:pPr marL="0" indent="0">
              <a:buNone/>
            </a:pPr>
            <a:r>
              <a:rPr lang="id-ID" sz="2400" b="1" dirty="0"/>
              <a:t>	</a:t>
            </a:r>
            <a:r>
              <a:rPr lang="id-ID" sz="2400" b="1" dirty="0" smtClean="0"/>
              <a:t>		  </a:t>
            </a:r>
            <a:r>
              <a:rPr lang="id-ID" sz="2400" i="1" dirty="0" smtClean="0"/>
              <a:t>Excl.: ...</a:t>
            </a:r>
          </a:p>
          <a:p>
            <a:pPr marL="0" indent="0">
              <a:buNone/>
            </a:pPr>
            <a:r>
              <a:rPr lang="id-ID" sz="2400" b="1" i="1" dirty="0"/>
              <a:t>	</a:t>
            </a:r>
            <a:r>
              <a:rPr lang="id-ID" sz="2400" b="1" i="1" dirty="0" smtClean="0"/>
              <a:t>	</a:t>
            </a:r>
            <a:r>
              <a:rPr lang="id-ID" sz="2400" b="1" dirty="0"/>
              <a:t>	</a:t>
            </a:r>
          </a:p>
          <a:p>
            <a:pPr marL="0" indent="0">
              <a:buNone/>
            </a:pPr>
            <a:r>
              <a:rPr lang="id-ID" sz="2400" b="1" dirty="0" smtClean="0"/>
              <a:t>	</a:t>
            </a:r>
            <a:endParaRPr lang="id-ID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016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 smtClean="0"/>
              <a:t>12  </a:t>
            </a:r>
            <a:r>
              <a:rPr lang="id-ID" sz="3200" dirty="0"/>
              <a:t>Operations on the Female Genital organs</a:t>
            </a:r>
            <a:br>
              <a:rPr lang="id-ID" sz="3200" dirty="0"/>
            </a:br>
            <a:r>
              <a:rPr lang="id-ID" sz="3200" dirty="0"/>
              <a:t>						(65-71)</a:t>
            </a:r>
            <a:br>
              <a:rPr lang="id-ID" sz="3200" dirty="0"/>
            </a:br>
            <a:endParaRPr lang="id-ID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8027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620688"/>
            <a:ext cx="8229600" cy="1143000"/>
          </a:xfrm>
        </p:spPr>
        <p:txBody>
          <a:bodyPr>
            <a:normAutofit/>
          </a:bodyPr>
          <a:lstStyle/>
          <a:p>
            <a:r>
              <a:rPr lang="id-ID" sz="3200" dirty="0"/>
              <a:t>13	Obstetrical Procedural  (72-75)</a:t>
            </a:r>
            <a:br>
              <a:rPr lang="id-ID" sz="3200" dirty="0"/>
            </a:b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30543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 smtClean="0"/>
              <a:t>14  </a:t>
            </a:r>
            <a:r>
              <a:rPr lang="id-ID" sz="3200" dirty="0"/>
              <a:t>Operations on the musculoskeletal system</a:t>
            </a:r>
            <a:br>
              <a:rPr lang="id-ID" sz="3200" dirty="0"/>
            </a:br>
            <a:r>
              <a:rPr lang="id-ID" sz="3200" dirty="0"/>
              <a:t>					(76-84)</a:t>
            </a:r>
            <a:br>
              <a:rPr lang="id-ID" sz="3200" dirty="0"/>
            </a:br>
            <a:endParaRPr lang="id-ID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02404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/>
              <a:t>15.  OPERATION ON THE INTEGUMENTUM SYSTEM (85-86)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85	  Operations on the breast</a:t>
            </a:r>
          </a:p>
          <a:p>
            <a:r>
              <a:rPr lang="id-ID" dirty="0" smtClean="0"/>
              <a:t>86	  Operations on skin and subcutaneous tissue</a:t>
            </a:r>
          </a:p>
          <a:p>
            <a:pPr marL="0" indent="0">
              <a:buNone/>
            </a:pPr>
            <a:r>
              <a:rPr lang="id-ID" dirty="0" smtClean="0"/>
              <a:t>    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84769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/>
              <a:t>16  MISCELLANEOUS DIAGNOSTIC AND</a:t>
            </a:r>
            <a:br>
              <a:rPr lang="id-ID" sz="3200" b="1" dirty="0" smtClean="0"/>
            </a:br>
            <a:r>
              <a:rPr lang="id-ID" sz="3200" b="1" dirty="0" smtClean="0"/>
              <a:t>THERAPEUTIC PROCEDURES (87-99)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87	   Diagnostic radiology</a:t>
            </a:r>
          </a:p>
          <a:p>
            <a:r>
              <a:rPr lang="id-ID" dirty="0" smtClean="0"/>
              <a:t>88	   Other  Diagnostic Rdaiology and Related 		Technique</a:t>
            </a:r>
          </a:p>
          <a:p>
            <a:r>
              <a:rPr lang="id-ID" dirty="0" smtClean="0"/>
              <a:t>89     Interview, evaluation, consultation, and 		examination</a:t>
            </a:r>
          </a:p>
          <a:p>
            <a:r>
              <a:rPr lang="id-ID" dirty="0" smtClean="0"/>
              <a:t>90	   Microscopic examination  i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24311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91	  Microscopic examination – II</a:t>
            </a:r>
          </a:p>
          <a:p>
            <a:r>
              <a:rPr lang="id-ID" sz="2800" dirty="0" smtClean="0"/>
              <a:t>92	  Nuclear medicine</a:t>
            </a:r>
          </a:p>
          <a:p>
            <a:r>
              <a:rPr lang="id-ID" sz="2800" dirty="0" smtClean="0"/>
              <a:t>93	  Physical therapy, respiratory therapy, rehabilitatiion,and related procedures</a:t>
            </a:r>
          </a:p>
          <a:p>
            <a:r>
              <a:rPr lang="id-ID" sz="2800" dirty="0" smtClean="0"/>
              <a:t>94	Procedures related to the psyche</a:t>
            </a:r>
          </a:p>
          <a:p>
            <a:r>
              <a:rPr lang="id-ID" sz="2800" dirty="0" smtClean="0"/>
              <a:t>95	Opthalmologic and otologic diagnosis and 	treatment</a:t>
            </a:r>
          </a:p>
          <a:p>
            <a:r>
              <a:rPr lang="id-ID" sz="2800" dirty="0" smtClean="0"/>
              <a:t>96	Nonopertaive intuvbation and irrigation</a:t>
            </a:r>
            <a:endParaRPr lang="id-ID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9725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97	  Replacement and removal of therapeutic 	appliances</a:t>
            </a:r>
          </a:p>
          <a:p>
            <a:r>
              <a:rPr lang="id-ID" sz="2800" dirty="0" smtClean="0"/>
              <a:t>98	 Nonoperative removal of foreign body or  calculus</a:t>
            </a:r>
          </a:p>
          <a:p>
            <a:r>
              <a:rPr lang="id-ID" sz="2800" dirty="0" smtClean="0"/>
              <a:t>99	Other non-operative procedures</a:t>
            </a:r>
            <a:endParaRPr lang="id-ID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44710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/>
              <a:t>16.  MISCELLANOUS DIAGNOSTIC AND THERAPEUTIC PROCEDURES (87-89)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87	 Diagnostic Radiology</a:t>
            </a:r>
          </a:p>
          <a:p>
            <a:r>
              <a:rPr lang="id-ID" sz="2800" dirty="0" smtClean="0"/>
              <a:t>88	  Other Diagnostic Radiology and Related 	   	   Techniques</a:t>
            </a:r>
          </a:p>
          <a:p>
            <a:r>
              <a:rPr lang="id-ID" sz="2800" dirty="0" smtClean="0"/>
              <a:t>89	  Interview, Evaluation, Consultation, and 	      </a:t>
            </a:r>
          </a:p>
          <a:p>
            <a:pPr marL="0" indent="0">
              <a:buNone/>
            </a:pPr>
            <a:r>
              <a:rPr lang="id-ID" sz="2800" dirty="0"/>
              <a:t> </a:t>
            </a:r>
            <a:r>
              <a:rPr lang="id-ID" sz="2800" dirty="0" smtClean="0"/>
              <a:t>              Examination</a:t>
            </a:r>
          </a:p>
          <a:p>
            <a:r>
              <a:rPr lang="id-ID" sz="2800" dirty="0" smtClean="0"/>
              <a:t>90     Microscopic  examination-I</a:t>
            </a:r>
          </a:p>
          <a:p>
            <a:pPr marL="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    The following ...	</a:t>
            </a:r>
            <a:endParaRPr lang="id-ID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641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504056"/>
          </a:xfrm>
        </p:spPr>
        <p:txBody>
          <a:bodyPr>
            <a:normAutofit/>
          </a:bodyPr>
          <a:lstStyle/>
          <a:p>
            <a:pPr algn="l"/>
            <a:r>
              <a:rPr lang="id-ID" sz="2000" dirty="0" smtClean="0"/>
              <a:t> (Lanjutan)</a:t>
            </a: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86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/>
              <a:t>     	00.03  Therapuetic ultrasound of peripheral vasc. </a:t>
            </a:r>
            <a:r>
              <a:rPr lang="id-ID" sz="2400" dirty="0"/>
              <a:t>v</a:t>
            </a:r>
            <a:r>
              <a:rPr lang="id-ID" sz="2400" dirty="0" smtClean="0"/>
              <a:t>essels.</a:t>
            </a:r>
          </a:p>
          <a:p>
            <a:pPr marL="0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	</a:t>
            </a:r>
            <a:r>
              <a:rPr lang="id-ID" sz="2400" b="1" i="1" dirty="0" smtClean="0"/>
              <a:t>Excl.: ...</a:t>
            </a:r>
          </a:p>
          <a:p>
            <a:pPr marL="0" indent="0">
              <a:buNone/>
            </a:pPr>
            <a:endParaRPr lang="id-ID" sz="2000" b="1" i="1" dirty="0"/>
          </a:p>
          <a:p>
            <a:pPr marL="0" indent="0">
              <a:buNone/>
            </a:pPr>
            <a:r>
              <a:rPr lang="id-ID" sz="2400" b="1" i="1" dirty="0" smtClean="0"/>
              <a:t>	</a:t>
            </a:r>
            <a:r>
              <a:rPr lang="id-ID" sz="2400" dirty="0" smtClean="0"/>
              <a:t>00.09	Other therapuetic ultrasound</a:t>
            </a:r>
          </a:p>
          <a:p>
            <a:pPr marL="0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	</a:t>
            </a:r>
            <a:r>
              <a:rPr lang="id-ID" sz="2400" b="1" i="1" dirty="0" smtClean="0"/>
              <a:t>Excl.: ...</a:t>
            </a:r>
          </a:p>
          <a:p>
            <a:pPr marL="0" indent="0">
              <a:buNone/>
            </a:pPr>
            <a:endParaRPr lang="id-ID" sz="2000" b="1" i="1" dirty="0"/>
          </a:p>
          <a:p>
            <a:pPr marL="0" indent="0">
              <a:buNone/>
            </a:pPr>
            <a:r>
              <a:rPr lang="id-ID" sz="2400" b="1" i="1" dirty="0" smtClean="0"/>
              <a:t>     </a:t>
            </a:r>
            <a:r>
              <a:rPr lang="id-ID" sz="2400" dirty="0" smtClean="0"/>
              <a:t>00.1  Pharamaceuticals</a:t>
            </a:r>
          </a:p>
          <a:p>
            <a:pPr marL="0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00.10  Implantation of chemotherapeutic agent</a:t>
            </a:r>
          </a:p>
          <a:p>
            <a:pPr marL="0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	</a:t>
            </a:r>
            <a:r>
              <a:rPr lang="id-ID" sz="2400" b="1" i="1" dirty="0" smtClean="0"/>
              <a:t>Excl.: ...</a:t>
            </a:r>
            <a:endParaRPr lang="id-ID" sz="2400" dirty="0" smtClean="0"/>
          </a:p>
          <a:p>
            <a:pPr marL="0" indent="0">
              <a:buNone/>
            </a:pPr>
            <a:r>
              <a:rPr lang="id-ID" sz="2400" b="1" i="1" dirty="0"/>
              <a:t>	</a:t>
            </a:r>
            <a:r>
              <a:rPr lang="id-ID" sz="2400" dirty="0" smtClean="0"/>
              <a:t>00.11  s/d  00.18</a:t>
            </a:r>
            <a:r>
              <a:rPr lang="id-ID" sz="2400" b="1" i="1" dirty="0" smtClean="0"/>
              <a:t>		</a:t>
            </a:r>
            <a:endParaRPr lang="id-ID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83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id-ID" sz="2000" dirty="0" smtClean="0"/>
              <a:t>(Lanjutan)</a:t>
            </a: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/>
              <a:t>	</a:t>
            </a:r>
            <a:r>
              <a:rPr lang="id-ID" sz="2400" b="1" dirty="0" smtClean="0"/>
              <a:t>00.2	</a:t>
            </a:r>
            <a:r>
              <a:rPr lang="id-ID" sz="2400" dirty="0" smtClean="0"/>
              <a:t>Intravascular imaging of blood vessels</a:t>
            </a:r>
          </a:p>
          <a:p>
            <a:pPr marL="0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	</a:t>
            </a:r>
            <a:r>
              <a:rPr lang="id-ID" sz="2400" b="1" i="1" dirty="0" smtClean="0"/>
              <a:t>Note: ...</a:t>
            </a:r>
          </a:p>
          <a:p>
            <a:pPr marL="0" indent="0">
              <a:buNone/>
            </a:pPr>
            <a:r>
              <a:rPr lang="id-ID" sz="2400" b="1" i="1" dirty="0"/>
              <a:t>	</a:t>
            </a:r>
            <a:r>
              <a:rPr lang="id-ID" sz="2400" b="1" i="1" dirty="0" smtClean="0"/>
              <a:t>	</a:t>
            </a:r>
            <a:r>
              <a:rPr lang="id-ID" sz="2400" dirty="0" smtClean="0"/>
              <a:t>Code also any  synchronous diagnosis or thera-		peutic procedures</a:t>
            </a:r>
          </a:p>
          <a:p>
            <a:pPr marL="0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	</a:t>
            </a:r>
            <a:r>
              <a:rPr lang="id-ID" sz="2400" b="1" i="1" dirty="0" smtClean="0"/>
              <a:t>Excl.: ...</a:t>
            </a:r>
          </a:p>
          <a:p>
            <a:pPr marL="0" indent="0">
              <a:buNone/>
            </a:pPr>
            <a:r>
              <a:rPr lang="id-ID" sz="2400" b="1" i="1" dirty="0"/>
              <a:t>	</a:t>
            </a:r>
            <a:r>
              <a:rPr lang="id-ID" sz="2400" b="1" i="1" dirty="0" smtClean="0"/>
              <a:t>	</a:t>
            </a:r>
            <a:r>
              <a:rPr lang="id-ID" sz="2400" b="1" dirty="0" smtClean="0"/>
              <a:t>00.21  s/d 00.25 , semua ada  </a:t>
            </a:r>
            <a:r>
              <a:rPr lang="id-ID" sz="2400" b="1" i="1" dirty="0" smtClean="0"/>
              <a:t>Excl.</a:t>
            </a:r>
            <a:r>
              <a:rPr lang="id-ID" sz="2400" b="1" dirty="0" smtClean="0"/>
              <a:t>: ...</a:t>
            </a:r>
          </a:p>
          <a:p>
            <a:pPr marL="0" indent="0">
              <a:buNone/>
            </a:pPr>
            <a:r>
              <a:rPr lang="id-ID" sz="2400" b="1" dirty="0"/>
              <a:t>	</a:t>
            </a:r>
            <a:r>
              <a:rPr lang="id-ID" sz="2400" b="1" dirty="0" smtClean="0"/>
              <a:t>	dan  00.28;  00.29</a:t>
            </a:r>
            <a:r>
              <a:rPr lang="id-ID" sz="2400" dirty="0" smtClean="0"/>
              <a:t> </a:t>
            </a:r>
          </a:p>
          <a:p>
            <a:pPr marL="0" indent="0">
              <a:buNone/>
            </a:pPr>
            <a:endParaRPr lang="id-ID" sz="2000" dirty="0" smtClean="0"/>
          </a:p>
          <a:p>
            <a:pPr marL="0" indent="0">
              <a:buNone/>
            </a:pPr>
            <a:r>
              <a:rPr lang="id-ID" sz="2400" dirty="0"/>
              <a:t>	</a:t>
            </a:r>
            <a:r>
              <a:rPr lang="id-ID" sz="2400" b="1" dirty="0" smtClean="0"/>
              <a:t>00.3	</a:t>
            </a:r>
            <a:r>
              <a:rPr lang="id-ID" sz="2400" dirty="0" smtClean="0"/>
              <a:t>Computer assisted surgery [CAS]</a:t>
            </a:r>
          </a:p>
          <a:p>
            <a:pPr marL="0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	Code also diagnostic or therapeutic procedure</a:t>
            </a:r>
          </a:p>
          <a:p>
            <a:pPr marL="0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	</a:t>
            </a:r>
            <a:r>
              <a:rPr lang="id-ID" sz="2400" b="1" i="1" dirty="0" smtClean="0"/>
              <a:t>Excl.: ...</a:t>
            </a:r>
          </a:p>
          <a:p>
            <a:pPr marL="0" indent="0">
              <a:buNone/>
            </a:pPr>
            <a:r>
              <a:rPr lang="id-ID" sz="2400" b="1" i="1" dirty="0"/>
              <a:t>	</a:t>
            </a:r>
            <a:r>
              <a:rPr lang="id-ID" sz="2400" b="1" i="1" dirty="0" smtClean="0"/>
              <a:t>	</a:t>
            </a:r>
            <a:r>
              <a:rPr lang="id-ID" sz="2400" dirty="0" smtClean="0"/>
              <a:t>00.31   s/d   00.35  dan  00.39 </a:t>
            </a:r>
            <a:endParaRPr lang="id-ID" sz="24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79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algn="l"/>
            <a:r>
              <a:rPr lang="id-ID" sz="2000" dirty="0" smtClean="0"/>
              <a:t> (Lanjutan)</a:t>
            </a: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147248" cy="50734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sz="2400" b="1" dirty="0" smtClean="0"/>
              <a:t>   00.4	    </a:t>
            </a:r>
            <a:r>
              <a:rPr lang="id-ID" sz="2400" dirty="0" smtClean="0"/>
              <a:t>Adjunct Vascular System Procedures</a:t>
            </a:r>
          </a:p>
          <a:p>
            <a:pPr marL="0" indent="0">
              <a:buNone/>
            </a:pPr>
            <a:r>
              <a:rPr lang="id-ID" sz="2400" b="1" dirty="0"/>
              <a:t>	</a:t>
            </a:r>
            <a:r>
              <a:rPr lang="id-ID" sz="2400" b="1" dirty="0" smtClean="0"/>
              <a:t>	</a:t>
            </a:r>
            <a:r>
              <a:rPr lang="id-ID" sz="2400" b="1" i="1" dirty="0" smtClean="0"/>
              <a:t>Note: ...</a:t>
            </a:r>
          </a:p>
          <a:p>
            <a:pPr marL="0" indent="0">
              <a:buNone/>
            </a:pPr>
            <a:r>
              <a:rPr lang="id-ID" sz="2400" b="1" dirty="0"/>
              <a:t>	</a:t>
            </a:r>
            <a:r>
              <a:rPr lang="id-ID" sz="2400" b="1" dirty="0" smtClean="0"/>
              <a:t>	</a:t>
            </a:r>
            <a:r>
              <a:rPr lang="id-ID" sz="2400" dirty="0" smtClean="0"/>
              <a:t>Code also any: </a:t>
            </a:r>
          </a:p>
          <a:p>
            <a:pPr marL="0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		angioplasty or atherectomy (00.61 - ...)</a:t>
            </a:r>
          </a:p>
          <a:p>
            <a:pPr marL="0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		dst.</a:t>
            </a:r>
          </a:p>
          <a:p>
            <a:pPr marL="0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	00.40 s/d 00.43   ada  </a:t>
            </a:r>
            <a:r>
              <a:rPr lang="id-ID" sz="2400" b="1" i="1" dirty="0" smtClean="0"/>
              <a:t>Excl.: ...</a:t>
            </a:r>
          </a:p>
          <a:p>
            <a:pPr marL="0" indent="0">
              <a:buNone/>
            </a:pPr>
            <a:r>
              <a:rPr lang="id-ID" sz="2400" b="1" i="1" dirty="0"/>
              <a:t>	</a:t>
            </a:r>
            <a:r>
              <a:rPr lang="id-ID" sz="2400" b="1" i="1" dirty="0" smtClean="0"/>
              <a:t>	</a:t>
            </a:r>
            <a:r>
              <a:rPr lang="id-ID" sz="2400" dirty="0" smtClean="0"/>
              <a:t>00.44  ada  </a:t>
            </a:r>
            <a:r>
              <a:rPr lang="id-ID" sz="2400" b="1" i="1" dirty="0" smtClean="0"/>
              <a:t>Note: ...		</a:t>
            </a:r>
            <a:r>
              <a:rPr lang="id-ID" sz="2400" dirty="0" smtClean="0"/>
              <a:t>00.45  s/d  00.48</a:t>
            </a:r>
            <a:endParaRPr lang="id-ID" sz="2400" b="1" i="1" dirty="0" smtClean="0"/>
          </a:p>
          <a:p>
            <a:pPr marL="0" indent="0">
              <a:buNone/>
            </a:pPr>
            <a:r>
              <a:rPr lang="id-ID" sz="2400" dirty="0" smtClean="0"/>
              <a:t>	</a:t>
            </a:r>
          </a:p>
          <a:p>
            <a:pPr marL="0" indent="0">
              <a:buNone/>
            </a:pPr>
            <a:r>
              <a:rPr lang="id-ID" sz="2400" b="1" dirty="0" smtClean="0"/>
              <a:t>     00.5     </a:t>
            </a:r>
            <a:r>
              <a:rPr lang="id-ID" sz="2400" dirty="0" smtClean="0"/>
              <a:t>Other cardiovascular procedures</a:t>
            </a:r>
          </a:p>
          <a:p>
            <a:pPr marL="0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    </a:t>
            </a:r>
            <a:r>
              <a:rPr lang="id-ID" sz="2400" b="1" dirty="0" smtClean="0"/>
              <a:t> </a:t>
            </a:r>
            <a:r>
              <a:rPr lang="id-ID" sz="2400" dirty="0" smtClean="0"/>
              <a:t>00.50; 00.51; 00.53; 00.54   ada </a:t>
            </a:r>
            <a:r>
              <a:rPr lang="id-ID" sz="2400" b="1" i="1" dirty="0" smtClean="0"/>
              <a:t>Note: ...</a:t>
            </a:r>
            <a:r>
              <a:rPr lang="id-ID" sz="2400" dirty="0" smtClean="0"/>
              <a:t> &amp; </a:t>
            </a:r>
            <a:r>
              <a:rPr lang="id-ID" sz="2400" b="1" i="1" dirty="0" smtClean="0"/>
              <a:t>Excl.: ..</a:t>
            </a:r>
          </a:p>
          <a:p>
            <a:pPr marL="0" indent="0">
              <a:buNone/>
            </a:pPr>
            <a:r>
              <a:rPr lang="id-ID" sz="2400" b="1" i="1" dirty="0"/>
              <a:t>	</a:t>
            </a:r>
            <a:r>
              <a:rPr lang="id-ID" sz="2400" b="1" i="1" dirty="0" smtClean="0"/>
              <a:t>     </a:t>
            </a:r>
            <a:r>
              <a:rPr lang="id-ID" sz="2400" dirty="0" smtClean="0"/>
              <a:t>00.52 ; 00.55; 00.56  hanya ada  </a:t>
            </a:r>
            <a:r>
              <a:rPr lang="id-ID" sz="2400" b="1" i="1" dirty="0" smtClean="0"/>
              <a:t>Excl.: ...</a:t>
            </a:r>
          </a:p>
          <a:p>
            <a:pPr marL="0" indent="0">
              <a:buNone/>
            </a:pPr>
            <a:r>
              <a:rPr lang="id-ID" sz="2400" b="1" i="1" dirty="0"/>
              <a:t>	 </a:t>
            </a:r>
            <a:r>
              <a:rPr lang="id-ID" sz="2400" b="1" i="1" dirty="0" smtClean="0"/>
              <a:t>    </a:t>
            </a:r>
            <a:r>
              <a:rPr lang="id-ID" sz="2400" dirty="0" smtClean="0"/>
              <a:t>00.57</a:t>
            </a:r>
            <a:endParaRPr lang="id-ID" sz="24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88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algn="l"/>
            <a:r>
              <a:rPr lang="id-ID" sz="2000" dirty="0" smtClean="0"/>
              <a:t> (Lanjutan)</a:t>
            </a: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sz="2400" dirty="0" smtClean="0"/>
              <a:t>    </a:t>
            </a:r>
            <a:r>
              <a:rPr lang="id-ID" sz="2400" b="1" dirty="0" smtClean="0"/>
              <a:t>00.6     </a:t>
            </a:r>
            <a:r>
              <a:rPr lang="id-ID" sz="2400" dirty="0" smtClean="0"/>
              <a:t>Procedures on blood vessels</a:t>
            </a:r>
          </a:p>
          <a:p>
            <a:pPr marL="0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    00.61;  00.6 2   ada  </a:t>
            </a:r>
            <a:r>
              <a:rPr lang="id-ID" sz="2400" b="1" i="1" dirty="0" smtClean="0"/>
              <a:t>Excl.: ...</a:t>
            </a:r>
            <a:r>
              <a:rPr lang="id-ID" sz="2400" dirty="0" smtClean="0"/>
              <a:t>  </a:t>
            </a:r>
          </a:p>
          <a:p>
            <a:pPr marL="0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    00.63;  00.64  dan  00.65   ada </a:t>
            </a:r>
            <a:r>
              <a:rPr lang="id-ID" sz="2400" i="1" dirty="0" smtClean="0"/>
              <a:t> </a:t>
            </a:r>
            <a:r>
              <a:rPr lang="id-ID" sz="2400" b="1" i="1" dirty="0" smtClean="0"/>
              <a:t>Incl.: ...  </a:t>
            </a:r>
            <a:r>
              <a:rPr lang="id-ID" sz="2400" dirty="0" smtClean="0"/>
              <a:t>dan</a:t>
            </a:r>
            <a:r>
              <a:rPr lang="id-ID" sz="2400" b="1" i="1" dirty="0" smtClean="0"/>
              <a:t>  Excl.: ...</a:t>
            </a:r>
          </a:p>
          <a:p>
            <a:pPr marL="0" indent="0">
              <a:buNone/>
            </a:pPr>
            <a:endParaRPr lang="id-ID" sz="2400" b="1" i="1" dirty="0"/>
          </a:p>
          <a:p>
            <a:pPr marL="0" indent="0">
              <a:buNone/>
            </a:pPr>
            <a:r>
              <a:rPr lang="id-ID" sz="2400" b="1" i="1" dirty="0" smtClean="0"/>
              <a:t>    </a:t>
            </a:r>
            <a:r>
              <a:rPr lang="id-ID" sz="2400" b="1" dirty="0" smtClean="0"/>
              <a:t>00.7     </a:t>
            </a:r>
            <a:r>
              <a:rPr lang="id-ID" sz="2400" dirty="0" smtClean="0"/>
              <a:t>Other  hip procedures</a:t>
            </a:r>
          </a:p>
          <a:p>
            <a:pPr marL="0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    00.70 s/d 00.72  ada   </a:t>
            </a:r>
            <a:r>
              <a:rPr lang="id-ID" sz="2400" b="1" i="1" dirty="0" smtClean="0"/>
              <a:t>Excl.: ...</a:t>
            </a:r>
          </a:p>
          <a:p>
            <a:pPr marL="0" indent="0">
              <a:buNone/>
            </a:pPr>
            <a:r>
              <a:rPr lang="id-ID" sz="2400" b="1" i="1" dirty="0"/>
              <a:t>	</a:t>
            </a:r>
            <a:r>
              <a:rPr lang="id-ID" sz="2400" b="1" i="1" dirty="0" smtClean="0"/>
              <a:t>    </a:t>
            </a:r>
            <a:r>
              <a:rPr lang="id-ID" sz="2400" dirty="0" smtClean="0"/>
              <a:t>00.73 s/d  00.77</a:t>
            </a: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r>
              <a:rPr lang="id-ID" sz="2400" dirty="0" smtClean="0"/>
              <a:t>    </a:t>
            </a:r>
            <a:r>
              <a:rPr lang="id-ID" sz="2400" b="1" dirty="0" smtClean="0"/>
              <a:t>00.8	    </a:t>
            </a:r>
            <a:r>
              <a:rPr lang="id-ID" sz="2400" dirty="0" smtClean="0"/>
              <a:t>Other knee and hip procedures</a:t>
            </a:r>
          </a:p>
          <a:p>
            <a:pPr marL="0" indent="0">
              <a:buNone/>
            </a:pPr>
            <a:r>
              <a:rPr lang="id-ID" sz="2400" b="1" dirty="0"/>
              <a:t>	</a:t>
            </a:r>
            <a:r>
              <a:rPr lang="id-ID" sz="2400" b="1" dirty="0" smtClean="0"/>
              <a:t>     </a:t>
            </a:r>
            <a:r>
              <a:rPr lang="id-ID" sz="2400" b="1" i="1" dirty="0" smtClean="0"/>
              <a:t>Note: ...</a:t>
            </a:r>
          </a:p>
          <a:p>
            <a:pPr marL="0" indent="0">
              <a:buNone/>
            </a:pPr>
            <a:r>
              <a:rPr lang="id-ID" sz="2400" b="1" i="1" dirty="0"/>
              <a:t>	 </a:t>
            </a:r>
            <a:r>
              <a:rPr lang="id-ID" sz="2400" b="1" i="1" dirty="0" smtClean="0"/>
              <a:t>    </a:t>
            </a:r>
            <a:r>
              <a:rPr lang="id-ID" sz="2400" dirty="0" smtClean="0"/>
              <a:t>00.80 s/d  00.84  dan  00.86; 00.87 ada </a:t>
            </a:r>
            <a:r>
              <a:rPr lang="id-ID" sz="2400" b="1" i="1" dirty="0" smtClean="0"/>
              <a:t>Excl.: ....</a:t>
            </a:r>
            <a:r>
              <a:rPr lang="id-ID" sz="2400" b="1" dirty="0" smtClean="0"/>
              <a:t>	</a:t>
            </a:r>
          </a:p>
          <a:p>
            <a:pPr marL="0" indent="0">
              <a:buNone/>
            </a:pPr>
            <a:r>
              <a:rPr lang="id-ID" sz="2400" b="1" dirty="0"/>
              <a:t>	 </a:t>
            </a:r>
            <a:r>
              <a:rPr lang="id-ID" sz="2400" b="1" dirty="0" smtClean="0"/>
              <a:t>   </a:t>
            </a:r>
            <a:r>
              <a:rPr lang="id-ID" sz="2400" dirty="0" smtClean="0"/>
              <a:t> dan 00.85</a:t>
            </a:r>
            <a:endParaRPr lang="id-ID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49280-CAE8-412D-9429-7E103A8725F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69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345</Words>
  <Application>Microsoft Office PowerPoint</Application>
  <PresentationFormat>On-screen Show (4:3)</PresentationFormat>
  <Paragraphs>481</Paragraphs>
  <Slides>57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KKPMT  VI 9 STRUKTUR ICD-9-CM  (VOLUME 3)</vt:lpstr>
      <vt:lpstr>CLASSIFICATION OF PTOCEDURES</vt:lpstr>
      <vt:lpstr> (Lanjutan)</vt:lpstr>
      <vt:lpstr>KOMPETENSI</vt:lpstr>
      <vt:lpstr>CLASSIFICATION  OF PROCEDURES</vt:lpstr>
      <vt:lpstr> (Lanjutan)</vt:lpstr>
      <vt:lpstr>(Lanjutan)</vt:lpstr>
      <vt:lpstr> (Lanjutan)</vt:lpstr>
      <vt:lpstr> (Lanjutan)</vt:lpstr>
      <vt:lpstr>  (Lanjutan)</vt:lpstr>
      <vt:lpstr>01  Incision and Excision of Skull, Brain, and Cerebral meninges</vt:lpstr>
      <vt:lpstr> (Contin.-)</vt:lpstr>
      <vt:lpstr>  02 Other Operations on Skull, Brain, and Cerebral Meninges </vt:lpstr>
      <vt:lpstr>(Cont.-)</vt:lpstr>
      <vt:lpstr>03 Operation on Spinal Cord and  Spinal Canal Structures</vt:lpstr>
      <vt:lpstr> (Cont.-1)</vt:lpstr>
      <vt:lpstr>  (Contin.-2)</vt:lpstr>
      <vt:lpstr>04 Operation on Cranial and  Peripheral Nerves</vt:lpstr>
      <vt:lpstr>  (Cont.-1)</vt:lpstr>
      <vt:lpstr>  (Cont.-2)</vt:lpstr>
      <vt:lpstr> (Cont.-2)</vt:lpstr>
      <vt:lpstr>05 Operations on Sympathetic Nerves or Ganglia </vt:lpstr>
      <vt:lpstr> (Cont.-)</vt:lpstr>
      <vt:lpstr>        2.  OPERATION ON THE ENDOCRINE SYSTEM      (06  -  07) </vt:lpstr>
      <vt:lpstr>  (Cont.-1)</vt:lpstr>
      <vt:lpstr>(Cont.-2)</vt:lpstr>
      <vt:lpstr>  (Cont.-3)</vt:lpstr>
      <vt:lpstr> (Cont.-4)</vt:lpstr>
      <vt:lpstr>(Con.-4)</vt:lpstr>
      <vt:lpstr>(Cont.-5)</vt:lpstr>
      <vt:lpstr>3  OPERATIONS ON THE  EYE  (08-16)</vt:lpstr>
      <vt:lpstr>  (Cont.-)</vt:lpstr>
      <vt:lpstr>4 OPERATION  ON THE EAR (18-20)</vt:lpstr>
      <vt:lpstr>5   OPERATIONS ON THE NOSE, MOUTH AND PHARYNX  (21 – 29)</vt:lpstr>
      <vt:lpstr> (Lanjutan)</vt:lpstr>
      <vt:lpstr>6. OPERATIONS ON THE RESPIRATORY SYSTEM  (30 – N34)</vt:lpstr>
      <vt:lpstr>PowerPoint Presentation</vt:lpstr>
      <vt:lpstr>PowerPoint Presentation</vt:lpstr>
      <vt:lpstr>7. OPERATIONS ON  CARDIIOVASCULAR SYSTWEM (35-39)</vt:lpstr>
      <vt:lpstr>PowerPoint Presentation</vt:lpstr>
      <vt:lpstr>8.  OPERATIONS ON THE HEMIC AND LYMPHATIC SYSTEM  (40-41)</vt:lpstr>
      <vt:lpstr>9.  OPERATIONS ON  THE DIGESTIVE SYSTEM  (42-54) </vt:lpstr>
      <vt:lpstr>45  Icision, excision, and anastomosis of intestine</vt:lpstr>
      <vt:lpstr>PowerPoint Presentation</vt:lpstr>
      <vt:lpstr>PowerPoint Presentation</vt:lpstr>
      <vt:lpstr>PowerPoint Presentation</vt:lpstr>
      <vt:lpstr>PowerPoint Presentation</vt:lpstr>
      <vt:lpstr>10  Operations on the urinary system  (55-59) </vt:lpstr>
      <vt:lpstr> 11  Operations on the Male Genital organs       (60-64) </vt:lpstr>
      <vt:lpstr> 12  Operations on the Female Genital organs       (65-71) </vt:lpstr>
      <vt:lpstr>13 Obstetrical Procedural  (72-75) </vt:lpstr>
      <vt:lpstr> 14  Operations on the musculoskeletal system      (76-84) </vt:lpstr>
      <vt:lpstr>15.  OPERATION ON THE INTEGUMENTUM SYSTEM (85-86)</vt:lpstr>
      <vt:lpstr>16  MISCELLANEOUS DIAGNOSTIC AND THERAPEUTIC PROCEDURES (87-99)</vt:lpstr>
      <vt:lpstr>PowerPoint Presentation</vt:lpstr>
      <vt:lpstr>PowerPoint Presentation</vt:lpstr>
      <vt:lpstr>16.  MISCELLANOUS DIAGNOSTIC AND THERAPEUTIC PROCEDURES (87-89)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THOSIBA</dc:creator>
  <cp:lastModifiedBy>BPISTI2008</cp:lastModifiedBy>
  <cp:revision>72</cp:revision>
  <cp:lastPrinted>2016-08-20T08:38:02Z</cp:lastPrinted>
  <dcterms:created xsi:type="dcterms:W3CDTF">2011-04-13T21:43:50Z</dcterms:created>
  <dcterms:modified xsi:type="dcterms:W3CDTF">2017-11-21T17:46:26Z</dcterms:modified>
</cp:coreProperties>
</file>