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3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43278-2928-49C9-BC80-7165982EBF5D}" type="datetimeFigureOut">
              <a:rPr lang="en-US" smtClean="0"/>
              <a:t>22-Nov-17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75E4C-15EC-4177-9738-F652A3644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392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43278-2928-49C9-BC80-7165982EBF5D}" type="datetimeFigureOut">
              <a:rPr lang="en-US" smtClean="0"/>
              <a:t>22-Nov-17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75E4C-15EC-4177-9738-F652A3644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2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43278-2928-49C9-BC80-7165982EBF5D}" type="datetimeFigureOut">
              <a:rPr lang="en-US" smtClean="0"/>
              <a:t>22-Nov-17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75E4C-15EC-4177-9738-F652A3644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821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43278-2928-49C9-BC80-7165982EBF5D}" type="datetimeFigureOut">
              <a:rPr lang="en-US" smtClean="0"/>
              <a:t>22-Nov-17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75E4C-15EC-4177-9738-F652A3644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496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43278-2928-49C9-BC80-7165982EBF5D}" type="datetimeFigureOut">
              <a:rPr lang="en-US" smtClean="0"/>
              <a:t>22-Nov-17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75E4C-15EC-4177-9738-F652A3644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224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43278-2928-49C9-BC80-7165982EBF5D}" type="datetimeFigureOut">
              <a:rPr lang="en-US" smtClean="0"/>
              <a:t>22-Nov-17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75E4C-15EC-4177-9738-F652A3644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153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43278-2928-49C9-BC80-7165982EBF5D}" type="datetimeFigureOut">
              <a:rPr lang="en-US" smtClean="0"/>
              <a:t>22-Nov-17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75E4C-15EC-4177-9738-F652A3644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051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43278-2928-49C9-BC80-7165982EBF5D}" type="datetimeFigureOut">
              <a:rPr lang="en-US" smtClean="0"/>
              <a:t>22-Nov-17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75E4C-15EC-4177-9738-F652A3644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924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43278-2928-49C9-BC80-7165982EBF5D}" type="datetimeFigureOut">
              <a:rPr lang="en-US" smtClean="0"/>
              <a:t>22-Nov-17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75E4C-15EC-4177-9738-F652A3644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35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43278-2928-49C9-BC80-7165982EBF5D}" type="datetimeFigureOut">
              <a:rPr lang="en-US" smtClean="0"/>
              <a:t>22-Nov-17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75E4C-15EC-4177-9738-F652A3644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067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43278-2928-49C9-BC80-7165982EBF5D}" type="datetimeFigureOut">
              <a:rPr lang="en-US" smtClean="0"/>
              <a:t>22-Nov-17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75E4C-15EC-4177-9738-F652A3644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950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43278-2928-49C9-BC80-7165982EBF5D}" type="datetimeFigureOut">
              <a:rPr lang="en-US" smtClean="0"/>
              <a:t>22-Nov-17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75E4C-15EC-4177-9738-F652A3644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226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-11113" y="-7938"/>
            <a:ext cx="9144001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800" y="3558079"/>
            <a:ext cx="6172200" cy="1470025"/>
          </a:xfrm>
        </p:spPr>
        <p:txBody>
          <a:bodyPr>
            <a:noAutofit/>
          </a:bodyPr>
          <a:lstStyle/>
          <a:p>
            <a:r>
              <a:rPr lang="en-US" sz="2400" b="1" dirty="0" err="1" smtClean="0"/>
              <a:t>Latihan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Soal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id-ID" sz="2400" b="1" dirty="0" smtClean="0"/>
              <a:t>Chapter </a:t>
            </a:r>
            <a:r>
              <a:rPr lang="en-US" sz="2400" b="1" dirty="0"/>
              <a:t>XXI </a:t>
            </a:r>
            <a:r>
              <a:rPr lang="en-US" sz="2400" b="1" dirty="0" err="1"/>
              <a:t>Faktor-Faktor</a:t>
            </a:r>
            <a:r>
              <a:rPr lang="en-US" sz="2400" b="1" dirty="0"/>
              <a:t> yang </a:t>
            </a:r>
            <a:r>
              <a:rPr lang="en-US" sz="2400" b="1" dirty="0" err="1"/>
              <a:t>Berpengaruh</a:t>
            </a:r>
            <a:r>
              <a:rPr lang="en-US" sz="2400" b="1" dirty="0"/>
              <a:t> </a:t>
            </a:r>
            <a:r>
              <a:rPr lang="en-US" sz="2400" b="1" dirty="0" err="1"/>
              <a:t>kepada</a:t>
            </a:r>
            <a:r>
              <a:rPr lang="en-US" sz="2400" b="1" dirty="0"/>
              <a:t> Status </a:t>
            </a:r>
            <a:r>
              <a:rPr lang="en-US" sz="2400" b="1" dirty="0" err="1"/>
              <a:t>Kesehatan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Kontak</a:t>
            </a:r>
            <a:r>
              <a:rPr lang="en-US" sz="2400" b="1" dirty="0"/>
              <a:t> </a:t>
            </a:r>
            <a:r>
              <a:rPr lang="en-US" sz="2400" b="1" dirty="0" err="1"/>
              <a:t>dengan</a:t>
            </a:r>
            <a:r>
              <a:rPr lang="en-US" sz="2400" b="1" dirty="0"/>
              <a:t> </a:t>
            </a:r>
            <a:r>
              <a:rPr lang="en-US" sz="2400" b="1" dirty="0" err="1"/>
              <a:t>Pelayanan</a:t>
            </a:r>
            <a:r>
              <a:rPr lang="en-US" sz="2400" b="1" dirty="0"/>
              <a:t> </a:t>
            </a:r>
            <a:r>
              <a:rPr lang="en-US" sz="2400" b="1" dirty="0" err="1"/>
              <a:t>kesehatan</a:t>
            </a:r>
            <a:r>
              <a:rPr lang="en-US" sz="2400" b="1" dirty="0"/>
              <a:t/>
            </a:r>
            <a:br>
              <a:rPr lang="en-US" sz="2400" b="1" dirty="0"/>
            </a:b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2800" y="5068903"/>
            <a:ext cx="5562600" cy="1255697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TIM DOSEN KKPMT 4</a:t>
            </a:r>
          </a:p>
          <a:p>
            <a:r>
              <a:rPr lang="en-US" b="1" dirty="0">
                <a:solidFill>
                  <a:schemeClr val="bg1"/>
                </a:solidFill>
              </a:rPr>
              <a:t>Prodi RMIK, </a:t>
            </a:r>
            <a:r>
              <a:rPr lang="en-US" b="1" dirty="0" err="1">
                <a:solidFill>
                  <a:schemeClr val="bg1"/>
                </a:solidFill>
              </a:rPr>
              <a:t>Fakultas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Ilmu-ilmu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Kesehatan</a:t>
            </a:r>
            <a:endParaRPr lang="en-US" b="1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9947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BF5A7D5-9671-4758-A2E0-BF2C1BDACA2D}" type="slidenum">
              <a:rPr lang="en-US"/>
              <a:pPr eaLnBrk="1" hangingPunct="1"/>
              <a:t>10</a:t>
            </a:fld>
            <a:endParaRPr lang="en-US"/>
          </a:p>
        </p:txBody>
      </p:sp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29600" cy="457200"/>
          </a:xfrm>
        </p:spPr>
        <p:txBody>
          <a:bodyPr/>
          <a:lstStyle/>
          <a:p>
            <a:pPr eaLnBrk="1" hangingPunct="1"/>
            <a:r>
              <a:rPr lang="en-US" sz="2400" smtClean="0"/>
              <a:t>Contoh Soal (lanjutan -1)</a:t>
            </a:r>
          </a:p>
        </p:txBody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 smtClean="0"/>
              <a:t>	3.	</a:t>
            </a:r>
            <a:r>
              <a:rPr lang="en-US" sz="2000" b="1" smtClean="0"/>
              <a:t>Kontak dengan anggota keluarga tuberculosis aktif -&gt; cari 	di  </a:t>
            </a:r>
            <a:r>
              <a:rPr lang="en-US" sz="2000" b="1" u="sng" smtClean="0"/>
              <a:t>Contact</a:t>
            </a:r>
            <a:r>
              <a:rPr lang="en-US" sz="2000" b="1" smtClean="0"/>
              <a:t> </a:t>
            </a:r>
            <a:r>
              <a:rPr lang="en-US" sz="2000" smtClean="0"/>
              <a:t>(1</a:t>
            </a:r>
            <a:r>
              <a:rPr lang="id-ID" sz="2000" smtClean="0"/>
              <a:t>53</a:t>
            </a:r>
            <a:r>
              <a:rPr lang="en-US" sz="2000" smtClean="0"/>
              <a:t>)</a:t>
            </a:r>
            <a:r>
              <a:rPr lang="en-US" sz="2000" b="1" smtClean="0"/>
              <a:t>	</a:t>
            </a:r>
          </a:p>
          <a:p>
            <a:pPr eaLnBrk="1" hangingPunct="1">
              <a:buFontTx/>
              <a:buNone/>
            </a:pPr>
            <a:r>
              <a:rPr lang="en-US" sz="2000" b="1" smtClean="0"/>
              <a:t>		      -      tuberculosis  Z20.1 </a:t>
            </a:r>
            <a:r>
              <a:rPr lang="en-US" sz="2000" smtClean="0"/>
              <a:t>(tidak dapat ditelusuri lewat Tbc).	[</a:t>
            </a:r>
            <a:r>
              <a:rPr lang="id-ID" sz="2000" smtClean="0"/>
              <a:t>986]</a:t>
            </a:r>
            <a:r>
              <a:rPr lang="en-US" sz="2000" smtClean="0"/>
              <a:t>  </a:t>
            </a:r>
            <a:r>
              <a:rPr lang="en-US" sz="2000" b="1" smtClean="0"/>
              <a:t>Z20.1	Contact with and exposure to tuberculosis</a:t>
            </a:r>
          </a:p>
          <a:p>
            <a:pPr eaLnBrk="1" hangingPunct="1">
              <a:buFontTx/>
              <a:buNone/>
            </a:pPr>
            <a:r>
              <a:rPr lang="en-US" sz="2000" b="1" smtClean="0"/>
              <a:t>	</a:t>
            </a:r>
          </a:p>
          <a:p>
            <a:pPr eaLnBrk="1" hangingPunct="1">
              <a:buFontTx/>
              <a:buNone/>
            </a:pPr>
            <a:r>
              <a:rPr lang="en-US" sz="2000" b="1" smtClean="0"/>
              <a:t>	</a:t>
            </a:r>
            <a:r>
              <a:rPr lang="en-US" sz="2000" smtClean="0"/>
              <a:t>4.</a:t>
            </a:r>
            <a:r>
              <a:rPr lang="en-US" sz="2000" b="1" smtClean="0"/>
              <a:t>	</a:t>
            </a:r>
            <a:r>
              <a:rPr lang="en-US" sz="2000" b="1" u="sng" smtClean="0"/>
              <a:t>Carrier</a:t>
            </a:r>
            <a:r>
              <a:rPr lang="en-US" sz="2000" b="1" smtClean="0"/>
              <a:t> [HBsAg] hepatitis B </a:t>
            </a:r>
            <a:r>
              <a:rPr lang="en-US" sz="2000" smtClean="0"/>
              <a:t>(9</a:t>
            </a:r>
            <a:r>
              <a:rPr lang="id-ID" sz="2000" smtClean="0"/>
              <a:t>9</a:t>
            </a:r>
            <a:r>
              <a:rPr lang="en-US" sz="2000" smtClean="0"/>
              <a:t>)  </a:t>
            </a:r>
            <a:r>
              <a:rPr lang="en-US" sz="2000" b="1" smtClean="0"/>
              <a:t>Z22.5</a:t>
            </a:r>
          </a:p>
          <a:p>
            <a:pPr eaLnBrk="1" hangingPunct="1">
              <a:buFontTx/>
              <a:buNone/>
            </a:pPr>
            <a:r>
              <a:rPr lang="en-US" sz="2000" b="1" smtClean="0"/>
              <a:t>		</a:t>
            </a:r>
            <a:r>
              <a:rPr lang="en-US" sz="2000" smtClean="0"/>
              <a:t>[</a:t>
            </a:r>
            <a:r>
              <a:rPr lang="id-ID" sz="2000" smtClean="0"/>
              <a:t>987</a:t>
            </a:r>
            <a:r>
              <a:rPr lang="en-US" sz="2000" smtClean="0"/>
              <a:t>]</a:t>
            </a:r>
          </a:p>
          <a:p>
            <a:pPr eaLnBrk="1" hangingPunct="1">
              <a:buFontTx/>
              <a:buNone/>
            </a:pPr>
            <a:r>
              <a:rPr lang="en-US" sz="2000" smtClean="0"/>
              <a:t>		Z22.5	Carrier of viral hepatitis</a:t>
            </a:r>
            <a:endParaRPr lang="en-US" sz="2000" b="1" smtClean="0"/>
          </a:p>
          <a:p>
            <a:pPr eaLnBrk="1" hangingPunct="1">
              <a:buFontTx/>
              <a:buNone/>
            </a:pPr>
            <a:r>
              <a:rPr lang="en-US" sz="2000" b="1" smtClean="0"/>
              <a:t>		Bedakan dengan carrier Hepatitis B HBsAg dengan acute 	infeksi delta-agent	B17.0</a:t>
            </a:r>
            <a:r>
              <a:rPr lang="en-US" sz="2000" smtClean="0"/>
              <a:t>	</a:t>
            </a:r>
          </a:p>
          <a:p>
            <a:pPr eaLnBrk="1" hangingPunct="1">
              <a:buFontTx/>
              <a:buNone/>
            </a:pPr>
            <a:r>
              <a:rPr lang="en-US" sz="2000" smtClean="0"/>
              <a:t>		[13</a:t>
            </a:r>
            <a:r>
              <a:rPr lang="id-ID" sz="2000" smtClean="0"/>
              <a:t>9</a:t>
            </a:r>
            <a:r>
              <a:rPr lang="en-US" sz="2000" smtClean="0"/>
              <a:t>]	</a:t>
            </a:r>
            <a:r>
              <a:rPr lang="en-US" sz="2000" b="1" smtClean="0"/>
              <a:t>B17.0  </a:t>
            </a:r>
            <a:r>
              <a:rPr lang="en-US" sz="2000" smtClean="0"/>
              <a:t>Acute delta –(super)infection of hepatitis B 			carrier</a:t>
            </a:r>
          </a:p>
          <a:p>
            <a:pPr eaLnBrk="1" hangingPunct="1">
              <a:buFontTx/>
              <a:buNone/>
            </a:pPr>
            <a:r>
              <a:rPr lang="en-US" sz="2000" smtClean="0"/>
              <a:t>		Pada soal yang akhir ini pasien carrier hepatitis B menderita 	hepatitis akut akibat superinfeksi delta agent.</a:t>
            </a:r>
          </a:p>
        </p:txBody>
      </p:sp>
    </p:spTree>
    <p:extLst>
      <p:ext uri="{BB962C8B-B14F-4D97-AF65-F5344CB8AC3E}">
        <p14:creationId xmlns:p14="http://schemas.microsoft.com/office/powerpoint/2010/main" val="17980617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6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831EEEA-638F-469F-A146-ABCBA3EE0C7A}" type="slidenum">
              <a:rPr lang="en-US"/>
              <a:pPr eaLnBrk="1" hangingPunct="1"/>
              <a:t>11</a:t>
            </a:fld>
            <a:endParaRPr lang="en-US"/>
          </a:p>
        </p:txBody>
      </p:sp>
      <p:sp>
        <p:nvSpPr>
          <p:cNvPr id="686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pPr eaLnBrk="1" hangingPunct="1"/>
            <a:r>
              <a:rPr lang="en-US" sz="2000" smtClean="0"/>
              <a:t>Contoh Soal: (lanjutan -2)</a:t>
            </a:r>
          </a:p>
        </p:txBody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 smtClean="0"/>
              <a:t>	5.	Menolak </a:t>
            </a:r>
            <a:r>
              <a:rPr lang="en-US" sz="2000" u="sng" smtClean="0"/>
              <a:t>imunisasi</a:t>
            </a:r>
            <a:r>
              <a:rPr lang="en-US" sz="2000" smtClean="0"/>
              <a:t> saat PIN karena sedang flu (2</a:t>
            </a:r>
            <a:r>
              <a:rPr lang="id-ID" sz="2000" smtClean="0"/>
              <a:t>42</a:t>
            </a:r>
            <a:r>
              <a:rPr lang="en-US" sz="2000" smtClean="0"/>
              <a:t>) -&gt; (</a:t>
            </a:r>
            <a:r>
              <a:rPr lang="id-ID" sz="2000" smtClean="0"/>
              <a:t>647</a:t>
            </a:r>
            <a:r>
              <a:rPr lang="en-US" sz="2000" smtClean="0"/>
              <a:t>)</a:t>
            </a:r>
          </a:p>
          <a:p>
            <a:pPr eaLnBrk="1" hangingPunct="1">
              <a:buFontTx/>
              <a:buNone/>
            </a:pPr>
            <a:r>
              <a:rPr lang="en-US" sz="2000" smtClean="0"/>
              <a:t>		</a:t>
            </a:r>
            <a:r>
              <a:rPr lang="en-US" sz="2000" u="sng" smtClean="0"/>
              <a:t>Immunization</a:t>
            </a:r>
            <a:r>
              <a:rPr lang="en-US" sz="2000" smtClean="0"/>
              <a:t> (</a:t>
            </a:r>
            <a:r>
              <a:rPr lang="en-US" sz="2000" i="1" smtClean="0"/>
              <a:t>see also </a:t>
            </a:r>
            <a:r>
              <a:rPr lang="en-US" sz="2000" smtClean="0"/>
              <a:t>Vaccination)</a:t>
            </a:r>
          </a:p>
          <a:p>
            <a:pPr eaLnBrk="1" hangingPunct="1">
              <a:buFontTx/>
              <a:buNone/>
            </a:pPr>
            <a:r>
              <a:rPr lang="en-US" sz="2000" smtClean="0"/>
              <a:t>		</a:t>
            </a:r>
            <a:r>
              <a:rPr lang="en-US" sz="2000" b="1" u="sng" smtClean="0"/>
              <a:t>Vaccination</a:t>
            </a:r>
            <a:r>
              <a:rPr lang="en-US" sz="2000" b="1" smtClean="0"/>
              <a:t>       </a:t>
            </a:r>
            <a:r>
              <a:rPr lang="en-US" sz="2000" smtClean="0"/>
              <a:t> </a:t>
            </a:r>
          </a:p>
          <a:p>
            <a:pPr eaLnBrk="1" hangingPunct="1">
              <a:buFontTx/>
              <a:buNone/>
            </a:pPr>
            <a:r>
              <a:rPr lang="en-US" sz="2000" smtClean="0"/>
              <a:t>		  -    not done because of due to contraindication	</a:t>
            </a:r>
            <a:r>
              <a:rPr lang="en-US" sz="2000" b="1" smtClean="0"/>
              <a:t>Z28.0  </a:t>
            </a:r>
          </a:p>
          <a:p>
            <a:pPr eaLnBrk="1" hangingPunct="1">
              <a:buFontTx/>
              <a:buNone/>
            </a:pPr>
            <a:r>
              <a:rPr lang="en-US" sz="2000" smtClean="0"/>
              <a:t>		[</a:t>
            </a:r>
            <a:r>
              <a:rPr lang="id-ID" sz="2000" smtClean="0"/>
              <a:t>989</a:t>
            </a:r>
            <a:r>
              <a:rPr lang="en-US" sz="2000" smtClean="0"/>
              <a:t>] </a:t>
            </a:r>
            <a:r>
              <a:rPr lang="en-US" sz="2000" b="1" smtClean="0"/>
              <a:t>	</a:t>
            </a:r>
            <a:r>
              <a:rPr lang="en-US" sz="2000" smtClean="0"/>
              <a:t>Bedakan dengan:</a:t>
            </a:r>
          </a:p>
          <a:p>
            <a:pPr eaLnBrk="1" hangingPunct="1">
              <a:buFontTx/>
              <a:buNone/>
            </a:pPr>
            <a:r>
              <a:rPr lang="en-US" sz="2000" smtClean="0"/>
              <a:t>		Pasien Badui Dalam menolak vaksinasi -&gt; 	</a:t>
            </a:r>
            <a:r>
              <a:rPr lang="en-US" sz="2000" b="1" smtClean="0"/>
              <a:t>Z28.1</a:t>
            </a:r>
          </a:p>
          <a:p>
            <a:pPr eaLnBrk="1" hangingPunct="1">
              <a:buFontTx/>
              <a:buNone/>
            </a:pPr>
            <a:r>
              <a:rPr lang="en-US" sz="2000" b="1" smtClean="0"/>
              <a:t>	</a:t>
            </a:r>
            <a:r>
              <a:rPr lang="en-US" sz="2000" smtClean="0"/>
              <a:t>6.	Masuk rawat untuk program bayi tabung. -&gt;  Cari di (2</a:t>
            </a:r>
            <a:r>
              <a:rPr lang="id-ID" sz="2000" smtClean="0"/>
              <a:t>73</a:t>
            </a:r>
            <a:r>
              <a:rPr lang="en-US" sz="2000" smtClean="0"/>
              <a:t>) 	</a:t>
            </a:r>
            <a:r>
              <a:rPr lang="en-US" sz="2000" b="1" u="sng" smtClean="0"/>
              <a:t>Fertilization</a:t>
            </a:r>
            <a:r>
              <a:rPr lang="en-US" sz="2000" b="1" smtClean="0"/>
              <a:t> (assisted) NEC </a:t>
            </a:r>
            <a:r>
              <a:rPr lang="en-US" sz="2000" smtClean="0"/>
              <a:t>Z31.3  -&gt; [9</a:t>
            </a:r>
            <a:r>
              <a:rPr lang="id-ID" sz="2000" smtClean="0"/>
              <a:t>91</a:t>
            </a:r>
            <a:r>
              <a:rPr lang="en-US" sz="2000" smtClean="0"/>
              <a:t>]</a:t>
            </a:r>
          </a:p>
          <a:p>
            <a:pPr eaLnBrk="1" hangingPunct="1">
              <a:buFontTx/>
              <a:buNone/>
            </a:pPr>
            <a:r>
              <a:rPr lang="en-US" sz="2000" b="1" smtClean="0"/>
              <a:t>		  -      </a:t>
            </a:r>
            <a:r>
              <a:rPr lang="en-US" sz="2000" b="1" i="1" smtClean="0"/>
              <a:t>in vitro  </a:t>
            </a:r>
            <a:r>
              <a:rPr lang="en-US" sz="2000" b="1" smtClean="0"/>
              <a:t>Z31.2</a:t>
            </a:r>
          </a:p>
          <a:p>
            <a:pPr eaLnBrk="1" hangingPunct="1">
              <a:buFontTx/>
              <a:buNone/>
            </a:pPr>
            <a:r>
              <a:rPr lang="en-US" sz="2000" b="1" smtClean="0"/>
              <a:t>	</a:t>
            </a:r>
            <a:r>
              <a:rPr lang="en-US" sz="2000" smtClean="0"/>
              <a:t>7.	Cabut spiral KB. -&gt; Cari di (4</a:t>
            </a:r>
            <a:r>
              <a:rPr lang="id-ID" sz="2000" smtClean="0"/>
              <a:t>13</a:t>
            </a:r>
            <a:r>
              <a:rPr lang="en-US" sz="2000" smtClean="0"/>
              <a:t>)  </a:t>
            </a:r>
            <a:r>
              <a:rPr lang="en-US" sz="2000" u="sng" smtClean="0"/>
              <a:t>Management </a:t>
            </a:r>
            <a:r>
              <a:rPr lang="en-US" sz="2000" smtClean="0"/>
              <a:t>contraceptive -&gt;</a:t>
            </a:r>
          </a:p>
          <a:p>
            <a:pPr eaLnBrk="1" hangingPunct="1">
              <a:buFontTx/>
              <a:buNone/>
            </a:pPr>
            <a:r>
              <a:rPr lang="en-US" sz="2000" smtClean="0"/>
              <a:t>		</a:t>
            </a:r>
            <a:r>
              <a:rPr lang="en-US" sz="2000" b="1" smtClean="0"/>
              <a:t>Z30.9  ini kurang sesuai, cari yang sesuai -&gt; ke atasnya -&gt; 	[9</a:t>
            </a:r>
            <a:r>
              <a:rPr lang="id-ID" sz="2000" b="1" smtClean="0"/>
              <a:t>90</a:t>
            </a:r>
            <a:r>
              <a:rPr lang="en-US" sz="2000" b="1" smtClean="0"/>
              <a:t>] -&gt; </a:t>
            </a:r>
            <a:r>
              <a:rPr lang="en-US" sz="2000" smtClean="0"/>
              <a:t>Z30.5</a:t>
            </a:r>
            <a:r>
              <a:rPr lang="en-US" sz="2000" b="1" smtClean="0"/>
              <a:t>  Surveillance of (intrauterine) contraceptive 				device</a:t>
            </a:r>
          </a:p>
          <a:p>
            <a:pPr eaLnBrk="1" hangingPunct="1">
              <a:buFontTx/>
              <a:buNone/>
            </a:pPr>
            <a:r>
              <a:rPr lang="en-US" sz="2000" b="1" smtClean="0"/>
              <a:t>			  </a:t>
            </a:r>
            <a:r>
              <a:rPr lang="en-US" sz="2000" smtClean="0"/>
              <a:t>Checking,</a:t>
            </a:r>
            <a:r>
              <a:rPr lang="en-US" sz="2000" b="1" smtClean="0"/>
              <a:t> </a:t>
            </a:r>
            <a:r>
              <a:rPr lang="en-US" sz="2000" smtClean="0"/>
              <a:t>reinsertion or </a:t>
            </a:r>
            <a:r>
              <a:rPr lang="en-US" sz="2000" b="1" smtClean="0"/>
              <a:t>removal of IUD</a:t>
            </a:r>
            <a:endParaRPr lang="en-US" sz="2000" b="1" i="1" smtClean="0"/>
          </a:p>
        </p:txBody>
      </p:sp>
    </p:spTree>
    <p:extLst>
      <p:ext uri="{BB962C8B-B14F-4D97-AF65-F5344CB8AC3E}">
        <p14:creationId xmlns:p14="http://schemas.microsoft.com/office/powerpoint/2010/main" val="4120930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64C2D92-4AF8-4B21-9751-71E2B351346D}" type="slidenum">
              <a:rPr lang="en-US"/>
              <a:pPr eaLnBrk="1" hangingPunct="1"/>
              <a:t>12</a:t>
            </a:fld>
            <a:endParaRPr lang="en-US"/>
          </a:p>
        </p:txBody>
      </p:sp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eaLnBrk="1" hangingPunct="1"/>
            <a:r>
              <a:rPr lang="en-US" sz="2000" smtClean="0"/>
              <a:t>Contoh Soal (lanjutan – 3)</a:t>
            </a:r>
          </a:p>
        </p:txBody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	8.	</a:t>
            </a:r>
            <a:r>
              <a:rPr lang="en-US" sz="2000" u="sng" smtClean="0"/>
              <a:t>Hamil</a:t>
            </a:r>
            <a:r>
              <a:rPr lang="en-US" sz="2000" smtClean="0"/>
              <a:t> anak mahal karena sering keguguran. -&gt;  Cari di (</a:t>
            </a:r>
            <a:r>
              <a:rPr lang="id-ID" sz="2000" smtClean="0"/>
              <a:t>598</a:t>
            </a:r>
            <a:r>
              <a:rPr lang="en-US" sz="2000" smtClean="0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		</a:t>
            </a:r>
            <a:r>
              <a:rPr lang="en-US" sz="2000" b="1" u="sng" smtClean="0"/>
              <a:t>Supervision</a:t>
            </a:r>
            <a:r>
              <a:rPr lang="en-US" sz="2000" b="1" smtClean="0"/>
              <a:t> (of)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smtClean="0"/>
              <a:t>		   -	high risk pregnancy </a:t>
            </a:r>
            <a:r>
              <a:rPr lang="en-US" sz="2000" smtClean="0"/>
              <a:t>(</a:t>
            </a:r>
            <a:r>
              <a:rPr lang="en-US" sz="2000" i="1" smtClean="0"/>
              <a:t>see also </a:t>
            </a:r>
            <a:r>
              <a:rPr lang="en-US" sz="2000" smtClean="0"/>
              <a:t>Pregnancy, 				supervision)  </a:t>
            </a:r>
            <a:r>
              <a:rPr lang="en-US" sz="2000" b="1" smtClean="0"/>
              <a:t>Z35.9	</a:t>
            </a:r>
            <a:r>
              <a:rPr lang="en-US" sz="2000" smtClean="0"/>
              <a:t>-&gt; (</a:t>
            </a:r>
            <a:r>
              <a:rPr lang="id-ID" sz="2000" smtClean="0"/>
              <a:t>992</a:t>
            </a:r>
            <a:r>
              <a:rPr lang="en-US" sz="2000" smtClean="0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		</a:t>
            </a:r>
            <a:r>
              <a:rPr lang="en-US" sz="2000" u="sng" smtClean="0"/>
              <a:t>Pregnancy</a:t>
            </a:r>
            <a:r>
              <a:rPr lang="en-US" sz="2000" smtClean="0"/>
              <a:t> supervision (of)(for) (</a:t>
            </a:r>
            <a:r>
              <a:rPr lang="en-US" sz="2000" i="1" smtClean="0"/>
              <a:t>see also </a:t>
            </a:r>
            <a:r>
              <a:rPr lang="en-US" sz="2000" smtClean="0"/>
              <a:t>Pregnancy, 					management affected by)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	           Di bawah ini belum ada yang tepat  -&gt; (5</a:t>
            </a:r>
            <a:r>
              <a:rPr lang="id-ID" sz="2000" smtClean="0"/>
              <a:t>31</a:t>
            </a:r>
            <a:r>
              <a:rPr lang="en-US" sz="2000" smtClean="0"/>
              <a:t>)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		Pregnancy management previous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		   -	       -        	    -    abortion	</a:t>
            </a:r>
            <a:r>
              <a:rPr lang="en-US" sz="2000" b="1" smtClean="0"/>
              <a:t>Z35.1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smtClean="0"/>
              <a:t>		</a:t>
            </a:r>
            <a:r>
              <a:rPr lang="en-US" sz="2000" smtClean="0"/>
              <a:t>Bisa juga ditelusuri melalui </a:t>
            </a:r>
            <a:r>
              <a:rPr lang="en-US" sz="2000" b="1" smtClean="0"/>
              <a:t>Z35.9 -&gt; </a:t>
            </a:r>
            <a:r>
              <a:rPr lang="en-US" sz="2000" smtClean="0"/>
              <a:t>[</a:t>
            </a:r>
            <a:r>
              <a:rPr lang="id-ID" sz="2000" smtClean="0"/>
              <a:t>992</a:t>
            </a:r>
            <a:r>
              <a:rPr lang="en-US" sz="2000" smtClean="0"/>
              <a:t>]</a:t>
            </a:r>
            <a:r>
              <a:rPr lang="en-US" sz="2000" b="1" smtClean="0"/>
              <a:t>  cari ke </a:t>
            </a:r>
            <a:r>
              <a:rPr lang="en-US" sz="2000" b="1" i="1" smtClean="0"/>
              <a:t>code </a:t>
            </a:r>
            <a:r>
              <a:rPr lang="en-US" sz="2000" b="1" smtClean="0"/>
              <a:t>di 	atasnya untuk menemukan nomor code yang lebih sesuai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smtClean="0"/>
              <a:t>		Z35.1  Supervision of</a:t>
            </a:r>
            <a:r>
              <a:rPr lang="en-US" sz="2000" smtClean="0"/>
              <a:t> </a:t>
            </a:r>
            <a:r>
              <a:rPr lang="en-US" sz="2000" b="1" smtClean="0"/>
              <a:t>pregnancy with history of abortive 		outcome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smtClean="0"/>
              <a:t>		Apabila aborsinya adalah habitual maka harus pilih yang 	ada di: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smtClean="0"/>
              <a:t>		 Excludes:  habitual aborter, care during pregnancy O26.2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smtClean="0"/>
          </a:p>
        </p:txBody>
      </p:sp>
    </p:spTree>
    <p:extLst>
      <p:ext uri="{BB962C8B-B14F-4D97-AF65-F5344CB8AC3E}">
        <p14:creationId xmlns:p14="http://schemas.microsoft.com/office/powerpoint/2010/main" val="25323768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6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E6A12C1-DDC2-4CA9-BA93-0A4FFBBDDD88}" type="slidenum">
              <a:rPr lang="en-US"/>
              <a:pPr eaLnBrk="1" hangingPunct="1"/>
              <a:t>13</a:t>
            </a:fld>
            <a:endParaRPr lang="en-US"/>
          </a:p>
        </p:txBody>
      </p:sp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pPr eaLnBrk="1" hangingPunct="1"/>
            <a:r>
              <a:rPr lang="en-US" sz="2000" smtClean="0"/>
              <a:t>Contoh Soal: (lanjutan – 4)</a:t>
            </a:r>
          </a:p>
        </p:txBody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	9.	Bayi lahir tunggal dan sehat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		Nomor code pada record ibu dilengkapi dengan, (4</a:t>
            </a:r>
            <a:r>
              <a:rPr lang="id-ID" sz="2000" smtClean="0"/>
              <a:t>94</a:t>
            </a:r>
            <a:r>
              <a:rPr lang="en-US" sz="2000" smtClean="0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		</a:t>
            </a:r>
            <a:r>
              <a:rPr lang="en-US" sz="2000" b="1" u="sng" smtClean="0"/>
              <a:t>Outcome</a:t>
            </a:r>
            <a:r>
              <a:rPr lang="en-US" sz="2000" b="1" smtClean="0"/>
              <a:t> of delivery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smtClean="0"/>
              <a:t>		   -     single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smtClean="0"/>
              <a:t>		   -     -     liveborn  Z37.0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smtClean="0"/>
              <a:t>		</a:t>
            </a:r>
            <a:r>
              <a:rPr lang="en-US" sz="2000" smtClean="0"/>
              <a:t>[</a:t>
            </a:r>
            <a:r>
              <a:rPr lang="id-ID" sz="2000" smtClean="0"/>
              <a:t>993</a:t>
            </a:r>
            <a:r>
              <a:rPr lang="en-US" sz="2000" smtClean="0"/>
              <a:t>]</a:t>
            </a:r>
            <a:r>
              <a:rPr lang="en-US" sz="2000" b="1" smtClean="0"/>
              <a:t> Perhatikan </a:t>
            </a:r>
            <a:r>
              <a:rPr lang="en-US" sz="2000" b="1" i="1" smtClean="0"/>
              <a:t>Note: </a:t>
            </a:r>
            <a:r>
              <a:rPr lang="en-US" sz="2000" b="1" smtClean="0"/>
              <a:t>yang ada di bawah Z37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smtClean="0"/>
              <a:t>		Z37.0   Single live birth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smtClean="0"/>
              <a:t>		(ini adalah code untuk MR ibu bukan MR bayi!)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smtClean="0"/>
              <a:t>	</a:t>
            </a:r>
            <a:r>
              <a:rPr lang="en-US" sz="2000" smtClean="0"/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		</a:t>
            </a:r>
            <a:r>
              <a:rPr lang="en-US" sz="2000" b="1" smtClean="0"/>
              <a:t>Z38	Liveborn infants according to place of birth		Bisa digunakan untuk MR bayi yang lahir sehat tidak ada 	gangguan yang perlu terapi apapun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smtClean="0"/>
              <a:t>		Bayi lahir sakit/ada gangguan kesehatan harus diberi code 	sesuai gangguannya dan cari di Bab XVI Perinatal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b="1" smtClean="0"/>
          </a:p>
        </p:txBody>
      </p:sp>
    </p:spTree>
    <p:extLst>
      <p:ext uri="{BB962C8B-B14F-4D97-AF65-F5344CB8AC3E}">
        <p14:creationId xmlns:p14="http://schemas.microsoft.com/office/powerpoint/2010/main" val="37556390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6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F9F6ECB-8A2D-410F-97A1-843671CBF217}" type="slidenum">
              <a:rPr lang="en-US"/>
              <a:pPr eaLnBrk="1" hangingPunct="1"/>
              <a:t>14</a:t>
            </a:fld>
            <a:endParaRPr lang="en-US"/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/>
          <a:lstStyle/>
          <a:p>
            <a:pPr eaLnBrk="1" hangingPunct="1"/>
            <a:r>
              <a:rPr lang="en-US" sz="2000" smtClean="0"/>
              <a:t>Contoh Soal (lanjutan –5)</a:t>
            </a:r>
          </a:p>
        </p:txBody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	10.	Kontrol post operasi plastik payudara -&gt; (</a:t>
            </a:r>
            <a:r>
              <a:rPr lang="id-ID" sz="2000" smtClean="0"/>
              <a:t>553</a:t>
            </a:r>
            <a:r>
              <a:rPr lang="en-US" sz="2000" smtClean="0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		</a:t>
            </a:r>
            <a:r>
              <a:rPr lang="en-US" sz="2000" b="1" u="sng" smtClean="0"/>
              <a:t>Repair</a:t>
            </a:r>
            <a:r>
              <a:rPr lang="en-US" sz="2000" b="1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smtClean="0"/>
              <a:t>		   -   scarred tissue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smtClean="0"/>
              <a:t>		   -      -    breast	Z42.1 -&gt; </a:t>
            </a:r>
            <a:r>
              <a:rPr lang="en-US" sz="2000" smtClean="0"/>
              <a:t>[</a:t>
            </a:r>
            <a:r>
              <a:rPr lang="id-ID" sz="2000" smtClean="0"/>
              <a:t>995</a:t>
            </a:r>
            <a:r>
              <a:rPr lang="en-US" sz="2000" smtClean="0"/>
              <a:t>]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		Z42.1	Follow-up care involving plastic</a:t>
            </a:r>
            <a:r>
              <a:rPr lang="en-US" sz="2000" b="1" smtClean="0"/>
              <a:t> </a:t>
            </a:r>
            <a:r>
              <a:rPr lang="en-US" sz="2000" smtClean="0"/>
              <a:t>surgery of</a:t>
            </a:r>
            <a:r>
              <a:rPr lang="en-US" sz="2000" b="1" smtClean="0"/>
              <a:t> </a:t>
            </a:r>
            <a:r>
              <a:rPr lang="en-US" sz="2000" smtClean="0"/>
              <a:t>breast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smtClean="0"/>
              <a:t>		Bedakan dengan: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smtClean="0"/>
              <a:t>		</a:t>
            </a:r>
            <a:r>
              <a:rPr lang="en-US" sz="2000" b="1" u="sng" smtClean="0"/>
              <a:t>Fitting</a:t>
            </a:r>
            <a:r>
              <a:rPr lang="en-US" sz="2000" b="1" smtClean="0"/>
              <a:t> prosthesis external payu dara      Z44.3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	11.	Pengamatan dan perawatan pasien tracheostomy  -&gt; (</a:t>
            </a:r>
            <a:r>
              <a:rPr lang="id-ID" sz="2000" smtClean="0"/>
              <a:t>72</a:t>
            </a:r>
            <a:r>
              <a:rPr lang="en-US" sz="2000" smtClean="0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		</a:t>
            </a:r>
            <a:r>
              <a:rPr lang="en-US" sz="2000" b="1" u="sng" smtClean="0"/>
              <a:t>Attention </a:t>
            </a:r>
            <a:r>
              <a:rPr lang="en-US" sz="2000" b="1" smtClean="0"/>
              <a:t>(to)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smtClean="0"/>
              <a:t>		  -     tracheostomy	Z43,0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smtClean="0"/>
              <a:t>		</a:t>
            </a:r>
            <a:r>
              <a:rPr lang="en-US" sz="2000" smtClean="0"/>
              <a:t>[</a:t>
            </a:r>
            <a:r>
              <a:rPr lang="id-ID" sz="2000" smtClean="0"/>
              <a:t>995</a:t>
            </a:r>
            <a:r>
              <a:rPr lang="en-US" sz="2000" smtClean="0"/>
              <a:t>]  Z43.0	Attention to tracheostomy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smtClean="0"/>
              <a:t>		Perhatikan </a:t>
            </a:r>
            <a:r>
              <a:rPr lang="en-US" sz="2000" b="1" i="1" smtClean="0"/>
              <a:t>Excludes: </a:t>
            </a:r>
            <a:r>
              <a:rPr lang="en-US" sz="2000" b="1" smtClean="0"/>
              <a:t> di bawah judul kategori Z43.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smtClean="0"/>
              <a:t>		Contoh: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smtClean="0"/>
              <a:t>		Pasien pulang dengan status tracheostomy  Z93.0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smtClean="0"/>
          </a:p>
        </p:txBody>
      </p:sp>
    </p:spTree>
    <p:extLst>
      <p:ext uri="{BB962C8B-B14F-4D97-AF65-F5344CB8AC3E}">
        <p14:creationId xmlns:p14="http://schemas.microsoft.com/office/powerpoint/2010/main" val="42144420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7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F0F83EE-6CB4-4A3B-B5AA-00233C482BFA}" type="slidenum">
              <a:rPr lang="en-US"/>
              <a:pPr eaLnBrk="1" hangingPunct="1"/>
              <a:t>15</a:t>
            </a:fld>
            <a:endParaRPr lang="en-US"/>
          </a:p>
        </p:txBody>
      </p:sp>
      <p:sp>
        <p:nvSpPr>
          <p:cNvPr id="7270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229600" cy="609600"/>
          </a:xfrm>
        </p:spPr>
        <p:txBody>
          <a:bodyPr/>
          <a:lstStyle/>
          <a:p>
            <a:pPr eaLnBrk="1" hangingPunct="1"/>
            <a:r>
              <a:rPr lang="en-US" sz="2000" smtClean="0"/>
              <a:t>Contoh Soal: (lanjutan –6)</a:t>
            </a:r>
          </a:p>
        </p:txBody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 b="1" smtClean="0"/>
              <a:t>	</a:t>
            </a:r>
            <a:r>
              <a:rPr lang="en-US" sz="2000" smtClean="0"/>
              <a:t>12</a:t>
            </a:r>
            <a:r>
              <a:rPr lang="en-US" sz="2000" b="1" smtClean="0"/>
              <a:t>.	</a:t>
            </a:r>
            <a:r>
              <a:rPr lang="en-US" sz="2000" b="1" u="sng" smtClean="0"/>
              <a:t>Cabut</a:t>
            </a:r>
            <a:r>
              <a:rPr lang="en-US" sz="2000" b="1" smtClean="0"/>
              <a:t> jahitan luka operasi -&gt; </a:t>
            </a:r>
            <a:r>
              <a:rPr lang="en-US" sz="2000" smtClean="0"/>
              <a:t>(</a:t>
            </a:r>
            <a:r>
              <a:rPr lang="id-ID" sz="2000" smtClean="0"/>
              <a:t>553</a:t>
            </a:r>
            <a:r>
              <a:rPr lang="en-US" sz="2000" smtClean="0"/>
              <a:t>)</a:t>
            </a:r>
          </a:p>
          <a:p>
            <a:pPr eaLnBrk="1" hangingPunct="1">
              <a:buFontTx/>
              <a:buNone/>
            </a:pPr>
            <a:r>
              <a:rPr lang="en-US" sz="2000" b="1" smtClean="0"/>
              <a:t>		</a:t>
            </a:r>
            <a:r>
              <a:rPr lang="en-US" sz="2000" b="1" u="sng" smtClean="0"/>
              <a:t>Removal</a:t>
            </a:r>
            <a:r>
              <a:rPr lang="en-US" sz="2000" b="1" smtClean="0"/>
              <a:t> (from) (of)</a:t>
            </a:r>
          </a:p>
          <a:p>
            <a:pPr eaLnBrk="1" hangingPunct="1">
              <a:buFontTx/>
              <a:buNone/>
            </a:pPr>
            <a:r>
              <a:rPr lang="en-US" sz="2000" b="1" smtClean="0"/>
              <a:t>		  -      dressing	Z48.0</a:t>
            </a:r>
          </a:p>
          <a:p>
            <a:pPr eaLnBrk="1" hangingPunct="1">
              <a:buFontTx/>
              <a:buNone/>
            </a:pPr>
            <a:r>
              <a:rPr lang="en-US" sz="2000" b="1" smtClean="0"/>
              <a:t>		</a:t>
            </a:r>
            <a:r>
              <a:rPr lang="en-US" sz="2000" smtClean="0"/>
              <a:t>[</a:t>
            </a:r>
            <a:r>
              <a:rPr lang="id-ID" sz="2000" smtClean="0"/>
              <a:t>997</a:t>
            </a:r>
            <a:r>
              <a:rPr lang="en-US" sz="2000" smtClean="0"/>
              <a:t>]</a:t>
            </a:r>
          </a:p>
          <a:p>
            <a:pPr eaLnBrk="1" hangingPunct="1">
              <a:buFontTx/>
              <a:buNone/>
            </a:pPr>
            <a:r>
              <a:rPr lang="en-US" sz="2000" b="1" smtClean="0"/>
              <a:t>		Z48.0	Attention to surgical dressings and sutures</a:t>
            </a:r>
          </a:p>
          <a:p>
            <a:pPr eaLnBrk="1" hangingPunct="1">
              <a:buFontTx/>
              <a:buNone/>
            </a:pPr>
            <a:r>
              <a:rPr lang="en-US" sz="2000" b="1" smtClean="0"/>
              <a:t>		Perhatikan </a:t>
            </a:r>
            <a:r>
              <a:rPr lang="en-US" sz="2000" b="1" i="1" smtClean="0"/>
              <a:t>Excludes: </a:t>
            </a:r>
            <a:r>
              <a:rPr lang="en-US" sz="2000" b="1" smtClean="0"/>
              <a:t>yang di bawah judul kategori Z48</a:t>
            </a:r>
          </a:p>
          <a:p>
            <a:pPr eaLnBrk="1" hangingPunct="1">
              <a:buFontTx/>
              <a:buNone/>
            </a:pPr>
            <a:r>
              <a:rPr lang="en-US" sz="2000" b="1" smtClean="0"/>
              <a:t>	 </a:t>
            </a:r>
          </a:p>
          <a:p>
            <a:pPr eaLnBrk="1" hangingPunct="1">
              <a:buFontTx/>
              <a:buNone/>
            </a:pPr>
            <a:r>
              <a:rPr lang="en-US" sz="2000" b="1" smtClean="0"/>
              <a:t>	</a:t>
            </a:r>
            <a:r>
              <a:rPr lang="en-US" sz="2000" smtClean="0"/>
              <a:t>13</a:t>
            </a:r>
            <a:r>
              <a:rPr lang="en-US" sz="2000" b="1" smtClean="0"/>
              <a:t>.	</a:t>
            </a:r>
            <a:r>
              <a:rPr lang="en-US" sz="2000" b="1" u="sng" smtClean="0"/>
              <a:t>Sembuh</a:t>
            </a:r>
            <a:r>
              <a:rPr lang="en-US" sz="2000" b="1" smtClean="0"/>
              <a:t> dari terapi sakit typhoid fever  -&gt; </a:t>
            </a:r>
            <a:r>
              <a:rPr lang="en-US" sz="2000" smtClean="0"/>
              <a:t>(1</a:t>
            </a:r>
            <a:r>
              <a:rPr lang="id-ID" sz="2000" smtClean="0"/>
              <a:t>5</a:t>
            </a:r>
            <a:r>
              <a:rPr lang="en-US" sz="2000" smtClean="0"/>
              <a:t>7)</a:t>
            </a:r>
          </a:p>
          <a:p>
            <a:pPr eaLnBrk="1" hangingPunct="1">
              <a:buFontTx/>
              <a:buNone/>
            </a:pPr>
            <a:r>
              <a:rPr lang="en-US" sz="2000" b="1" smtClean="0"/>
              <a:t>		</a:t>
            </a:r>
            <a:r>
              <a:rPr lang="en-US" sz="2000" b="1" u="sng" smtClean="0"/>
              <a:t>Convalescence</a:t>
            </a:r>
            <a:r>
              <a:rPr lang="en-US" sz="2000" b="1" smtClean="0"/>
              <a:t> (following) </a:t>
            </a:r>
          </a:p>
          <a:p>
            <a:pPr eaLnBrk="1" hangingPunct="1">
              <a:buFontTx/>
              <a:buNone/>
            </a:pPr>
            <a:r>
              <a:rPr lang="en-US" sz="2000" b="1" smtClean="0"/>
              <a:t>		   -    treatment </a:t>
            </a:r>
          </a:p>
          <a:p>
            <a:pPr eaLnBrk="1" hangingPunct="1">
              <a:buFontTx/>
              <a:buNone/>
            </a:pPr>
            <a:r>
              <a:rPr lang="en-US" sz="2000" b="1" smtClean="0"/>
              <a:t>		   -     -    specified NEC  Z54.8</a:t>
            </a:r>
          </a:p>
          <a:p>
            <a:pPr eaLnBrk="1" hangingPunct="1">
              <a:buFontTx/>
              <a:buNone/>
            </a:pPr>
            <a:r>
              <a:rPr lang="en-US" sz="2000" b="1" smtClean="0"/>
              <a:t>		</a:t>
            </a:r>
            <a:r>
              <a:rPr lang="en-US" sz="2000" smtClean="0"/>
              <a:t>[</a:t>
            </a:r>
            <a:r>
              <a:rPr lang="id-ID" sz="2000" smtClean="0"/>
              <a:t>999</a:t>
            </a:r>
            <a:r>
              <a:rPr lang="en-US" sz="2000" smtClean="0"/>
              <a:t>] </a:t>
            </a:r>
            <a:r>
              <a:rPr lang="en-US" sz="2000" b="1" smtClean="0"/>
              <a:t>Z54.8	Convalescene following other treatment</a:t>
            </a:r>
          </a:p>
          <a:p>
            <a:pPr eaLnBrk="1" hangingPunct="1">
              <a:buFontTx/>
              <a:buNone/>
            </a:pPr>
            <a:endParaRPr lang="en-US" sz="2000" b="1" smtClean="0"/>
          </a:p>
        </p:txBody>
      </p:sp>
    </p:spTree>
    <p:extLst>
      <p:ext uri="{BB962C8B-B14F-4D97-AF65-F5344CB8AC3E}">
        <p14:creationId xmlns:p14="http://schemas.microsoft.com/office/powerpoint/2010/main" val="35764052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7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1960761-3A15-4EF8-B4F8-8FED7C7E4CA7}" type="slidenum">
              <a:rPr lang="en-US"/>
              <a:pPr eaLnBrk="1" hangingPunct="1"/>
              <a:t>16</a:t>
            </a:fld>
            <a:endParaRPr lang="en-US"/>
          </a:p>
        </p:txBody>
      </p:sp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/>
          <a:lstStyle/>
          <a:p>
            <a:pPr eaLnBrk="1" hangingPunct="1"/>
            <a:r>
              <a:rPr lang="en-US" sz="2000" smtClean="0"/>
              <a:t>Contoh Soal: (lanjutan – 7)</a:t>
            </a:r>
          </a:p>
        </p:txBody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 smtClean="0"/>
              <a:t>	14.	Pasien berisiko kesehatan karena </a:t>
            </a:r>
            <a:r>
              <a:rPr lang="en-US" sz="2000" u="sng" smtClean="0"/>
              <a:t>bekerja</a:t>
            </a:r>
            <a:r>
              <a:rPr lang="en-US" sz="2000" smtClean="0"/>
              <a:t> di pabrik dengan 	getaran mesin yang kuat  -&gt;  (2</a:t>
            </a:r>
            <a:r>
              <a:rPr lang="id-ID" sz="2000" smtClean="0"/>
              <a:t>67</a:t>
            </a:r>
            <a:r>
              <a:rPr lang="en-US" sz="2000" smtClean="0"/>
              <a:t>)</a:t>
            </a:r>
          </a:p>
          <a:p>
            <a:pPr eaLnBrk="1" hangingPunct="1">
              <a:buFontTx/>
              <a:buNone/>
            </a:pPr>
            <a:r>
              <a:rPr lang="en-US" sz="2000" smtClean="0"/>
              <a:t>		</a:t>
            </a:r>
            <a:r>
              <a:rPr lang="en-US" sz="2000" b="1" u="sng" smtClean="0"/>
              <a:t>Exposure</a:t>
            </a:r>
          </a:p>
          <a:p>
            <a:pPr eaLnBrk="1" hangingPunct="1">
              <a:buFontTx/>
              <a:buNone/>
            </a:pPr>
            <a:r>
              <a:rPr lang="en-US" sz="2000" b="1" smtClean="0"/>
              <a:t>		  -    vibration </a:t>
            </a:r>
          </a:p>
          <a:p>
            <a:pPr eaLnBrk="1" hangingPunct="1">
              <a:buFontTx/>
              <a:buNone/>
            </a:pPr>
            <a:r>
              <a:rPr lang="en-US" sz="2000" b="1" smtClean="0"/>
              <a:t>		  -       -   occupational   Z57.7</a:t>
            </a:r>
          </a:p>
          <a:p>
            <a:pPr eaLnBrk="1" hangingPunct="1">
              <a:buFontTx/>
              <a:buNone/>
            </a:pPr>
            <a:r>
              <a:rPr lang="en-US" sz="2000" b="1" smtClean="0"/>
              <a:t>		</a:t>
            </a:r>
          </a:p>
          <a:p>
            <a:pPr eaLnBrk="1" hangingPunct="1">
              <a:buFontTx/>
              <a:buNone/>
            </a:pPr>
            <a:r>
              <a:rPr lang="en-US" sz="2000" b="1" smtClean="0"/>
              <a:t>		</a:t>
            </a:r>
            <a:r>
              <a:rPr lang="en-US" sz="2000" smtClean="0"/>
              <a:t>Bedakan dengan pasien </a:t>
            </a:r>
            <a:r>
              <a:rPr lang="en-US" sz="2000" u="sng" smtClean="0"/>
              <a:t>tinggal</a:t>
            </a:r>
            <a:r>
              <a:rPr lang="en-US" sz="2000" smtClean="0"/>
              <a:t> di lingkungan industri yang  	memberi </a:t>
            </a:r>
            <a:r>
              <a:rPr lang="en-US" sz="2000" b="1" smtClean="0"/>
              <a:t>gangguan getaran</a:t>
            </a:r>
            <a:r>
              <a:rPr lang="en-US" sz="2000" smtClean="0"/>
              <a:t> mesin yang </a:t>
            </a:r>
            <a:r>
              <a:rPr lang="en-US" sz="2000" b="1" smtClean="0"/>
              <a:t>kuat</a:t>
            </a:r>
          </a:p>
          <a:p>
            <a:pPr eaLnBrk="1" hangingPunct="1">
              <a:buFontTx/>
              <a:buNone/>
            </a:pPr>
            <a:r>
              <a:rPr lang="en-US" sz="2000" b="1" smtClean="0"/>
              <a:t>		Exposure</a:t>
            </a:r>
          </a:p>
          <a:p>
            <a:pPr eaLnBrk="1" hangingPunct="1">
              <a:buFontTx/>
              <a:buNone/>
            </a:pPr>
            <a:r>
              <a:rPr lang="en-US" sz="2000" b="1" smtClean="0"/>
              <a:t>		  -     vibration  Z58.8</a:t>
            </a:r>
          </a:p>
          <a:p>
            <a:pPr eaLnBrk="1" hangingPunct="1">
              <a:buFontTx/>
              <a:buNone/>
            </a:pPr>
            <a:r>
              <a:rPr lang="en-US" sz="2000" b="1" smtClean="0"/>
              <a:t>		</a:t>
            </a:r>
            <a:r>
              <a:rPr lang="en-US" sz="2000" smtClean="0"/>
              <a:t>[1</a:t>
            </a:r>
            <a:r>
              <a:rPr lang="id-ID" sz="2000" smtClean="0"/>
              <a:t>000</a:t>
            </a:r>
            <a:r>
              <a:rPr lang="en-US" sz="2000" smtClean="0"/>
              <a:t> – 1</a:t>
            </a:r>
            <a:r>
              <a:rPr lang="id-ID" sz="2000" smtClean="0"/>
              <a:t>001</a:t>
            </a:r>
            <a:endParaRPr lang="en-US" sz="2000" smtClean="0"/>
          </a:p>
          <a:p>
            <a:pPr eaLnBrk="1" hangingPunct="1">
              <a:buFontTx/>
              <a:buNone/>
            </a:pPr>
            <a:r>
              <a:rPr lang="en-US" sz="2000" smtClean="0"/>
              <a:t>		Bedakan antara:</a:t>
            </a:r>
          </a:p>
          <a:p>
            <a:pPr eaLnBrk="1" hangingPunct="1">
              <a:buFontTx/>
              <a:buNone/>
            </a:pPr>
            <a:r>
              <a:rPr lang="en-US" sz="2000" smtClean="0"/>
              <a:t>		Z57.7	Occupational exposure to vibration</a:t>
            </a:r>
          </a:p>
          <a:p>
            <a:pPr eaLnBrk="1" hangingPunct="1">
              <a:buFontTx/>
              <a:buNone/>
            </a:pPr>
            <a:r>
              <a:rPr lang="en-US" sz="2000" smtClean="0"/>
              <a:t>		Z58.8	Other problems related to physical environment</a:t>
            </a:r>
          </a:p>
          <a:p>
            <a:pPr eaLnBrk="1" hangingPunct="1">
              <a:buFontTx/>
              <a:buNone/>
            </a:pPr>
            <a:endParaRPr lang="en-US" sz="2000" b="1" smtClean="0"/>
          </a:p>
        </p:txBody>
      </p:sp>
    </p:spTree>
    <p:extLst>
      <p:ext uri="{BB962C8B-B14F-4D97-AF65-F5344CB8AC3E}">
        <p14:creationId xmlns:p14="http://schemas.microsoft.com/office/powerpoint/2010/main" val="15318863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C7E8169-1810-4C5B-9AB1-A3CE88A5BF4D}" type="slidenum">
              <a:rPr lang="en-US"/>
              <a:pPr eaLnBrk="1" hangingPunct="1"/>
              <a:t>17</a:t>
            </a:fld>
            <a:endParaRPr lang="en-US"/>
          </a:p>
        </p:txBody>
      </p:sp>
      <p:sp>
        <p:nvSpPr>
          <p:cNvPr id="7475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eaLnBrk="1" hangingPunct="1"/>
            <a:r>
              <a:rPr lang="en-US" sz="2000" smtClean="0"/>
              <a:t>Contoh Soal:  (lanjutan -8) </a:t>
            </a:r>
          </a:p>
        </p:txBody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	15.	</a:t>
            </a:r>
            <a:r>
              <a:rPr lang="en-US" sz="2000" u="sng" smtClean="0"/>
              <a:t>Masalah</a:t>
            </a:r>
            <a:r>
              <a:rPr lang="en-US" sz="2000" smtClean="0"/>
              <a:t> hubungan dengan mertua kurang baik (5</a:t>
            </a:r>
            <a:r>
              <a:rPr lang="id-ID" sz="2000" smtClean="0"/>
              <a:t>35</a:t>
            </a:r>
            <a:r>
              <a:rPr lang="en-US" sz="2000" smtClean="0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		</a:t>
            </a:r>
            <a:r>
              <a:rPr lang="en-US" sz="2000" b="1" u="sng" smtClean="0"/>
              <a:t>Problem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smtClean="0"/>
              <a:t>		  -  parent	Z63.1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smtClean="0"/>
              <a:t>		</a:t>
            </a:r>
            <a:r>
              <a:rPr lang="en-US" sz="2000" smtClean="0"/>
              <a:t>[1</a:t>
            </a:r>
            <a:r>
              <a:rPr lang="id-ID" sz="2000" smtClean="0"/>
              <a:t>004-</a:t>
            </a:r>
            <a:r>
              <a:rPr lang="en-US" sz="2000" smtClean="0"/>
              <a:t>1</a:t>
            </a:r>
            <a:r>
              <a:rPr lang="id-ID" sz="2000" smtClean="0"/>
              <a:t>005</a:t>
            </a:r>
            <a:r>
              <a:rPr lang="en-US" sz="2000" smtClean="0"/>
              <a:t>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		Z63.1	Problems in relationship with parent and in laws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	16.	Anak ketakutan terus setelah dibebaskan dari penculikan -&gt; 	(5</a:t>
            </a:r>
            <a:r>
              <a:rPr lang="id-ID" sz="2000" smtClean="0"/>
              <a:t>36</a:t>
            </a:r>
            <a:r>
              <a:rPr lang="en-US" sz="2000" smtClean="0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		</a:t>
            </a:r>
            <a:r>
              <a:rPr lang="en-US" sz="2000" b="1" u="sng" smtClean="0"/>
              <a:t>Problem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smtClean="0"/>
              <a:t>		  -    negative life events in childhood	Z61.9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smtClean="0"/>
              <a:t>		</a:t>
            </a:r>
            <a:r>
              <a:rPr lang="en-US" sz="2000" smtClean="0"/>
              <a:t>[1</a:t>
            </a:r>
            <a:r>
              <a:rPr lang="id-ID" sz="2000" smtClean="0"/>
              <a:t>003</a:t>
            </a:r>
            <a:r>
              <a:rPr lang="en-US" sz="2000" smtClean="0"/>
              <a:t>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		</a:t>
            </a:r>
            <a:r>
              <a:rPr lang="en-US" sz="2000" b="1" smtClean="0"/>
              <a:t>Z61.9	Personal frigthening experience in childhood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smtClean="0"/>
              <a:t>			(dari ancaman jiwa, penculikan, disaster alam, 		cedera mengancam diri, menyaksikan trauma 		berat pada keluarga dll)</a:t>
            </a:r>
          </a:p>
        </p:txBody>
      </p:sp>
    </p:spTree>
    <p:extLst>
      <p:ext uri="{BB962C8B-B14F-4D97-AF65-F5344CB8AC3E}">
        <p14:creationId xmlns:p14="http://schemas.microsoft.com/office/powerpoint/2010/main" val="30274266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3926217-1B0B-4B4C-BF4F-B65D0C783F87}" type="slidenum">
              <a:rPr lang="en-US"/>
              <a:pPr eaLnBrk="1" hangingPunct="1"/>
              <a:t>18</a:t>
            </a:fld>
            <a:endParaRPr lang="en-US"/>
          </a:p>
        </p:txBody>
      </p:sp>
      <p:sp>
        <p:nvSpPr>
          <p:cNvPr id="7577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eaLnBrk="1" hangingPunct="1"/>
            <a:r>
              <a:rPr lang="en-US" sz="2000" smtClean="0"/>
              <a:t>Contoh Soal: (lanjutan – 9) </a:t>
            </a:r>
          </a:p>
        </p:txBody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60438"/>
            <a:ext cx="8229600" cy="52117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 smtClean="0"/>
              <a:t>	17.	</a:t>
            </a:r>
            <a:r>
              <a:rPr lang="en-US" sz="2000" u="sng" smtClean="0"/>
              <a:t>Konsultasi</a:t>
            </a:r>
            <a:r>
              <a:rPr lang="en-US" sz="2000" smtClean="0"/>
              <a:t> pendidikan seksual  (1</a:t>
            </a:r>
            <a:r>
              <a:rPr lang="id-ID" sz="2000" smtClean="0"/>
              <a:t>59-160</a:t>
            </a:r>
            <a:r>
              <a:rPr lang="en-US" sz="2000" smtClean="0"/>
              <a:t>)</a:t>
            </a:r>
          </a:p>
          <a:p>
            <a:pPr eaLnBrk="1" hangingPunct="1">
              <a:buFontTx/>
              <a:buNone/>
            </a:pPr>
            <a:r>
              <a:rPr lang="en-US" sz="2000" smtClean="0"/>
              <a:t>		</a:t>
            </a:r>
            <a:r>
              <a:rPr lang="en-US" sz="2000" b="1" u="sng" smtClean="0"/>
              <a:t>Counselling</a:t>
            </a:r>
          </a:p>
          <a:p>
            <a:pPr eaLnBrk="1" hangingPunct="1">
              <a:buFontTx/>
              <a:buNone/>
            </a:pPr>
            <a:r>
              <a:rPr lang="en-US" sz="2000" b="1" smtClean="0"/>
              <a:t>		  -	sex, sexual (related to)</a:t>
            </a:r>
          </a:p>
          <a:p>
            <a:pPr eaLnBrk="1" hangingPunct="1">
              <a:buFontTx/>
              <a:buNone/>
            </a:pPr>
            <a:r>
              <a:rPr lang="en-US" sz="2000" b="1" smtClean="0"/>
              <a:t>		  -          -     specified  reason NEC  Z70.8</a:t>
            </a:r>
          </a:p>
          <a:p>
            <a:pPr eaLnBrk="1" hangingPunct="1">
              <a:buFontTx/>
              <a:buNone/>
            </a:pPr>
            <a:r>
              <a:rPr lang="en-US" sz="2000" b="1" smtClean="0"/>
              <a:t>		</a:t>
            </a:r>
            <a:r>
              <a:rPr lang="en-US" sz="2000" smtClean="0"/>
              <a:t>(1</a:t>
            </a:r>
            <a:r>
              <a:rPr lang="id-ID" sz="2000" smtClean="0"/>
              <a:t>007</a:t>
            </a:r>
            <a:r>
              <a:rPr lang="en-US" sz="2000" smtClean="0"/>
              <a:t>)	</a:t>
            </a:r>
            <a:r>
              <a:rPr lang="en-US" sz="2000" b="1" smtClean="0"/>
              <a:t>Z70.8	Other sex counselling</a:t>
            </a:r>
          </a:p>
          <a:p>
            <a:pPr eaLnBrk="1" hangingPunct="1">
              <a:buFontTx/>
              <a:buNone/>
            </a:pPr>
            <a:r>
              <a:rPr lang="en-US" sz="2000" b="1" smtClean="0"/>
              <a:t>				</a:t>
            </a:r>
            <a:r>
              <a:rPr lang="en-US" sz="2000" smtClean="0"/>
              <a:t>Sex education</a:t>
            </a:r>
          </a:p>
          <a:p>
            <a:pPr eaLnBrk="1" hangingPunct="1">
              <a:buFontTx/>
              <a:buNone/>
            </a:pPr>
            <a:endParaRPr lang="en-US" sz="2000" smtClean="0"/>
          </a:p>
          <a:p>
            <a:pPr eaLnBrk="1" hangingPunct="1">
              <a:buFontTx/>
              <a:buNone/>
            </a:pPr>
            <a:r>
              <a:rPr lang="en-US" sz="2000" smtClean="0"/>
              <a:t>	18.	Kurang latihan fisik  (39</a:t>
            </a:r>
            <a:r>
              <a:rPr lang="id-ID" sz="2000" smtClean="0"/>
              <a:t>3</a:t>
            </a:r>
            <a:r>
              <a:rPr lang="en-US" sz="2000" smtClean="0"/>
              <a:t>)</a:t>
            </a:r>
          </a:p>
          <a:p>
            <a:pPr eaLnBrk="1" hangingPunct="1">
              <a:buFontTx/>
              <a:buNone/>
            </a:pPr>
            <a:r>
              <a:rPr lang="en-US" sz="2000" smtClean="0"/>
              <a:t>		</a:t>
            </a:r>
            <a:r>
              <a:rPr lang="en-US" sz="2000" b="1" u="sng" smtClean="0"/>
              <a:t>Lack</a:t>
            </a:r>
            <a:r>
              <a:rPr lang="en-US" sz="2000" b="1" smtClean="0"/>
              <a:t> of</a:t>
            </a:r>
          </a:p>
          <a:p>
            <a:pPr eaLnBrk="1" hangingPunct="1">
              <a:buFontTx/>
              <a:buNone/>
            </a:pPr>
            <a:r>
              <a:rPr lang="en-US" sz="2000" b="1" smtClean="0"/>
              <a:t>		  -       physical exercise	Z72.3</a:t>
            </a:r>
          </a:p>
          <a:p>
            <a:pPr eaLnBrk="1" hangingPunct="1">
              <a:buFontTx/>
              <a:buNone/>
            </a:pPr>
            <a:r>
              <a:rPr lang="en-US" sz="2000" b="1" smtClean="0"/>
              <a:t>		</a:t>
            </a:r>
            <a:r>
              <a:rPr lang="en-US" sz="2000" smtClean="0"/>
              <a:t>[1</a:t>
            </a:r>
            <a:r>
              <a:rPr lang="id-ID" sz="2000" smtClean="0"/>
              <a:t>008</a:t>
            </a:r>
            <a:r>
              <a:rPr lang="en-US" sz="2000" smtClean="0"/>
              <a:t>] </a:t>
            </a:r>
            <a:r>
              <a:rPr lang="en-US" sz="2000" b="1" smtClean="0"/>
              <a:t>Z72.3  Lack of physical exercise</a:t>
            </a:r>
          </a:p>
          <a:p>
            <a:pPr eaLnBrk="1" hangingPunct="1">
              <a:buFontTx/>
              <a:buNone/>
            </a:pPr>
            <a:r>
              <a:rPr lang="en-US" sz="2000" b="1" smtClean="0"/>
              <a:t>		</a:t>
            </a:r>
            <a:r>
              <a:rPr lang="en-US" sz="2000" smtClean="0"/>
              <a:t>Kurang sumber pendapatan finansial  Z59.6  -&gt; (329)</a:t>
            </a:r>
          </a:p>
          <a:p>
            <a:pPr eaLnBrk="1" hangingPunct="1">
              <a:buFontTx/>
              <a:buNone/>
            </a:pPr>
            <a:r>
              <a:rPr lang="en-US" sz="2000" smtClean="0"/>
              <a:t>		Lack of material resources	Z59.6</a:t>
            </a:r>
          </a:p>
          <a:p>
            <a:pPr eaLnBrk="1" hangingPunct="1">
              <a:buFontTx/>
              <a:buNone/>
            </a:pPr>
            <a:r>
              <a:rPr lang="en-US" sz="2000" smtClean="0"/>
              <a:t>		[1</a:t>
            </a:r>
            <a:r>
              <a:rPr lang="id-ID" sz="2000" smtClean="0"/>
              <a:t>002</a:t>
            </a:r>
            <a:r>
              <a:rPr lang="en-US" sz="2000" smtClean="0"/>
              <a:t>]  </a:t>
            </a:r>
            <a:r>
              <a:rPr lang="en-US" sz="2000" b="1" smtClean="0"/>
              <a:t>Z59.6  Low income</a:t>
            </a:r>
            <a:endParaRPr lang="en-US" sz="2000" smtClean="0"/>
          </a:p>
        </p:txBody>
      </p:sp>
    </p:spTree>
    <p:extLst>
      <p:ext uri="{BB962C8B-B14F-4D97-AF65-F5344CB8AC3E}">
        <p14:creationId xmlns:p14="http://schemas.microsoft.com/office/powerpoint/2010/main" val="37681142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8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DC4BF99-E09D-42A6-8804-54442755D42D}" type="slidenum">
              <a:rPr lang="en-US"/>
              <a:pPr eaLnBrk="1" hangingPunct="1"/>
              <a:t>19</a:t>
            </a:fld>
            <a:endParaRPr lang="en-US"/>
          </a:p>
        </p:txBody>
      </p:sp>
      <p:sp>
        <p:nvSpPr>
          <p:cNvPr id="768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/>
          <a:lstStyle/>
          <a:p>
            <a:pPr eaLnBrk="1" hangingPunct="1"/>
            <a:r>
              <a:rPr lang="en-US" sz="2000" smtClean="0"/>
              <a:t>Contoh Soal: (lanjutan - 10)</a:t>
            </a:r>
          </a:p>
        </p:txBody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	19.	Ayah penderita renal carcinoma	(</a:t>
            </a:r>
            <a:r>
              <a:rPr lang="id-ID" sz="2000" smtClean="0"/>
              <a:t>322-323</a:t>
            </a:r>
            <a:r>
              <a:rPr lang="en-US" sz="2000" smtClean="0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		</a:t>
            </a:r>
            <a:r>
              <a:rPr lang="en-US" sz="2000" b="1" u="sng" smtClean="0"/>
              <a:t>History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smtClean="0"/>
              <a:t>		  -    family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smtClean="0"/>
              <a:t>		  -     -     malignant neoplasm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smtClean="0"/>
              <a:t>		  -     -     -     urinary organ or tract  Z80.5   -&gt; 	</a:t>
            </a:r>
            <a:r>
              <a:rPr lang="en-US" sz="2000" smtClean="0"/>
              <a:t>[1</a:t>
            </a:r>
            <a:r>
              <a:rPr lang="id-ID" sz="2000" smtClean="0"/>
              <a:t>011</a:t>
            </a:r>
            <a:r>
              <a:rPr lang="en-US" sz="2000" smtClean="0"/>
              <a:t>]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		Z80.5	Family history of malignant neoplasm of urinary tract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			</a:t>
            </a:r>
            <a:r>
              <a:rPr lang="en-US" sz="2000" b="1" smtClean="0"/>
              <a:t>Condition classificable to C64-C68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		Kasus di atas adalah kanker ginjal maka -&gt; [208-209] [1185]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		Pilih C64  M8312/3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	20.	Di halaman sampul RM tertulis: alergi penisilin  -&gt; (</a:t>
            </a:r>
            <a:r>
              <a:rPr lang="id-ID" sz="2000" smtClean="0"/>
              <a:t>322</a:t>
            </a:r>
            <a:r>
              <a:rPr lang="en-US" sz="2000" smtClean="0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		</a:t>
            </a:r>
            <a:r>
              <a:rPr lang="en-US" sz="2000" b="1" u="sng" smtClean="0"/>
              <a:t>History</a:t>
            </a:r>
            <a:r>
              <a:rPr lang="en-US" sz="2000" b="1" smtClean="0"/>
              <a:t> allergy penicillin Z88.0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smtClean="0"/>
              <a:t>		</a:t>
            </a:r>
            <a:r>
              <a:rPr lang="en-US" sz="2000" smtClean="0"/>
              <a:t>[1</a:t>
            </a:r>
            <a:r>
              <a:rPr lang="id-ID" sz="2000" smtClean="0"/>
              <a:t>0</a:t>
            </a:r>
            <a:r>
              <a:rPr lang="en-US" sz="2000" smtClean="0"/>
              <a:t>16]  Z88.0  Personal history of allergy to penicilline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		Karena pasiennya yang alergi, maka langsung di bawah 	allergy, tidak perlu melalui Family.		 </a:t>
            </a:r>
          </a:p>
        </p:txBody>
      </p:sp>
    </p:spTree>
    <p:extLst>
      <p:ext uri="{BB962C8B-B14F-4D97-AF65-F5344CB8AC3E}">
        <p14:creationId xmlns:p14="http://schemas.microsoft.com/office/powerpoint/2010/main" val="722472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CB83FE5-D692-4EC8-87CE-CA3378F19649}" type="slidenum">
              <a:rPr lang="en-US"/>
              <a:pPr eaLnBrk="1" hangingPunct="1"/>
              <a:t>2</a:t>
            </a:fld>
            <a:endParaRPr lang="en-US"/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400" b="1" smtClean="0"/>
              <a:t/>
            </a:r>
            <a:br>
              <a:rPr lang="en-US" sz="2400" b="1" smtClean="0"/>
            </a:br>
            <a:r>
              <a:rPr lang="en-US" sz="2400" b="1" smtClean="0"/>
              <a:t/>
            </a:r>
            <a:br>
              <a:rPr lang="en-US" sz="2400" b="1" smtClean="0"/>
            </a:br>
            <a:r>
              <a:rPr lang="en-US" sz="2400" b="1" smtClean="0"/>
              <a:t>KEKHUSUSAN </a:t>
            </a:r>
            <a:r>
              <a:rPr lang="en-US" sz="2400" b="1" smtClean="0"/>
              <a:t>BAB XXI</a:t>
            </a:r>
            <a:br>
              <a:rPr lang="en-US" sz="2400" b="1" smtClean="0"/>
            </a:br>
            <a:r>
              <a:rPr lang="en-US" sz="2400" b="1" i="1" smtClean="0"/>
              <a:t>Factors Influencing Health Status and</a:t>
            </a:r>
            <a:br>
              <a:rPr lang="en-US" sz="2400" b="1" i="1" smtClean="0"/>
            </a:br>
            <a:r>
              <a:rPr lang="en-US" sz="2400" b="1" i="1" smtClean="0"/>
              <a:t>Contact With Health Services (Z00-Z99)</a:t>
            </a:r>
            <a:br>
              <a:rPr lang="en-US" sz="2400" b="1" i="1" smtClean="0"/>
            </a:br>
            <a:endParaRPr lang="en-US" sz="2400" b="1" smtClean="0"/>
          </a:p>
        </p:txBody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i="1" smtClean="0"/>
              <a:t>Note:	</a:t>
            </a:r>
            <a:r>
              <a:rPr lang="en-US" sz="2400" smtClean="0"/>
              <a:t>Bab XXI ini tidak diperkenankan untuk digunakan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	dalam komparasi internasional atau untuk </a:t>
            </a:r>
            <a:r>
              <a:rPr lang="en-US" sz="2400" i="1" smtClean="0"/>
              <a:t>coding</a:t>
            </a:r>
            <a:r>
              <a:rPr lang="en-US" sz="2400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	mortalitas primer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Kategori-2 Z00-Z99 disediakan untuk suatu kejadian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apabila lingkungan kejadian terkait bukan sakit/penyakit,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cedera atau sebab (cause) luar cedera yang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terklasifikasi pada kategori-2 A00-Y89 namun terekam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sebagai “diagnoses” atau “problems” (masalah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kesehatan)</a:t>
            </a:r>
          </a:p>
        </p:txBody>
      </p:sp>
    </p:spTree>
    <p:extLst>
      <p:ext uri="{BB962C8B-B14F-4D97-AF65-F5344CB8AC3E}">
        <p14:creationId xmlns:p14="http://schemas.microsoft.com/office/powerpoint/2010/main" val="23543740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8DFB9A0-0C8D-4950-8D74-76A9F345F4F0}" type="slidenum">
              <a:rPr lang="en-US"/>
              <a:pPr eaLnBrk="1" hangingPunct="1"/>
              <a:t>20</a:t>
            </a:fld>
            <a:endParaRPr lang="en-US"/>
          </a:p>
        </p:txBody>
      </p:sp>
      <p:sp>
        <p:nvSpPr>
          <p:cNvPr id="7782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29600" cy="533400"/>
          </a:xfrm>
        </p:spPr>
        <p:txBody>
          <a:bodyPr/>
          <a:lstStyle/>
          <a:p>
            <a:pPr eaLnBrk="1" hangingPunct="1"/>
            <a:r>
              <a:rPr lang="en-US" sz="2000" smtClean="0"/>
              <a:t>Contoh Soal: (lanjutan – 11)</a:t>
            </a:r>
          </a:p>
        </p:txBody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	21.	Pada pasien </a:t>
            </a:r>
            <a:r>
              <a:rPr lang="en-US" sz="2000" u="sng" smtClean="0"/>
              <a:t>terpasang</a:t>
            </a:r>
            <a:r>
              <a:rPr lang="en-US" sz="2000" smtClean="0"/>
              <a:t> pacu jantung  -&gt;  (5</a:t>
            </a:r>
            <a:r>
              <a:rPr lang="id-ID" sz="2000" smtClean="0"/>
              <a:t>33</a:t>
            </a:r>
            <a:r>
              <a:rPr lang="en-US" sz="2000" smtClean="0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		</a:t>
            </a:r>
            <a:r>
              <a:rPr lang="en-US" sz="2000" b="1" smtClean="0"/>
              <a:t>Presence (of)</a:t>
            </a:r>
            <a:r>
              <a:rPr lang="en-US" sz="2000" smtClean="0"/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		    </a:t>
            </a:r>
            <a:r>
              <a:rPr lang="en-US" sz="2000" b="1" smtClean="0"/>
              <a:t>-    cardiac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smtClean="0"/>
              <a:t>		    -       -    pacemaker	Z95.0  -&gt; </a:t>
            </a:r>
            <a:r>
              <a:rPr lang="en-US" sz="2000" smtClean="0"/>
              <a:t>[1</a:t>
            </a:r>
            <a:r>
              <a:rPr lang="id-ID" sz="2000" smtClean="0"/>
              <a:t>019</a:t>
            </a:r>
            <a:r>
              <a:rPr lang="en-US" sz="2000" smtClean="0"/>
              <a:t>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		</a:t>
            </a:r>
            <a:r>
              <a:rPr lang="en-US" sz="2000" b="1" smtClean="0"/>
              <a:t>Z95.0	Presence of cardiac pacemaker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smtClean="0"/>
              <a:t>		Perhatikan </a:t>
            </a:r>
            <a:r>
              <a:rPr lang="en-US" sz="2000" b="1" i="1" smtClean="0"/>
              <a:t>Excludes </a:t>
            </a:r>
            <a:r>
              <a:rPr lang="en-US" sz="2000" b="1" smtClean="0"/>
              <a:t> di bawahnya: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	       adjustment or manage</a:t>
            </a:r>
            <a:r>
              <a:rPr lang="en-US" sz="2000" i="1" smtClean="0"/>
              <a:t>ment of cardiac pacemaker (Z45.0)</a:t>
            </a:r>
            <a:endParaRPr lang="en-US" sz="2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	22.	Pasien </a:t>
            </a:r>
            <a:r>
              <a:rPr lang="en-US" sz="2000" u="sng" smtClean="0"/>
              <a:t>dependent</a:t>
            </a:r>
            <a:r>
              <a:rPr lang="en-US" sz="2000" smtClean="0"/>
              <a:t> renal dialisis  -&gt; (1</a:t>
            </a:r>
            <a:r>
              <a:rPr lang="id-ID" sz="2000" smtClean="0"/>
              <a:t>93</a:t>
            </a:r>
            <a:r>
              <a:rPr lang="en-US" sz="2000" smtClean="0"/>
              <a:t>)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		</a:t>
            </a:r>
            <a:r>
              <a:rPr lang="en-US" sz="2000" b="1" smtClean="0"/>
              <a:t>Dependence on</a:t>
            </a:r>
            <a:endParaRPr lang="en-US" sz="2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		   -     renal dialysis	Z99.2	-&gt; [1</a:t>
            </a:r>
            <a:r>
              <a:rPr lang="id-ID" sz="2000" smtClean="0"/>
              <a:t>021</a:t>
            </a:r>
            <a:r>
              <a:rPr lang="en-US" sz="2000" smtClean="0"/>
              <a:t>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		Perhatikan </a:t>
            </a:r>
            <a:r>
              <a:rPr lang="en-US" sz="2000" b="1" i="1" smtClean="0"/>
              <a:t>Excludes: </a:t>
            </a:r>
            <a:r>
              <a:rPr lang="en-US" sz="2000" smtClean="0"/>
              <a:t>dialysis preparation, treatment …(Z49.-)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		</a:t>
            </a:r>
            <a:r>
              <a:rPr lang="en-US" sz="2000" i="1" smtClean="0"/>
              <a:t>Code</a:t>
            </a:r>
            <a:r>
              <a:rPr lang="en-US" sz="2000" smtClean="0"/>
              <a:t> pasien one day care untuk renal dialisis -&gt; (</a:t>
            </a:r>
            <a:r>
              <a:rPr lang="id-ID" sz="2000" smtClean="0"/>
              <a:t>997</a:t>
            </a:r>
            <a:r>
              <a:rPr lang="en-US" sz="2000" smtClean="0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		</a:t>
            </a:r>
            <a:r>
              <a:rPr lang="en-US" sz="2000" b="1" smtClean="0"/>
              <a:t>Dialysis renal  Z49.1</a:t>
            </a:r>
            <a:endParaRPr lang="en-US" sz="2000" smtClean="0"/>
          </a:p>
        </p:txBody>
      </p:sp>
    </p:spTree>
    <p:extLst>
      <p:ext uri="{BB962C8B-B14F-4D97-AF65-F5344CB8AC3E}">
        <p14:creationId xmlns:p14="http://schemas.microsoft.com/office/powerpoint/2010/main" val="18910806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440DA42-103B-4B5B-98E0-9D37EBC1495D}" type="slidenum">
              <a:rPr lang="en-US"/>
              <a:pPr eaLnBrk="1" hangingPunct="1"/>
              <a:t>21</a:t>
            </a:fld>
            <a:endParaRPr lang="en-US"/>
          </a:p>
        </p:txBody>
      </p:sp>
      <p:sp>
        <p:nvSpPr>
          <p:cNvPr id="78851" name="Rectangle 2"/>
          <p:cNvSpPr>
            <a:spLocks noGrp="1" noChangeArrowheads="1"/>
          </p:cNvSpPr>
          <p:nvPr>
            <p:ph type="title"/>
          </p:nvPr>
        </p:nvSpPr>
        <p:spPr>
          <a:xfrm>
            <a:off x="471487" y="609600"/>
            <a:ext cx="8229600" cy="487362"/>
          </a:xfrm>
        </p:spPr>
        <p:txBody>
          <a:bodyPr/>
          <a:lstStyle/>
          <a:p>
            <a:pPr eaLnBrk="1" hangingPunct="1"/>
            <a:r>
              <a:rPr lang="en-US" sz="2400" dirty="0" err="1" smtClean="0"/>
              <a:t>Soal-soal</a:t>
            </a:r>
            <a:r>
              <a:rPr lang="en-US" sz="2400" dirty="0" smtClean="0"/>
              <a:t> </a:t>
            </a:r>
            <a:r>
              <a:rPr lang="en-US" sz="2400" dirty="0" err="1" smtClean="0"/>
              <a:t>Latihan</a:t>
            </a:r>
            <a:r>
              <a:rPr lang="en-US" sz="2400" dirty="0" smtClean="0"/>
              <a:t> </a:t>
            </a:r>
            <a:r>
              <a:rPr lang="en-US" sz="2400" dirty="0" err="1" smtClean="0"/>
              <a:t>Mandiri</a:t>
            </a:r>
            <a:endParaRPr lang="en-US" sz="2400" dirty="0" smtClean="0"/>
          </a:p>
        </p:txBody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8229600" cy="47545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1.	</a:t>
            </a:r>
            <a:r>
              <a:rPr lang="en-US" sz="2000" u="sng" smtClean="0"/>
              <a:t>Vaksinasi</a:t>
            </a:r>
            <a:r>
              <a:rPr lang="en-US" sz="2000" smtClean="0"/>
              <a:t> DPT					No: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2. </a:t>
            </a:r>
            <a:r>
              <a:rPr lang="en-US" sz="2000" u="sng" smtClean="0"/>
              <a:t> Pemeriksaan</a:t>
            </a:r>
            <a:r>
              <a:rPr lang="en-US" sz="2000" smtClean="0"/>
              <a:t> kesehatan untuk menjadi pegawai	No: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3.  Hasil </a:t>
            </a:r>
            <a:r>
              <a:rPr lang="en-US" sz="2000" u="sng" smtClean="0"/>
              <a:t>Mantoux test</a:t>
            </a:r>
            <a:r>
              <a:rPr lang="en-US" sz="2000" smtClean="0"/>
              <a:t>					No: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4.  </a:t>
            </a:r>
            <a:r>
              <a:rPr lang="en-US" sz="2000" u="sng" smtClean="0"/>
              <a:t>Observasi</a:t>
            </a:r>
            <a:r>
              <a:rPr lang="en-US" sz="2000" smtClean="0"/>
              <a:t> keracunan obat analgetica			No: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5.	</a:t>
            </a:r>
            <a:r>
              <a:rPr lang="en-US" sz="2000" u="sng" smtClean="0"/>
              <a:t>Test</a:t>
            </a:r>
            <a:r>
              <a:rPr lang="en-US" sz="2000" smtClean="0"/>
              <a:t> doping steroid  positif				No: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6.	</a:t>
            </a:r>
            <a:r>
              <a:rPr lang="en-US" sz="2000" u="sng" smtClean="0"/>
              <a:t>Pelayanan</a:t>
            </a:r>
            <a:r>
              <a:rPr lang="en-US" sz="2000" smtClean="0"/>
              <a:t> chemotherapy, post colonostomy Ca colon No: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7.  </a:t>
            </a:r>
            <a:r>
              <a:rPr lang="en-US" sz="2000" u="sng" smtClean="0"/>
              <a:t>Screening</a:t>
            </a:r>
            <a:r>
              <a:rPr lang="en-US" sz="2000" smtClean="0"/>
              <a:t> khusus HIV				No: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8.  </a:t>
            </a:r>
            <a:r>
              <a:rPr lang="en-US" sz="2000" u="sng" smtClean="0"/>
              <a:t>Kontak</a:t>
            </a:r>
            <a:r>
              <a:rPr lang="en-US" sz="2000" smtClean="0"/>
              <a:t> dengan pasien SARS				No: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9.  </a:t>
            </a:r>
            <a:r>
              <a:rPr lang="en-US" sz="2000" u="sng" smtClean="0"/>
              <a:t>Imunisasi</a:t>
            </a:r>
            <a:r>
              <a:rPr lang="en-US" sz="2000" smtClean="0"/>
              <a:t> terhadap sakit anjing gila			No: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10. </a:t>
            </a:r>
            <a:r>
              <a:rPr lang="en-US" sz="2000" u="sng" smtClean="0"/>
              <a:t>Hamil</a:t>
            </a:r>
            <a:r>
              <a:rPr lang="en-US" sz="2000" smtClean="0"/>
              <a:t> anak pertama					No: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11. </a:t>
            </a:r>
            <a:r>
              <a:rPr lang="en-US" sz="2000" u="sng" smtClean="0"/>
              <a:t>USG</a:t>
            </a:r>
            <a:r>
              <a:rPr lang="en-US" sz="2000" smtClean="0"/>
              <a:t> untuk gangguan retardasi pertumbuhan janin  	No: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12. </a:t>
            </a:r>
            <a:r>
              <a:rPr lang="en-US" sz="2000" u="sng" smtClean="0"/>
              <a:t>Donor</a:t>
            </a:r>
            <a:r>
              <a:rPr lang="en-US" sz="2000" smtClean="0"/>
              <a:t> Ginjal					No: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13. </a:t>
            </a:r>
            <a:r>
              <a:rPr lang="en-US" sz="2000" u="sng" smtClean="0"/>
              <a:t>Korban</a:t>
            </a:r>
            <a:r>
              <a:rPr lang="en-US" sz="2000" smtClean="0"/>
              <a:t> terorisme					No: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14. </a:t>
            </a:r>
            <a:r>
              <a:rPr lang="en-US" sz="2000" u="sng" smtClean="0"/>
              <a:t>Konsultasi</a:t>
            </a:r>
            <a:r>
              <a:rPr lang="en-US" sz="2000" smtClean="0"/>
              <a:t> gizi					No: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15. </a:t>
            </a:r>
            <a:r>
              <a:rPr lang="en-US" sz="2000" u="sng" smtClean="0"/>
              <a:t>Riwayat</a:t>
            </a:r>
            <a:r>
              <a:rPr lang="en-US" sz="2000" smtClean="0"/>
              <a:t> terapi radiasi				No:</a:t>
            </a:r>
          </a:p>
        </p:txBody>
      </p:sp>
    </p:spTree>
    <p:extLst>
      <p:ext uri="{BB962C8B-B14F-4D97-AF65-F5344CB8AC3E}">
        <p14:creationId xmlns:p14="http://schemas.microsoft.com/office/powerpoint/2010/main" val="3427683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AE0481A-A3EA-44B0-97ED-D385AC544293}" type="slidenum">
              <a:rPr lang="en-US"/>
              <a:pPr eaLnBrk="1" hangingPunct="1"/>
              <a:t>3</a:t>
            </a:fld>
            <a:endParaRPr lang="en-US"/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algn="l" eaLnBrk="1" hangingPunct="1"/>
            <a:r>
              <a:rPr lang="en-US" sz="2000" smtClean="0"/>
              <a:t>Bab XX (Lanjutan)</a:t>
            </a:r>
          </a:p>
        </p:txBody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 eaLnBrk="1" hangingPunct="1"/>
            <a:r>
              <a:rPr lang="en-US" sz="2400" b="1" dirty="0" err="1" smtClean="0"/>
              <a:t>Kejadian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terkait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bisa</a:t>
            </a:r>
            <a:r>
              <a:rPr lang="en-US" sz="2400" b="1" dirty="0" smtClean="0"/>
              <a:t>:</a:t>
            </a:r>
          </a:p>
          <a:p>
            <a:pPr eaLnBrk="1" hangingPunct="1">
              <a:buFontTx/>
              <a:buNone/>
            </a:pPr>
            <a:endParaRPr lang="en-US" sz="2400" b="1" dirty="0" smtClean="0"/>
          </a:p>
          <a:p>
            <a:pPr eaLnBrk="1" hangingPunct="1">
              <a:buFontTx/>
              <a:buNone/>
            </a:pPr>
            <a:r>
              <a:rPr lang="en-US" sz="2400" b="1" dirty="0" smtClean="0"/>
              <a:t>	</a:t>
            </a:r>
            <a:r>
              <a:rPr lang="en-US" sz="2400" dirty="0" smtClean="0"/>
              <a:t>(a)	</a:t>
            </a:r>
            <a:r>
              <a:rPr lang="en-US" sz="2400" dirty="0" err="1" smtClean="0"/>
              <a:t>Apabila</a:t>
            </a:r>
            <a:r>
              <a:rPr lang="en-US" sz="2400" dirty="0" smtClean="0"/>
              <a:t> </a:t>
            </a:r>
            <a:r>
              <a:rPr lang="en-US" sz="2400" dirty="0" err="1" smtClean="0"/>
              <a:t>seorang</a:t>
            </a:r>
            <a:r>
              <a:rPr lang="en-US" sz="2400" dirty="0" smtClean="0"/>
              <a:t> </a:t>
            </a:r>
            <a:r>
              <a:rPr lang="en-US" sz="2400" dirty="0" err="1" smtClean="0"/>
              <a:t>sedang</a:t>
            </a:r>
            <a:r>
              <a:rPr lang="en-US" sz="2400" dirty="0" smtClean="0"/>
              <a:t> </a:t>
            </a:r>
            <a:r>
              <a:rPr lang="en-US" sz="2400" dirty="0" err="1" smtClean="0"/>
              <a:t>sakit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	</a:t>
            </a:r>
            <a:r>
              <a:rPr lang="en-US" sz="2400" dirty="0" err="1" smtClean="0"/>
              <a:t>keadaan</a:t>
            </a:r>
            <a:r>
              <a:rPr lang="en-US" sz="2400" dirty="0" smtClean="0"/>
              <a:t> </a:t>
            </a:r>
            <a:r>
              <a:rPr lang="en-US" sz="2400" dirty="0" err="1" smtClean="0"/>
              <a:t>sakit</a:t>
            </a:r>
            <a:r>
              <a:rPr lang="en-US" sz="2400" dirty="0" smtClean="0"/>
              <a:t>, </a:t>
            </a:r>
            <a:r>
              <a:rPr lang="en-US" sz="2400" dirty="0" err="1" smtClean="0"/>
              <a:t>namun</a:t>
            </a:r>
            <a:r>
              <a:rPr lang="en-US" sz="2400" dirty="0" smtClean="0"/>
              <a:t> </a:t>
            </a:r>
            <a:r>
              <a:rPr lang="en-US" sz="2400" dirty="0" err="1" smtClean="0"/>
              <a:t>masuk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pelayanan</a:t>
            </a:r>
            <a:endParaRPr lang="en-US" sz="2400" dirty="0" smtClean="0"/>
          </a:p>
          <a:p>
            <a:pPr eaLnBrk="1" hangingPunct="1">
              <a:buFontTx/>
              <a:buNone/>
            </a:pPr>
            <a:r>
              <a:rPr lang="en-US" sz="2400" dirty="0" smtClean="0"/>
              <a:t>		</a:t>
            </a:r>
            <a:r>
              <a:rPr lang="en-US" sz="2400" dirty="0" err="1" smtClean="0"/>
              <a:t>kesehatan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alasan</a:t>
            </a:r>
            <a:r>
              <a:rPr lang="en-US" sz="2400" dirty="0" smtClean="0"/>
              <a:t> </a:t>
            </a:r>
            <a:r>
              <a:rPr lang="en-US" sz="2400" dirty="0" err="1" smtClean="0"/>
              <a:t>khusus</a:t>
            </a:r>
            <a:r>
              <a:rPr lang="en-US" sz="2400" dirty="0" smtClean="0"/>
              <a:t>, di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		</a:t>
            </a:r>
            <a:r>
              <a:rPr lang="en-US" sz="2400" dirty="0" err="1" smtClean="0"/>
              <a:t>antaranya</a:t>
            </a:r>
            <a:r>
              <a:rPr lang="en-US" sz="2400" dirty="0" smtClean="0"/>
              <a:t> </a:t>
            </a:r>
            <a:r>
              <a:rPr lang="en-US" sz="2400" dirty="0" err="1" smtClean="0"/>
              <a:t>mungkin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memerlukan</a:t>
            </a:r>
            <a:endParaRPr lang="en-US" sz="2400" dirty="0" smtClean="0"/>
          </a:p>
          <a:p>
            <a:pPr eaLnBrk="1" hangingPunct="1">
              <a:buFontTx/>
              <a:buNone/>
            </a:pPr>
            <a:r>
              <a:rPr lang="en-US" sz="2400" dirty="0" smtClean="0"/>
              <a:t>	 	</a:t>
            </a:r>
            <a:r>
              <a:rPr lang="en-US" sz="2400" dirty="0" err="1" smtClean="0"/>
              <a:t>pelayanan</a:t>
            </a:r>
            <a:r>
              <a:rPr lang="en-US" sz="2400" dirty="0" smtClean="0"/>
              <a:t> </a:t>
            </a:r>
            <a:r>
              <a:rPr lang="en-US" sz="2400" dirty="0" err="1" smtClean="0"/>
              <a:t>kesehatan</a:t>
            </a:r>
            <a:r>
              <a:rPr lang="en-US" sz="2400" dirty="0" smtClean="0"/>
              <a:t> </a:t>
            </a:r>
            <a:r>
              <a:rPr lang="en-US" sz="2400" dirty="0" err="1" smtClean="0"/>
              <a:t>perawatan</a:t>
            </a:r>
            <a:r>
              <a:rPr lang="en-US" sz="2400" dirty="0" smtClean="0"/>
              <a:t> </a:t>
            </a:r>
            <a:r>
              <a:rPr lang="en-US" sz="2400" dirty="0" err="1" smtClean="0"/>
              <a:t>khusus</a:t>
            </a:r>
            <a:r>
              <a:rPr lang="en-US" sz="2400" dirty="0" smtClean="0"/>
              <a:t> 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		</a:t>
            </a:r>
            <a:r>
              <a:rPr lang="en-US" sz="2400" dirty="0" err="1" smtClean="0"/>
              <a:t>terbatas</a:t>
            </a:r>
            <a:r>
              <a:rPr lang="en-US" sz="2400" dirty="0" smtClean="0"/>
              <a:t>,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divaksinasi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profilaksi</a:t>
            </a:r>
            <a:r>
              <a:rPr lang="en-US" sz="2400" dirty="0" smtClean="0"/>
              <a:t> 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		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mendiskusikan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masalah-masalah</a:t>
            </a:r>
            <a:r>
              <a:rPr lang="en-US" sz="2400" dirty="0" smtClean="0"/>
              <a:t> yang 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		</a:t>
            </a:r>
            <a:r>
              <a:rPr lang="en-US" sz="2400" dirty="0" err="1" smtClean="0"/>
              <a:t>bukan</a:t>
            </a:r>
            <a:r>
              <a:rPr lang="en-US" sz="2400" dirty="0" smtClean="0"/>
              <a:t> </a:t>
            </a:r>
            <a:r>
              <a:rPr lang="en-US" sz="2400" dirty="0" err="1" smtClean="0"/>
              <a:t>penyakit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cedera</a:t>
            </a:r>
            <a:r>
              <a:rPr lang="en-US" sz="2400" dirty="0" smtClean="0"/>
              <a:t>. </a:t>
            </a:r>
          </a:p>
          <a:p>
            <a:pPr eaLnBrk="1" hangingPunct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96432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BA6522-9A82-4A8A-A3BC-1B38876376D3}" type="slidenum">
              <a:rPr lang="en-US"/>
              <a:pPr eaLnBrk="1" hangingPunct="1"/>
              <a:t>4</a:t>
            </a:fld>
            <a:endParaRPr lang="en-US"/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eaLnBrk="1" hangingPunct="1"/>
            <a:r>
              <a:rPr lang="en-US" sz="2000" smtClean="0"/>
              <a:t>Bab XXI (lanjutan -1)</a:t>
            </a:r>
          </a:p>
        </p:txBody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486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	(b)	Apabila lingkungan tertentu dan masalah yang ada,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		mempengaruhi kesehatan seseorang namun bukan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		suatu penyakit ataupun cedera.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		Faktor-2 ini bisa saja dijumpai/ditemukan saat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		diadakan </a:t>
            </a:r>
            <a:r>
              <a:rPr lang="en-US" sz="2400" i="1" smtClean="0"/>
              <a:t>surveys </a:t>
            </a:r>
            <a:r>
              <a:rPr lang="en-US" sz="2400" smtClean="0"/>
              <a:t>populasi, atau bisa saja pasiennya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		 ditemukan 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		*	sedang dalam keadaan sakit, atau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		*	tidak dalam keadaan sakit, atau 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		*	direkam sebagai faktor </a:t>
            </a:r>
            <a:r>
              <a:rPr lang="en-US" sz="2400" i="1" smtClean="0"/>
              <a:t>additional</a:t>
            </a:r>
            <a:r>
              <a:rPr lang="en-US" sz="2400" smtClean="0"/>
              <a:t> (tambahan),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			harus diingat bahwa pasien terkait adalah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			seorang yang sedang dalam pelayanan terapi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			bagi penyakit atau cedera tertentu.</a:t>
            </a:r>
          </a:p>
        </p:txBody>
      </p:sp>
    </p:spTree>
    <p:extLst>
      <p:ext uri="{BB962C8B-B14F-4D97-AF65-F5344CB8AC3E}">
        <p14:creationId xmlns:p14="http://schemas.microsoft.com/office/powerpoint/2010/main" val="2686204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81055EF-E14E-4EF8-A91B-21753B17C726}" type="slidenum">
              <a:rPr lang="en-US"/>
              <a:pPr eaLnBrk="1" hangingPunct="1"/>
              <a:t>5</a:t>
            </a:fld>
            <a:endParaRPr lang="en-US"/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457200"/>
          </a:xfrm>
        </p:spPr>
        <p:txBody>
          <a:bodyPr/>
          <a:lstStyle/>
          <a:p>
            <a:pPr eaLnBrk="1" hangingPunct="1"/>
            <a:r>
              <a:rPr lang="en-US" sz="2400" smtClean="0"/>
              <a:t>Bab XXI memuat </a:t>
            </a:r>
            <a:r>
              <a:rPr lang="en-US" sz="2400" i="1" smtClean="0"/>
              <a:t>Block</a:t>
            </a:r>
            <a:r>
              <a:rPr lang="en-US" sz="2400" smtClean="0"/>
              <a:t> (Blok):</a:t>
            </a:r>
          </a:p>
        </p:txBody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	Z00-Z13	</a:t>
            </a:r>
            <a:r>
              <a:rPr lang="en-US" sz="2000" b="1" i="1" smtClean="0"/>
              <a:t>Persons encountering health services for 			examination and investigation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i="1" smtClean="0"/>
              <a:t>			</a:t>
            </a:r>
            <a:r>
              <a:rPr lang="en-US" sz="2000" smtClean="0"/>
              <a:t>(Pengunjung-2 pelayanan kesehatan untuk 			pemeriksaan dan investigasi)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			Contoh: Pemeriksaan tumbuh kembang rutin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				 Pemeriksaan kesehatan untuk SIM dsb.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				 Pemeriksaan post perkosaan, dsb.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	Z20-Z29	</a:t>
            </a:r>
            <a:r>
              <a:rPr lang="en-US" sz="2000" b="1" i="1" smtClean="0"/>
              <a:t>Persons with potential health hazards related to 		communicable diseases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i="1" smtClean="0"/>
              <a:t>			</a:t>
            </a:r>
            <a:r>
              <a:rPr lang="en-US" sz="2000" smtClean="0"/>
              <a:t>( Orang-2 dengan status kesehatan berisiko potensial 		terkena	penyakit menular)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			Contoh:	Kontak dengan dan terpajan penyakit menular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				Carrier penyakit infeksi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				Memerlukan tindakan aturan profilaksi, dsb.</a:t>
            </a:r>
            <a:endParaRPr lang="en-US" sz="2000" i="1" smtClean="0"/>
          </a:p>
        </p:txBody>
      </p:sp>
    </p:spTree>
    <p:extLst>
      <p:ext uri="{BB962C8B-B14F-4D97-AF65-F5344CB8AC3E}">
        <p14:creationId xmlns:p14="http://schemas.microsoft.com/office/powerpoint/2010/main" val="1514493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3FE3529-2F19-4938-A46D-E081BB00C90F}" type="slidenum">
              <a:rPr lang="en-US"/>
              <a:pPr eaLnBrk="1" hangingPunct="1"/>
              <a:t>6</a:t>
            </a:fld>
            <a:endParaRPr lang="en-US"/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/>
          <a:lstStyle/>
          <a:p>
            <a:pPr eaLnBrk="1" hangingPunct="1"/>
            <a:r>
              <a:rPr lang="en-US" sz="2000" smtClean="0"/>
              <a:t>Bab XXI Blok: (lanjutan -1)</a:t>
            </a:r>
          </a:p>
        </p:txBody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	Z30-Z39	</a:t>
            </a:r>
            <a:r>
              <a:rPr lang="en-US" sz="2000" b="1" i="1" smtClean="0"/>
              <a:t>Persons encountering health services in 			circumstances related to reproduction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i="1" smtClean="0"/>
              <a:t>			</a:t>
            </a:r>
            <a:r>
              <a:rPr lang="en-US" sz="2000" smtClean="0"/>
              <a:t>(Pengunjung-2 pelayanan kesehatan berkaitan dengan 		reproduksi/keturunan)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			Contoh:	Manajemen kontraseptif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				Bayi tabung.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				Antenatal screening.  Post partum care dsb.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	Z40-Z54	</a:t>
            </a:r>
            <a:r>
              <a:rPr lang="en-US" sz="2000" b="1" i="1" smtClean="0"/>
              <a:t>Persons encountering health services for specific 		procedures and health care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i="1" smtClean="0"/>
              <a:t>			</a:t>
            </a:r>
            <a:r>
              <a:rPr lang="en-US" sz="2000" smtClean="0"/>
              <a:t>(Pengunjung pelayanan kesehatan untuk prosedur 		dan asuhan kesehatan khusus)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			Contoh:	 Transplantasi rambut, tindik telinga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				 </a:t>
            </a:r>
            <a:r>
              <a:rPr lang="en-US" sz="2000" i="1" smtClean="0"/>
              <a:t>Follow up</a:t>
            </a:r>
            <a:r>
              <a:rPr lang="en-US" sz="2000" smtClean="0"/>
              <a:t> post operasi plastik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				 </a:t>
            </a:r>
            <a:r>
              <a:rPr lang="en-US" sz="2000" i="1" smtClean="0"/>
              <a:t>Fitting</a:t>
            </a:r>
            <a:r>
              <a:rPr lang="en-US" sz="2000" smtClean="0"/>
              <a:t> suatu alat bantu, gigi palsu dsb.</a:t>
            </a:r>
            <a:endParaRPr lang="en-US" sz="2000" b="1" i="1" smtClean="0"/>
          </a:p>
        </p:txBody>
      </p:sp>
    </p:spTree>
    <p:extLst>
      <p:ext uri="{BB962C8B-B14F-4D97-AF65-F5344CB8AC3E}">
        <p14:creationId xmlns:p14="http://schemas.microsoft.com/office/powerpoint/2010/main" val="227890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2F90490-D0A5-4072-B229-76C54961260D}" type="slidenum">
              <a:rPr lang="en-US"/>
              <a:pPr eaLnBrk="1" hangingPunct="1"/>
              <a:t>7</a:t>
            </a:fld>
            <a:endParaRPr lang="en-US"/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533400"/>
          </a:xfrm>
        </p:spPr>
        <p:txBody>
          <a:bodyPr/>
          <a:lstStyle/>
          <a:p>
            <a:pPr eaLnBrk="1" hangingPunct="1"/>
            <a:r>
              <a:rPr lang="en-US" sz="2000" smtClean="0"/>
              <a:t>Bab XXI, Blok: (lanjutan -2)</a:t>
            </a:r>
          </a:p>
        </p:txBody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smtClean="0"/>
              <a:t>	Z55-Z65	</a:t>
            </a:r>
            <a:r>
              <a:rPr lang="en-US" sz="2000" b="1" i="1" smtClean="0"/>
              <a:t>Persons with potential health hazards related to 		socioeconomic and psychosocial circumstances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i="1" smtClean="0"/>
              <a:t>			</a:t>
            </a:r>
            <a:r>
              <a:rPr lang="en-US" sz="2000" smtClean="0"/>
              <a:t>(Orang-2 potensial berisiko kesehatan terkait dengan 		keadaan sosioekonomik dan psikososial)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			Contoh: Masalah terkait pendidikan dan buta huruf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				Pekerja terpajan faktor risiko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				Masalah terkait perumahan dan lingkungan 			ekonomik  dsb.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	</a:t>
            </a:r>
            <a:r>
              <a:rPr lang="en-US" sz="2000" b="1" smtClean="0"/>
              <a:t>Z70-Z76	</a:t>
            </a:r>
            <a:r>
              <a:rPr lang="en-US" sz="2000" b="1" i="1" smtClean="0"/>
              <a:t>Persons encountering health services in other 		circumstances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i="1" smtClean="0"/>
              <a:t>			</a:t>
            </a:r>
            <a:r>
              <a:rPr lang="en-US" sz="2000" smtClean="0"/>
              <a:t>(Pengunjung pelayanan kesehatan terkait keadaan 		lain)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			Contoh:	Konsultasi seksual, konsultasi gizi,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				Masalah-2 pola hidup, minta resep ulangan, 			rasa jenuh, kurang istirahat, stress NOS, dst.</a:t>
            </a:r>
            <a:endParaRPr lang="en-US" sz="2000" b="1" i="1" smtClean="0"/>
          </a:p>
        </p:txBody>
      </p:sp>
    </p:spTree>
    <p:extLst>
      <p:ext uri="{BB962C8B-B14F-4D97-AF65-F5344CB8AC3E}">
        <p14:creationId xmlns:p14="http://schemas.microsoft.com/office/powerpoint/2010/main" val="1546243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848658C-CDEE-4807-AC8A-8477443A8AEF}" type="slidenum">
              <a:rPr lang="en-US"/>
              <a:pPr eaLnBrk="1" hangingPunct="1"/>
              <a:t>8</a:t>
            </a:fld>
            <a:endParaRPr lang="en-US"/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1800" smtClean="0"/>
              <a:t>Bab XXI, Blok: (lanjutan – 3)</a:t>
            </a:r>
          </a:p>
        </p:txBody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 smtClean="0"/>
              <a:t>	</a:t>
            </a:r>
            <a:r>
              <a:rPr lang="en-US" sz="2000" b="1" smtClean="0"/>
              <a:t>Z80-Z99	</a:t>
            </a:r>
            <a:r>
              <a:rPr lang="en-US" sz="2000" b="1" i="1" smtClean="0"/>
              <a:t>Persons with potential health hazard related to 		family and personal history and certain conditions 		influencing health status.					</a:t>
            </a:r>
            <a:r>
              <a:rPr lang="en-US" sz="2000" smtClean="0"/>
              <a:t>(Orang-2 potensial berisiko kesehatan terkait riwayat 		keluarga dan pribadi, serta kondisi-2 tertentu yang 		berpengaruh terhadap status kesehatannya)</a:t>
            </a:r>
          </a:p>
          <a:p>
            <a:pPr eaLnBrk="1" hangingPunct="1">
              <a:buFontTx/>
              <a:buNone/>
            </a:pPr>
            <a:r>
              <a:rPr lang="en-US" sz="2000" smtClean="0"/>
              <a:t>		Perhatikan </a:t>
            </a:r>
            <a:r>
              <a:rPr lang="en-US" sz="2000" b="1" i="1" smtClean="0"/>
              <a:t>Excludes </a:t>
            </a:r>
            <a:r>
              <a:rPr lang="en-US" sz="2000" smtClean="0"/>
              <a:t>yang ada di bawah judul blok</a:t>
            </a:r>
            <a:r>
              <a:rPr lang="en-US" sz="2000" b="1" smtClean="0"/>
              <a:t>!</a:t>
            </a:r>
          </a:p>
          <a:p>
            <a:pPr eaLnBrk="1" hangingPunct="1">
              <a:buFontTx/>
              <a:buNone/>
            </a:pPr>
            <a:r>
              <a:rPr lang="en-US" sz="2000" b="1" smtClean="0"/>
              <a:t>				</a:t>
            </a:r>
          </a:p>
          <a:p>
            <a:pPr eaLnBrk="1" hangingPunct="1">
              <a:buFontTx/>
              <a:buNone/>
            </a:pPr>
            <a:r>
              <a:rPr lang="en-US" sz="2000" b="1" smtClean="0"/>
              <a:t>		Contoh: </a:t>
            </a:r>
            <a:r>
              <a:rPr lang="en-US" sz="2000" smtClean="0"/>
              <a:t>Riwayat tumor ganas pada keluarga, atau pribadi 		  Riwayat penyakit-2 tertentu lain dalam 	keluarga atau 			pribadi</a:t>
            </a:r>
          </a:p>
          <a:p>
            <a:pPr eaLnBrk="1" hangingPunct="1">
              <a:buFontTx/>
              <a:buNone/>
            </a:pPr>
            <a:r>
              <a:rPr lang="en-US" sz="2000" smtClean="0"/>
              <a:t>			  Riwayat gangguan mental pribadi</a:t>
            </a:r>
          </a:p>
          <a:p>
            <a:pPr eaLnBrk="1" hangingPunct="1">
              <a:buFontTx/>
              <a:buNone/>
            </a:pPr>
            <a:r>
              <a:rPr lang="en-US" sz="2000" smtClean="0"/>
              <a:t>			  Pengguna pacu jantung</a:t>
            </a:r>
          </a:p>
          <a:p>
            <a:pPr eaLnBrk="1" hangingPunct="1">
              <a:buFontTx/>
              <a:buNone/>
            </a:pPr>
            <a:r>
              <a:rPr lang="en-US" sz="2000" smtClean="0"/>
              <a:t>			  Ketergantungan renal dialisis, dsb.   </a:t>
            </a:r>
            <a:endParaRPr lang="en-US" sz="2000" b="1" smtClean="0"/>
          </a:p>
        </p:txBody>
      </p:sp>
    </p:spTree>
    <p:extLst>
      <p:ext uri="{BB962C8B-B14F-4D97-AF65-F5344CB8AC3E}">
        <p14:creationId xmlns:p14="http://schemas.microsoft.com/office/powerpoint/2010/main" val="3822034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5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8691D7D-217E-425D-82C0-5F035E46B085}" type="slidenum">
              <a:rPr lang="en-US"/>
              <a:pPr eaLnBrk="1" hangingPunct="1"/>
              <a:t>9</a:t>
            </a:fld>
            <a:endParaRPr lang="en-US"/>
          </a:p>
        </p:txBody>
      </p:sp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pPr eaLnBrk="1" hangingPunct="1"/>
            <a:r>
              <a:rPr lang="en-US" sz="2400" smtClean="0"/>
              <a:t>Contoh Soal - Soal </a:t>
            </a:r>
          </a:p>
        </p:txBody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z="2000" b="1" smtClean="0"/>
              <a:t>Telusuri istilah di halaman buku (Volume 3) -&gt; kemudian kontrol</a:t>
            </a:r>
          </a:p>
          <a:p>
            <a:pPr marL="609600" indent="-609600" eaLnBrk="1" hangingPunct="1">
              <a:buFontTx/>
              <a:buNone/>
            </a:pPr>
            <a:r>
              <a:rPr lang="en-US" sz="2000" b="1" smtClean="0"/>
              <a:t>nomor </a:t>
            </a:r>
            <a:r>
              <a:rPr lang="en-US" sz="2000" b="1" i="1" smtClean="0"/>
              <a:t>code</a:t>
            </a:r>
            <a:r>
              <a:rPr lang="en-US" sz="2000" b="1" smtClean="0"/>
              <a:t> dimaksud ke halaman di buku [volume 1] </a:t>
            </a:r>
          </a:p>
          <a:p>
            <a:pPr marL="609600" indent="-609600" eaLnBrk="1" hangingPunct="1">
              <a:buFontTx/>
              <a:buNone/>
            </a:pPr>
            <a:endParaRPr lang="en-US" sz="2000" b="1" smtClean="0"/>
          </a:p>
          <a:p>
            <a:pPr marL="609600" indent="-609600" eaLnBrk="1" hangingPunct="1">
              <a:buFontTx/>
              <a:buAutoNum type="arabicPeriod"/>
            </a:pPr>
            <a:r>
              <a:rPr lang="en-US" sz="2000" smtClean="0"/>
              <a:t>General check-up tahunan	-&gt; cari di (2</a:t>
            </a:r>
            <a:r>
              <a:rPr lang="id-ID" sz="2000" smtClean="0"/>
              <a:t>6</a:t>
            </a:r>
            <a:r>
              <a:rPr lang="en-US" sz="2000" smtClean="0"/>
              <a:t>4)</a:t>
            </a:r>
          </a:p>
          <a:p>
            <a:pPr marL="609600" indent="-609600" eaLnBrk="1" hangingPunct="1">
              <a:buFontTx/>
              <a:buNone/>
            </a:pPr>
            <a:r>
              <a:rPr lang="en-US" sz="2000" smtClean="0"/>
              <a:t>	</a:t>
            </a:r>
            <a:r>
              <a:rPr lang="en-US" sz="2000" b="1" u="sng" smtClean="0"/>
              <a:t>Examination</a:t>
            </a:r>
            <a:r>
              <a:rPr lang="en-US" sz="2000" b="1" smtClean="0"/>
              <a:t> (general)(routine)(of)(for) Z00.0</a:t>
            </a:r>
          </a:p>
          <a:p>
            <a:pPr marL="609600" indent="-609600" eaLnBrk="1" hangingPunct="1">
              <a:buFontTx/>
              <a:buNone/>
            </a:pPr>
            <a:r>
              <a:rPr lang="en-US" sz="2000" smtClean="0"/>
              <a:t>	  - 		annual (periodic)(physical)  Z00.0</a:t>
            </a:r>
          </a:p>
          <a:p>
            <a:pPr marL="609600" indent="-609600" eaLnBrk="1" hangingPunct="1">
              <a:buFontTx/>
              <a:buNone/>
            </a:pPr>
            <a:r>
              <a:rPr lang="en-US" sz="2000" smtClean="0"/>
              <a:t>	[</a:t>
            </a:r>
            <a:r>
              <a:rPr lang="id-ID" sz="2000" smtClean="0"/>
              <a:t>980</a:t>
            </a:r>
            <a:r>
              <a:rPr lang="en-US" sz="2000" smtClean="0"/>
              <a:t>] Z00.0 </a:t>
            </a:r>
          </a:p>
          <a:p>
            <a:pPr marL="609600" indent="-609600" eaLnBrk="1" hangingPunct="1">
              <a:buFontTx/>
              <a:buNone/>
            </a:pPr>
            <a:r>
              <a:rPr lang="en-US" sz="2000" smtClean="0"/>
              <a:t>	           Excludes: general check-up of:</a:t>
            </a:r>
          </a:p>
          <a:p>
            <a:pPr marL="609600" indent="-609600" eaLnBrk="1" hangingPunct="1">
              <a:buFontTx/>
              <a:buNone/>
            </a:pPr>
            <a:r>
              <a:rPr lang="en-US" sz="2000" smtClean="0"/>
              <a:t>			         - defined subpopulation (Z10.-)</a:t>
            </a:r>
          </a:p>
          <a:p>
            <a:pPr marL="609600" indent="-609600" eaLnBrk="1" hangingPunct="1">
              <a:buFontTx/>
              <a:buNone/>
            </a:pPr>
            <a:r>
              <a:rPr lang="en-US" sz="2000" smtClean="0"/>
              <a:t>			         - infant or child (Z00.1)</a:t>
            </a:r>
          </a:p>
          <a:p>
            <a:pPr marL="609600" indent="-609600" eaLnBrk="1" hangingPunct="1">
              <a:buFontTx/>
              <a:buNone/>
            </a:pPr>
            <a:endParaRPr lang="en-US" sz="2000" smtClean="0"/>
          </a:p>
          <a:p>
            <a:pPr marL="609600" indent="-609600" eaLnBrk="1" hangingPunct="1">
              <a:buFontTx/>
              <a:buNone/>
            </a:pPr>
            <a:r>
              <a:rPr lang="en-US" sz="2000" smtClean="0"/>
              <a:t>2.	Pemeriksaan kesehatan pra-nikah (2</a:t>
            </a:r>
            <a:r>
              <a:rPr lang="id-ID" sz="2000" smtClean="0"/>
              <a:t>65</a:t>
            </a:r>
            <a:r>
              <a:rPr lang="en-US" sz="2000" smtClean="0"/>
              <a:t>)  Z0</a:t>
            </a:r>
            <a:r>
              <a:rPr lang="id-ID" sz="2000" smtClean="0"/>
              <a:t>2</a:t>
            </a:r>
            <a:r>
              <a:rPr lang="en-US" sz="2000" smtClean="0"/>
              <a:t>.8</a:t>
            </a:r>
          </a:p>
          <a:p>
            <a:pPr marL="609600" indent="-609600" eaLnBrk="1" hangingPunct="1">
              <a:buFontTx/>
              <a:buNone/>
            </a:pPr>
            <a:r>
              <a:rPr lang="en-US" sz="2000" smtClean="0"/>
              <a:t>	[</a:t>
            </a:r>
            <a:r>
              <a:rPr lang="id-ID" sz="2000" smtClean="0"/>
              <a:t>9</a:t>
            </a:r>
            <a:r>
              <a:rPr lang="en-US" sz="2000" smtClean="0"/>
              <a:t>8</a:t>
            </a:r>
            <a:r>
              <a:rPr lang="id-ID" sz="2000" smtClean="0"/>
              <a:t>2</a:t>
            </a:r>
            <a:r>
              <a:rPr lang="en-US" sz="2000" smtClean="0"/>
              <a:t>] Z0</a:t>
            </a:r>
            <a:r>
              <a:rPr lang="id-ID" sz="2000" smtClean="0"/>
              <a:t>2</a:t>
            </a:r>
            <a:r>
              <a:rPr lang="en-US" sz="2000" smtClean="0"/>
              <a:t>.8  </a:t>
            </a:r>
            <a:r>
              <a:rPr lang="en-US" sz="2000" b="1" smtClean="0"/>
              <a:t>Other </a:t>
            </a:r>
            <a:r>
              <a:rPr lang="en-US" sz="2000" b="1" u="sng" smtClean="0"/>
              <a:t>examinations</a:t>
            </a:r>
            <a:r>
              <a:rPr lang="en-US" sz="2000" b="1" smtClean="0"/>
              <a:t> for administrative purposes</a:t>
            </a:r>
            <a:r>
              <a:rPr lang="en-US" sz="200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43554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206</Words>
  <Application>Microsoft Office PowerPoint</Application>
  <PresentationFormat>On-screen Show (4:3)</PresentationFormat>
  <Paragraphs>278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Latihan Soal Chapter XXI Faktor-Faktor yang Berpengaruh kepada Status Kesehatan dan Kontak dengan Pelayanan kesehatan </vt:lpstr>
      <vt:lpstr>  KEKHUSUSAN BAB XXI Factors Influencing Health Status and Contact With Health Services (Z00-Z99) </vt:lpstr>
      <vt:lpstr>Bab XX (Lanjutan)</vt:lpstr>
      <vt:lpstr>Bab XXI (lanjutan -1)</vt:lpstr>
      <vt:lpstr>Bab XXI memuat Block (Blok):</vt:lpstr>
      <vt:lpstr>Bab XXI Blok: (lanjutan -1)</vt:lpstr>
      <vt:lpstr>Bab XXI, Blok: (lanjutan -2)</vt:lpstr>
      <vt:lpstr>Bab XXI, Blok: (lanjutan – 3)</vt:lpstr>
      <vt:lpstr>Contoh Soal - Soal </vt:lpstr>
      <vt:lpstr>Contoh Soal (lanjutan -1)</vt:lpstr>
      <vt:lpstr>Contoh Soal: (lanjutan -2)</vt:lpstr>
      <vt:lpstr>Contoh Soal (lanjutan – 3)</vt:lpstr>
      <vt:lpstr>Contoh Soal: (lanjutan – 4)</vt:lpstr>
      <vt:lpstr>Contoh Soal (lanjutan –5)</vt:lpstr>
      <vt:lpstr>Contoh Soal: (lanjutan –6)</vt:lpstr>
      <vt:lpstr>Contoh Soal: (lanjutan – 7)</vt:lpstr>
      <vt:lpstr>Contoh Soal:  (lanjutan -8) </vt:lpstr>
      <vt:lpstr>Contoh Soal: (lanjutan – 9) </vt:lpstr>
      <vt:lpstr>Contoh Soal: (lanjutan - 10)</vt:lpstr>
      <vt:lpstr>Contoh Soal: (lanjutan – 11)</vt:lpstr>
      <vt:lpstr>Soal-soal Latihan Mandiri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BPISTI2008</dc:creator>
  <cp:lastModifiedBy>BPISTI2008</cp:lastModifiedBy>
  <cp:revision>4</cp:revision>
  <dcterms:created xsi:type="dcterms:W3CDTF">2017-11-09T19:17:45Z</dcterms:created>
  <dcterms:modified xsi:type="dcterms:W3CDTF">2017-11-21T17:18:10Z</dcterms:modified>
</cp:coreProperties>
</file>