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2" r:id="rId2"/>
    <p:sldId id="273" r:id="rId3"/>
    <p:sldId id="271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8" r:id="rId15"/>
    <p:sldId id="259" r:id="rId16"/>
    <p:sldId id="260" r:id="rId17"/>
    <p:sldId id="261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6CF3F-EEB0-4947-B660-44F2D9CDEDCF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D3CC7CF-67D6-437E-9722-3F74CDF5ADF7}">
      <dgm:prSet phldrT="[Text]"/>
      <dgm:spPr/>
      <dgm:t>
        <a:bodyPr/>
        <a:lstStyle/>
        <a:p>
          <a:r>
            <a:rPr lang="id-ID" dirty="0" smtClean="0"/>
            <a:t>Alasan Kunjungan</a:t>
          </a:r>
          <a:endParaRPr lang="id-ID" dirty="0"/>
        </a:p>
      </dgm:t>
    </dgm:pt>
    <dgm:pt modelId="{E69D31F2-0500-4364-A740-6DFD6B3F135F}" type="parTrans" cxnId="{860039B0-D8C2-4CFB-ACB6-1591C63B0A9F}">
      <dgm:prSet/>
      <dgm:spPr/>
      <dgm:t>
        <a:bodyPr/>
        <a:lstStyle/>
        <a:p>
          <a:endParaRPr lang="id-ID"/>
        </a:p>
      </dgm:t>
    </dgm:pt>
    <dgm:pt modelId="{6062188C-8C51-4E12-BA65-27D851A69C4D}" type="sibTrans" cxnId="{860039B0-D8C2-4CFB-ACB6-1591C63B0A9F}">
      <dgm:prSet/>
      <dgm:spPr/>
      <dgm:t>
        <a:bodyPr/>
        <a:lstStyle/>
        <a:p>
          <a:endParaRPr lang="id-ID"/>
        </a:p>
      </dgm:t>
    </dgm:pt>
    <dgm:pt modelId="{0484E109-01DE-47C2-A1CC-A70C56C3EDED}">
      <dgm:prSet phldrT="[Text]"/>
      <dgm:spPr/>
      <dgm:t>
        <a:bodyPr/>
        <a:lstStyle/>
        <a:p>
          <a:r>
            <a:rPr lang="id-ID" dirty="0" smtClean="0"/>
            <a:t>Diagnosis Dokter</a:t>
          </a:r>
          <a:endParaRPr lang="id-ID" dirty="0"/>
        </a:p>
      </dgm:t>
    </dgm:pt>
    <dgm:pt modelId="{26BFDFC6-BB91-4200-B8DD-8E119B94293D}" type="parTrans" cxnId="{37FD5213-E350-4D13-A637-46AA00B84475}">
      <dgm:prSet/>
      <dgm:spPr/>
      <dgm:t>
        <a:bodyPr/>
        <a:lstStyle/>
        <a:p>
          <a:endParaRPr lang="id-ID"/>
        </a:p>
      </dgm:t>
    </dgm:pt>
    <dgm:pt modelId="{476B820A-21B9-465C-83BB-A80324B4351A}" type="sibTrans" cxnId="{37FD5213-E350-4D13-A637-46AA00B84475}">
      <dgm:prSet/>
      <dgm:spPr/>
      <dgm:t>
        <a:bodyPr/>
        <a:lstStyle/>
        <a:p>
          <a:endParaRPr lang="id-ID"/>
        </a:p>
      </dgm:t>
    </dgm:pt>
    <dgm:pt modelId="{002D1CF2-6742-4701-BC26-4594DE5147EC}">
      <dgm:prSet phldrT="[Text]"/>
      <dgm:spPr/>
      <dgm:t>
        <a:bodyPr/>
        <a:lstStyle/>
        <a:p>
          <a:r>
            <a:rPr lang="id-ID" dirty="0" smtClean="0"/>
            <a:t>Intervensi</a:t>
          </a:r>
          <a:endParaRPr lang="id-ID" dirty="0"/>
        </a:p>
      </dgm:t>
    </dgm:pt>
    <dgm:pt modelId="{D05F16E7-FCA0-4108-8606-43D4C090B1DE}" type="parTrans" cxnId="{E73595E6-F95E-421B-B0DB-5531F115B94D}">
      <dgm:prSet/>
      <dgm:spPr/>
      <dgm:t>
        <a:bodyPr/>
        <a:lstStyle/>
        <a:p>
          <a:endParaRPr lang="id-ID"/>
        </a:p>
      </dgm:t>
    </dgm:pt>
    <dgm:pt modelId="{DC6081BB-A5C6-4724-B7D1-0A612D72ABC8}" type="sibTrans" cxnId="{E73595E6-F95E-421B-B0DB-5531F115B94D}">
      <dgm:prSet/>
      <dgm:spPr/>
      <dgm:t>
        <a:bodyPr/>
        <a:lstStyle/>
        <a:p>
          <a:endParaRPr lang="id-ID"/>
        </a:p>
      </dgm:t>
    </dgm:pt>
    <dgm:pt modelId="{58A7BFDC-0E58-49CB-9884-EC990285A71D}" type="pres">
      <dgm:prSet presAssocID="{C336CF3F-EEB0-4947-B660-44F2D9CDED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244B4A6A-F9AB-4A19-A681-1AEBF6483A8B}" type="pres">
      <dgm:prSet presAssocID="{C336CF3F-EEB0-4947-B660-44F2D9CDEDCF}" presName="Name1" presStyleCnt="0"/>
      <dgm:spPr/>
    </dgm:pt>
    <dgm:pt modelId="{7B9967A9-87EB-4211-98C0-B68ACA799A55}" type="pres">
      <dgm:prSet presAssocID="{C336CF3F-EEB0-4947-B660-44F2D9CDEDCF}" presName="cycle" presStyleCnt="0"/>
      <dgm:spPr/>
    </dgm:pt>
    <dgm:pt modelId="{75A3DCEC-C0B9-4BFB-87D1-D56D90665F1C}" type="pres">
      <dgm:prSet presAssocID="{C336CF3F-EEB0-4947-B660-44F2D9CDEDCF}" presName="srcNode" presStyleLbl="node1" presStyleIdx="0" presStyleCnt="3"/>
      <dgm:spPr/>
    </dgm:pt>
    <dgm:pt modelId="{6DAEB4F6-EFC2-408F-9C63-625D9BF2B6E4}" type="pres">
      <dgm:prSet presAssocID="{C336CF3F-EEB0-4947-B660-44F2D9CDEDCF}" presName="conn" presStyleLbl="parChTrans1D2" presStyleIdx="0" presStyleCnt="1"/>
      <dgm:spPr/>
      <dgm:t>
        <a:bodyPr/>
        <a:lstStyle/>
        <a:p>
          <a:endParaRPr lang="id-ID"/>
        </a:p>
      </dgm:t>
    </dgm:pt>
    <dgm:pt modelId="{992947AE-C42D-4B80-8025-18A532ED875D}" type="pres">
      <dgm:prSet presAssocID="{C336CF3F-EEB0-4947-B660-44F2D9CDEDCF}" presName="extraNode" presStyleLbl="node1" presStyleIdx="0" presStyleCnt="3"/>
      <dgm:spPr/>
    </dgm:pt>
    <dgm:pt modelId="{C0BFBEDF-00F0-4FD7-8062-88D53890B3C9}" type="pres">
      <dgm:prSet presAssocID="{C336CF3F-EEB0-4947-B660-44F2D9CDEDCF}" presName="dstNode" presStyleLbl="node1" presStyleIdx="0" presStyleCnt="3"/>
      <dgm:spPr/>
    </dgm:pt>
    <dgm:pt modelId="{4B5E8508-34F6-469D-8B1B-2210E89409C9}" type="pres">
      <dgm:prSet presAssocID="{6D3CC7CF-67D6-437E-9722-3F74CDF5ADF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CCC17A-9CF0-4C9F-87E6-3F4E40001D52}" type="pres">
      <dgm:prSet presAssocID="{6D3CC7CF-67D6-437E-9722-3F74CDF5ADF7}" presName="accent_1" presStyleCnt="0"/>
      <dgm:spPr/>
    </dgm:pt>
    <dgm:pt modelId="{F909F011-6B6B-452E-9E7B-51455D5D0ADD}" type="pres">
      <dgm:prSet presAssocID="{6D3CC7CF-67D6-437E-9722-3F74CDF5ADF7}" presName="accentRepeatNode" presStyleLbl="solidFgAcc1" presStyleIdx="0" presStyleCnt="3"/>
      <dgm:spPr/>
    </dgm:pt>
    <dgm:pt modelId="{CD94C1D4-37CD-4AEA-ABA6-FB9B402E7473}" type="pres">
      <dgm:prSet presAssocID="{0484E109-01DE-47C2-A1CC-A70C56C3EDE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A83BA2-B706-4B10-8FD4-291BEB1C4F47}" type="pres">
      <dgm:prSet presAssocID="{0484E109-01DE-47C2-A1CC-A70C56C3EDED}" presName="accent_2" presStyleCnt="0"/>
      <dgm:spPr/>
    </dgm:pt>
    <dgm:pt modelId="{78257A8D-CDEE-4AB6-AB49-CBA3E3CF406C}" type="pres">
      <dgm:prSet presAssocID="{0484E109-01DE-47C2-A1CC-A70C56C3EDED}" presName="accentRepeatNode" presStyleLbl="solidFgAcc1" presStyleIdx="1" presStyleCnt="3"/>
      <dgm:spPr/>
    </dgm:pt>
    <dgm:pt modelId="{4D62BB26-05DD-4910-8517-8D919D333E4C}" type="pres">
      <dgm:prSet presAssocID="{002D1CF2-6742-4701-BC26-4594DE5147E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89D6F98-FEAC-43EC-91D0-1652C0784647}" type="pres">
      <dgm:prSet presAssocID="{002D1CF2-6742-4701-BC26-4594DE5147EC}" presName="accent_3" presStyleCnt="0"/>
      <dgm:spPr/>
    </dgm:pt>
    <dgm:pt modelId="{8DD6A4BC-A0AD-4E78-8CE3-BF458575B229}" type="pres">
      <dgm:prSet presAssocID="{002D1CF2-6742-4701-BC26-4594DE5147EC}" presName="accentRepeatNode" presStyleLbl="solidFgAcc1" presStyleIdx="2" presStyleCnt="3"/>
      <dgm:spPr/>
    </dgm:pt>
  </dgm:ptLst>
  <dgm:cxnLst>
    <dgm:cxn modelId="{A5A43841-3E0A-43CD-BB35-22C9F013212E}" type="presOf" srcId="{6D3CC7CF-67D6-437E-9722-3F74CDF5ADF7}" destId="{4B5E8508-34F6-469D-8B1B-2210E89409C9}" srcOrd="0" destOrd="0" presId="urn:microsoft.com/office/officeart/2008/layout/VerticalCurvedList"/>
    <dgm:cxn modelId="{FD5E7E9D-5C56-432D-BC37-907BD988A5CD}" type="presOf" srcId="{C336CF3F-EEB0-4947-B660-44F2D9CDEDCF}" destId="{58A7BFDC-0E58-49CB-9884-EC990285A71D}" srcOrd="0" destOrd="0" presId="urn:microsoft.com/office/officeart/2008/layout/VerticalCurvedList"/>
    <dgm:cxn modelId="{37FD5213-E350-4D13-A637-46AA00B84475}" srcId="{C336CF3F-EEB0-4947-B660-44F2D9CDEDCF}" destId="{0484E109-01DE-47C2-A1CC-A70C56C3EDED}" srcOrd="1" destOrd="0" parTransId="{26BFDFC6-BB91-4200-B8DD-8E119B94293D}" sibTransId="{476B820A-21B9-465C-83BB-A80324B4351A}"/>
    <dgm:cxn modelId="{E73595E6-F95E-421B-B0DB-5531F115B94D}" srcId="{C336CF3F-EEB0-4947-B660-44F2D9CDEDCF}" destId="{002D1CF2-6742-4701-BC26-4594DE5147EC}" srcOrd="2" destOrd="0" parTransId="{D05F16E7-FCA0-4108-8606-43D4C090B1DE}" sibTransId="{DC6081BB-A5C6-4724-B7D1-0A612D72ABC8}"/>
    <dgm:cxn modelId="{860039B0-D8C2-4CFB-ACB6-1591C63B0A9F}" srcId="{C336CF3F-EEB0-4947-B660-44F2D9CDEDCF}" destId="{6D3CC7CF-67D6-437E-9722-3F74CDF5ADF7}" srcOrd="0" destOrd="0" parTransId="{E69D31F2-0500-4364-A740-6DFD6B3F135F}" sibTransId="{6062188C-8C51-4E12-BA65-27D851A69C4D}"/>
    <dgm:cxn modelId="{46C7D349-8572-46D9-B39A-68638224BA49}" type="presOf" srcId="{0484E109-01DE-47C2-A1CC-A70C56C3EDED}" destId="{CD94C1D4-37CD-4AEA-ABA6-FB9B402E7473}" srcOrd="0" destOrd="0" presId="urn:microsoft.com/office/officeart/2008/layout/VerticalCurvedList"/>
    <dgm:cxn modelId="{457DA7FF-C124-4664-A8D5-82D8F1CD38C1}" type="presOf" srcId="{6062188C-8C51-4E12-BA65-27D851A69C4D}" destId="{6DAEB4F6-EFC2-408F-9C63-625D9BF2B6E4}" srcOrd="0" destOrd="0" presId="urn:microsoft.com/office/officeart/2008/layout/VerticalCurvedList"/>
    <dgm:cxn modelId="{1EEDB33B-5136-4199-9571-5BBB727B4C4E}" type="presOf" srcId="{002D1CF2-6742-4701-BC26-4594DE5147EC}" destId="{4D62BB26-05DD-4910-8517-8D919D333E4C}" srcOrd="0" destOrd="0" presId="urn:microsoft.com/office/officeart/2008/layout/VerticalCurvedList"/>
    <dgm:cxn modelId="{685EC939-3E48-4551-AAE3-515631AAC0B4}" type="presParOf" srcId="{58A7BFDC-0E58-49CB-9884-EC990285A71D}" destId="{244B4A6A-F9AB-4A19-A681-1AEBF6483A8B}" srcOrd="0" destOrd="0" presId="urn:microsoft.com/office/officeart/2008/layout/VerticalCurvedList"/>
    <dgm:cxn modelId="{4736ADE7-F1A3-4022-855B-68D8EB045C1C}" type="presParOf" srcId="{244B4A6A-F9AB-4A19-A681-1AEBF6483A8B}" destId="{7B9967A9-87EB-4211-98C0-B68ACA799A55}" srcOrd="0" destOrd="0" presId="urn:microsoft.com/office/officeart/2008/layout/VerticalCurvedList"/>
    <dgm:cxn modelId="{C6CA70B1-512B-4424-9878-4000EA29ACAE}" type="presParOf" srcId="{7B9967A9-87EB-4211-98C0-B68ACA799A55}" destId="{75A3DCEC-C0B9-4BFB-87D1-D56D90665F1C}" srcOrd="0" destOrd="0" presId="urn:microsoft.com/office/officeart/2008/layout/VerticalCurvedList"/>
    <dgm:cxn modelId="{417B78FE-16B5-4BDF-BFD3-9801E42EC889}" type="presParOf" srcId="{7B9967A9-87EB-4211-98C0-B68ACA799A55}" destId="{6DAEB4F6-EFC2-408F-9C63-625D9BF2B6E4}" srcOrd="1" destOrd="0" presId="urn:microsoft.com/office/officeart/2008/layout/VerticalCurvedList"/>
    <dgm:cxn modelId="{57A3055B-3172-4282-A616-BCDC1C190180}" type="presParOf" srcId="{7B9967A9-87EB-4211-98C0-B68ACA799A55}" destId="{992947AE-C42D-4B80-8025-18A532ED875D}" srcOrd="2" destOrd="0" presId="urn:microsoft.com/office/officeart/2008/layout/VerticalCurvedList"/>
    <dgm:cxn modelId="{1B1AF9F4-DE96-4466-913C-4ADCA74EC597}" type="presParOf" srcId="{7B9967A9-87EB-4211-98C0-B68ACA799A55}" destId="{C0BFBEDF-00F0-4FD7-8062-88D53890B3C9}" srcOrd="3" destOrd="0" presId="urn:microsoft.com/office/officeart/2008/layout/VerticalCurvedList"/>
    <dgm:cxn modelId="{8024C3B5-1CCB-4060-85CB-383825C6F5DC}" type="presParOf" srcId="{244B4A6A-F9AB-4A19-A681-1AEBF6483A8B}" destId="{4B5E8508-34F6-469D-8B1B-2210E89409C9}" srcOrd="1" destOrd="0" presId="urn:microsoft.com/office/officeart/2008/layout/VerticalCurvedList"/>
    <dgm:cxn modelId="{0B10CEE4-11E5-4FE0-A73C-52802CB73233}" type="presParOf" srcId="{244B4A6A-F9AB-4A19-A681-1AEBF6483A8B}" destId="{39CCC17A-9CF0-4C9F-87E6-3F4E40001D52}" srcOrd="2" destOrd="0" presId="urn:microsoft.com/office/officeart/2008/layout/VerticalCurvedList"/>
    <dgm:cxn modelId="{6A6AA31D-3AAA-4DB9-B565-03D6A07D0217}" type="presParOf" srcId="{39CCC17A-9CF0-4C9F-87E6-3F4E40001D52}" destId="{F909F011-6B6B-452E-9E7B-51455D5D0ADD}" srcOrd="0" destOrd="0" presId="urn:microsoft.com/office/officeart/2008/layout/VerticalCurvedList"/>
    <dgm:cxn modelId="{3A378BC9-6290-4199-A360-120182895018}" type="presParOf" srcId="{244B4A6A-F9AB-4A19-A681-1AEBF6483A8B}" destId="{CD94C1D4-37CD-4AEA-ABA6-FB9B402E7473}" srcOrd="3" destOrd="0" presId="urn:microsoft.com/office/officeart/2008/layout/VerticalCurvedList"/>
    <dgm:cxn modelId="{FB64A1BB-9D0A-48ED-A120-7E699022161D}" type="presParOf" srcId="{244B4A6A-F9AB-4A19-A681-1AEBF6483A8B}" destId="{9FA83BA2-B706-4B10-8FD4-291BEB1C4F47}" srcOrd="4" destOrd="0" presId="urn:microsoft.com/office/officeart/2008/layout/VerticalCurvedList"/>
    <dgm:cxn modelId="{AD7BE25A-BFA6-41A4-8C9F-F57E3932A708}" type="presParOf" srcId="{9FA83BA2-B706-4B10-8FD4-291BEB1C4F47}" destId="{78257A8D-CDEE-4AB6-AB49-CBA3E3CF406C}" srcOrd="0" destOrd="0" presId="urn:microsoft.com/office/officeart/2008/layout/VerticalCurvedList"/>
    <dgm:cxn modelId="{C771CF95-BA10-4E0D-9CD3-A3E62E558E4E}" type="presParOf" srcId="{244B4A6A-F9AB-4A19-A681-1AEBF6483A8B}" destId="{4D62BB26-05DD-4910-8517-8D919D333E4C}" srcOrd="5" destOrd="0" presId="urn:microsoft.com/office/officeart/2008/layout/VerticalCurvedList"/>
    <dgm:cxn modelId="{14B0C288-A2D9-4688-AF7A-0A97DBFA77EE}" type="presParOf" srcId="{244B4A6A-F9AB-4A19-A681-1AEBF6483A8B}" destId="{389D6F98-FEAC-43EC-91D0-1652C0784647}" srcOrd="6" destOrd="0" presId="urn:microsoft.com/office/officeart/2008/layout/VerticalCurvedList"/>
    <dgm:cxn modelId="{21AFA585-86D5-4B4F-A0B9-11E92740F0E0}" type="presParOf" srcId="{389D6F98-FEAC-43EC-91D0-1652C0784647}" destId="{8DD6A4BC-A0AD-4E78-8CE3-BF458575B22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66598F-EDAC-4012-864D-7E00C05CBEBF}" type="doc">
      <dgm:prSet loTypeId="urn:microsoft.com/office/officeart/2005/8/layout/radial1" loCatId="relationship" qsTypeId="urn:microsoft.com/office/officeart/2005/8/quickstyle/3d4" qsCatId="3D" csTypeId="urn:microsoft.com/office/officeart/2005/8/colors/accent1_2" csCatId="accent1"/>
      <dgm:spPr/>
    </dgm:pt>
    <dgm:pt modelId="{EA54CA3C-CA05-4A4C-9929-7B71ED8299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Diagnosis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/>
              <a:effectLst/>
              <a:latin typeface="Arial" charset="0"/>
            </a:rPr>
            <a:t>LAIN-LAIN</a:t>
          </a:r>
        </a:p>
      </dgm:t>
    </dgm:pt>
    <dgm:pt modelId="{0BC7BE2C-592B-4E6C-B3A4-3C5299E6D56B}" type="parTrans" cxnId="{E4D074EE-06C8-482F-AD04-C57EAC06BECE}">
      <dgm:prSet/>
      <dgm:spPr/>
      <dgm:t>
        <a:bodyPr/>
        <a:lstStyle/>
        <a:p>
          <a:endParaRPr lang="id-ID"/>
        </a:p>
      </dgm:t>
    </dgm:pt>
    <dgm:pt modelId="{AEB7CCEF-E6A3-4330-A872-0458F57CDB95}" type="sibTrans" cxnId="{E4D074EE-06C8-482F-AD04-C57EAC06BECE}">
      <dgm:prSet/>
      <dgm:spPr/>
      <dgm:t>
        <a:bodyPr/>
        <a:lstStyle/>
        <a:p>
          <a:endParaRPr lang="id-ID"/>
        </a:p>
      </dgm:t>
    </dgm:pt>
    <dgm:pt modelId="{665C5B28-96FA-4C15-9B9D-16214496C3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Gejala dan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Tanda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Tidak Khas</a:t>
          </a:r>
        </a:p>
      </dgm:t>
    </dgm:pt>
    <dgm:pt modelId="{E723BE76-E492-415B-B3B4-2F1D4BEE3689}" type="parTrans" cxnId="{7AEE63A7-AFE9-404B-A000-6107E5DB3FB0}">
      <dgm:prSet/>
      <dgm:spPr/>
      <dgm:t>
        <a:bodyPr/>
        <a:lstStyle/>
        <a:p>
          <a:endParaRPr lang="id-ID"/>
        </a:p>
      </dgm:t>
    </dgm:pt>
    <dgm:pt modelId="{CD729BE2-7ABA-49C8-984E-48CED703FF2E}" type="sibTrans" cxnId="{7AEE63A7-AFE9-404B-A000-6107E5DB3FB0}">
      <dgm:prSet/>
      <dgm:spPr/>
      <dgm:t>
        <a:bodyPr/>
        <a:lstStyle/>
        <a:p>
          <a:endParaRPr lang="id-ID"/>
        </a:p>
      </dgm:t>
    </dgm:pt>
    <dgm:pt modelId="{C3F471A4-FE75-4602-BF64-EA82F11DE9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Tidak tahu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Kode yang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Sesuai/tepat</a:t>
          </a:r>
        </a:p>
      </dgm:t>
    </dgm:pt>
    <dgm:pt modelId="{26D11CD2-348E-4DD2-A8B7-B8CC98048DA1}" type="parTrans" cxnId="{D43B8EC6-A5CD-4FA7-9C82-22B6661A0937}">
      <dgm:prSet/>
      <dgm:spPr/>
      <dgm:t>
        <a:bodyPr/>
        <a:lstStyle/>
        <a:p>
          <a:endParaRPr lang="id-ID"/>
        </a:p>
      </dgm:t>
    </dgm:pt>
    <dgm:pt modelId="{4CEC794E-AEA4-4B53-91E5-4E5F611FE58D}" type="sibTrans" cxnId="{D43B8EC6-A5CD-4FA7-9C82-22B6661A0937}">
      <dgm:prSet/>
      <dgm:spPr/>
      <dgm:t>
        <a:bodyPr/>
        <a:lstStyle/>
        <a:p>
          <a:endParaRPr lang="id-ID"/>
        </a:p>
      </dgm:t>
    </dgm:pt>
    <dgm:pt modelId="{C67E18BB-9E48-468A-8E76-ACE5994A59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Tidak ada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Kode yang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Sesuai</a:t>
          </a:r>
        </a:p>
      </dgm:t>
    </dgm:pt>
    <dgm:pt modelId="{C5CC0424-D67E-4EEF-A761-C46FE22AD741}" type="parTrans" cxnId="{FC7B8BA1-EE86-4934-ADA1-659F2FD8F9EB}">
      <dgm:prSet/>
      <dgm:spPr/>
      <dgm:t>
        <a:bodyPr/>
        <a:lstStyle/>
        <a:p>
          <a:endParaRPr lang="id-ID"/>
        </a:p>
      </dgm:t>
    </dgm:pt>
    <dgm:pt modelId="{D9585FE0-46E0-4041-AA26-FC873956C9D3}" type="sibTrans" cxnId="{FC7B8BA1-EE86-4934-ADA1-659F2FD8F9EB}">
      <dgm:prSet/>
      <dgm:spPr/>
      <dgm:t>
        <a:bodyPr/>
        <a:lstStyle/>
        <a:p>
          <a:endParaRPr lang="id-ID"/>
        </a:p>
      </dgm:t>
    </dgm:pt>
    <dgm:pt modelId="{EB101F6A-F691-4676-B862-99F78EA7E2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Penegakan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Diagnosis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charset="0"/>
            </a:rPr>
            <a:t>Belum selesai</a:t>
          </a:r>
        </a:p>
      </dgm:t>
    </dgm:pt>
    <dgm:pt modelId="{C64730E5-9B70-4C86-A046-0BD7FA45E2C0}" type="parTrans" cxnId="{6309623D-A7AF-4D5D-A44B-9AB695CA675D}">
      <dgm:prSet/>
      <dgm:spPr/>
      <dgm:t>
        <a:bodyPr/>
        <a:lstStyle/>
        <a:p>
          <a:endParaRPr lang="id-ID"/>
        </a:p>
      </dgm:t>
    </dgm:pt>
    <dgm:pt modelId="{4B697329-A15E-46C1-BD7C-498820C2B1B9}" type="sibTrans" cxnId="{6309623D-A7AF-4D5D-A44B-9AB695CA675D}">
      <dgm:prSet/>
      <dgm:spPr/>
      <dgm:t>
        <a:bodyPr/>
        <a:lstStyle/>
        <a:p>
          <a:endParaRPr lang="id-ID"/>
        </a:p>
      </dgm:t>
    </dgm:pt>
    <dgm:pt modelId="{677A24CF-293D-4B91-8977-4A2DFE6408A7}" type="pres">
      <dgm:prSet presAssocID="{D766598F-EDAC-4012-864D-7E00C05CBEB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2337835-F2EF-4F05-9D76-67E005D4F3CB}" type="pres">
      <dgm:prSet presAssocID="{EA54CA3C-CA05-4A4C-9929-7B71ED829947}" presName="centerShape" presStyleLbl="node0" presStyleIdx="0" presStyleCnt="1"/>
      <dgm:spPr/>
      <dgm:t>
        <a:bodyPr/>
        <a:lstStyle/>
        <a:p>
          <a:endParaRPr lang="id-ID"/>
        </a:p>
      </dgm:t>
    </dgm:pt>
    <dgm:pt modelId="{037F2AE8-4ED1-48C0-8CFD-EC9BF0038151}" type="pres">
      <dgm:prSet presAssocID="{E723BE76-E492-415B-B3B4-2F1D4BEE3689}" presName="Name9" presStyleLbl="parChTrans1D2" presStyleIdx="0" presStyleCnt="4"/>
      <dgm:spPr/>
      <dgm:t>
        <a:bodyPr/>
        <a:lstStyle/>
        <a:p>
          <a:endParaRPr lang="id-ID"/>
        </a:p>
      </dgm:t>
    </dgm:pt>
    <dgm:pt modelId="{A15F9542-FF1E-47DF-AFA0-B88D8BA4670A}" type="pres">
      <dgm:prSet presAssocID="{E723BE76-E492-415B-B3B4-2F1D4BEE3689}" presName="connTx" presStyleLbl="parChTrans1D2" presStyleIdx="0" presStyleCnt="4"/>
      <dgm:spPr/>
      <dgm:t>
        <a:bodyPr/>
        <a:lstStyle/>
        <a:p>
          <a:endParaRPr lang="id-ID"/>
        </a:p>
      </dgm:t>
    </dgm:pt>
    <dgm:pt modelId="{A135ECE7-D4C4-43BB-995C-49695F643E2A}" type="pres">
      <dgm:prSet presAssocID="{665C5B28-96FA-4C15-9B9D-16214496C3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34FC44-A476-45A8-B654-3EE387F9EB8D}" type="pres">
      <dgm:prSet presAssocID="{26D11CD2-348E-4DD2-A8B7-B8CC98048DA1}" presName="Name9" presStyleLbl="parChTrans1D2" presStyleIdx="1" presStyleCnt="4"/>
      <dgm:spPr/>
      <dgm:t>
        <a:bodyPr/>
        <a:lstStyle/>
        <a:p>
          <a:endParaRPr lang="id-ID"/>
        </a:p>
      </dgm:t>
    </dgm:pt>
    <dgm:pt modelId="{AB6F8A44-8059-4326-AA03-E72CF9FFCEBC}" type="pres">
      <dgm:prSet presAssocID="{26D11CD2-348E-4DD2-A8B7-B8CC98048DA1}" presName="connTx" presStyleLbl="parChTrans1D2" presStyleIdx="1" presStyleCnt="4"/>
      <dgm:spPr/>
      <dgm:t>
        <a:bodyPr/>
        <a:lstStyle/>
        <a:p>
          <a:endParaRPr lang="id-ID"/>
        </a:p>
      </dgm:t>
    </dgm:pt>
    <dgm:pt modelId="{C8802724-FE17-401E-AE32-BE9B6D966B15}" type="pres">
      <dgm:prSet presAssocID="{C3F471A4-FE75-4602-BF64-EA82F11DE9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D563B82-B3E8-42CD-966A-E214484538DB}" type="pres">
      <dgm:prSet presAssocID="{C5CC0424-D67E-4EEF-A761-C46FE22AD741}" presName="Name9" presStyleLbl="parChTrans1D2" presStyleIdx="2" presStyleCnt="4"/>
      <dgm:spPr/>
      <dgm:t>
        <a:bodyPr/>
        <a:lstStyle/>
        <a:p>
          <a:endParaRPr lang="id-ID"/>
        </a:p>
      </dgm:t>
    </dgm:pt>
    <dgm:pt modelId="{0A225962-317F-440C-9D47-14089D4A7CE8}" type="pres">
      <dgm:prSet presAssocID="{C5CC0424-D67E-4EEF-A761-C46FE22AD741}" presName="connTx" presStyleLbl="parChTrans1D2" presStyleIdx="2" presStyleCnt="4"/>
      <dgm:spPr/>
      <dgm:t>
        <a:bodyPr/>
        <a:lstStyle/>
        <a:p>
          <a:endParaRPr lang="id-ID"/>
        </a:p>
      </dgm:t>
    </dgm:pt>
    <dgm:pt modelId="{6E7B4A6C-B0D5-4038-A211-3BD83C37E443}" type="pres">
      <dgm:prSet presAssocID="{C67E18BB-9E48-468A-8E76-ACE5994A598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F552FC2-0FBE-44E9-84D7-5122C1677602}" type="pres">
      <dgm:prSet presAssocID="{C64730E5-9B70-4C86-A046-0BD7FA45E2C0}" presName="Name9" presStyleLbl="parChTrans1D2" presStyleIdx="3" presStyleCnt="4"/>
      <dgm:spPr/>
      <dgm:t>
        <a:bodyPr/>
        <a:lstStyle/>
        <a:p>
          <a:endParaRPr lang="id-ID"/>
        </a:p>
      </dgm:t>
    </dgm:pt>
    <dgm:pt modelId="{EDE969F9-E5A5-44DA-94E7-63B3E35B90C4}" type="pres">
      <dgm:prSet presAssocID="{C64730E5-9B70-4C86-A046-0BD7FA45E2C0}" presName="connTx" presStyleLbl="parChTrans1D2" presStyleIdx="3" presStyleCnt="4"/>
      <dgm:spPr/>
      <dgm:t>
        <a:bodyPr/>
        <a:lstStyle/>
        <a:p>
          <a:endParaRPr lang="id-ID"/>
        </a:p>
      </dgm:t>
    </dgm:pt>
    <dgm:pt modelId="{63FE0DAB-92C9-4639-BA7D-D210ED7500F6}" type="pres">
      <dgm:prSet presAssocID="{EB101F6A-F691-4676-B862-99F78EA7E20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43B8EC6-A5CD-4FA7-9C82-22B6661A0937}" srcId="{EA54CA3C-CA05-4A4C-9929-7B71ED829947}" destId="{C3F471A4-FE75-4602-BF64-EA82F11DE94B}" srcOrd="1" destOrd="0" parTransId="{26D11CD2-348E-4DD2-A8B7-B8CC98048DA1}" sibTransId="{4CEC794E-AEA4-4B53-91E5-4E5F611FE58D}"/>
    <dgm:cxn modelId="{FC7B8BA1-EE86-4934-ADA1-659F2FD8F9EB}" srcId="{EA54CA3C-CA05-4A4C-9929-7B71ED829947}" destId="{C67E18BB-9E48-468A-8E76-ACE5994A5982}" srcOrd="2" destOrd="0" parTransId="{C5CC0424-D67E-4EEF-A761-C46FE22AD741}" sibTransId="{D9585FE0-46E0-4041-AA26-FC873956C9D3}"/>
    <dgm:cxn modelId="{91A3A23F-3F67-4864-8095-EE72CF2FFE38}" type="presOf" srcId="{665C5B28-96FA-4C15-9B9D-16214496C3A4}" destId="{A135ECE7-D4C4-43BB-995C-49695F643E2A}" srcOrd="0" destOrd="0" presId="urn:microsoft.com/office/officeart/2005/8/layout/radial1"/>
    <dgm:cxn modelId="{4727DFF8-CB34-40F4-A0E5-BEAF17BE8F0C}" type="presOf" srcId="{EB101F6A-F691-4676-B862-99F78EA7E203}" destId="{63FE0DAB-92C9-4639-BA7D-D210ED7500F6}" srcOrd="0" destOrd="0" presId="urn:microsoft.com/office/officeart/2005/8/layout/radial1"/>
    <dgm:cxn modelId="{58AFF6FA-C2D1-426E-A4B2-58B1E6ADB59D}" type="presOf" srcId="{C64730E5-9B70-4C86-A046-0BD7FA45E2C0}" destId="{EDE969F9-E5A5-44DA-94E7-63B3E35B90C4}" srcOrd="1" destOrd="0" presId="urn:microsoft.com/office/officeart/2005/8/layout/radial1"/>
    <dgm:cxn modelId="{7AEE63A7-AFE9-404B-A000-6107E5DB3FB0}" srcId="{EA54CA3C-CA05-4A4C-9929-7B71ED829947}" destId="{665C5B28-96FA-4C15-9B9D-16214496C3A4}" srcOrd="0" destOrd="0" parTransId="{E723BE76-E492-415B-B3B4-2F1D4BEE3689}" sibTransId="{CD729BE2-7ABA-49C8-984E-48CED703FF2E}"/>
    <dgm:cxn modelId="{E4D074EE-06C8-482F-AD04-C57EAC06BECE}" srcId="{D766598F-EDAC-4012-864D-7E00C05CBEBF}" destId="{EA54CA3C-CA05-4A4C-9929-7B71ED829947}" srcOrd="0" destOrd="0" parTransId="{0BC7BE2C-592B-4E6C-B3A4-3C5299E6D56B}" sibTransId="{AEB7CCEF-E6A3-4330-A872-0458F57CDB95}"/>
    <dgm:cxn modelId="{D86D9D28-2491-4F53-9BF9-33AE7FB3E699}" type="presOf" srcId="{E723BE76-E492-415B-B3B4-2F1D4BEE3689}" destId="{A15F9542-FF1E-47DF-AFA0-B88D8BA4670A}" srcOrd="1" destOrd="0" presId="urn:microsoft.com/office/officeart/2005/8/layout/radial1"/>
    <dgm:cxn modelId="{99C80D75-AECA-4474-B04C-58F258C5493D}" type="presOf" srcId="{EA54CA3C-CA05-4A4C-9929-7B71ED829947}" destId="{A2337835-F2EF-4F05-9D76-67E005D4F3CB}" srcOrd="0" destOrd="0" presId="urn:microsoft.com/office/officeart/2005/8/layout/radial1"/>
    <dgm:cxn modelId="{15A4E32A-6231-47FB-A351-0CDA6AD7487E}" type="presOf" srcId="{C5CC0424-D67E-4EEF-A761-C46FE22AD741}" destId="{0A225962-317F-440C-9D47-14089D4A7CE8}" srcOrd="1" destOrd="0" presId="urn:microsoft.com/office/officeart/2005/8/layout/radial1"/>
    <dgm:cxn modelId="{10F4BA4E-4DEA-452B-92CA-DAEBED1743D4}" type="presOf" srcId="{C5CC0424-D67E-4EEF-A761-C46FE22AD741}" destId="{2D563B82-B3E8-42CD-966A-E214484538DB}" srcOrd="0" destOrd="0" presId="urn:microsoft.com/office/officeart/2005/8/layout/radial1"/>
    <dgm:cxn modelId="{BA0A6AC6-12F4-40D5-BDFA-68E98EF0CE1A}" type="presOf" srcId="{D766598F-EDAC-4012-864D-7E00C05CBEBF}" destId="{677A24CF-293D-4B91-8977-4A2DFE6408A7}" srcOrd="0" destOrd="0" presId="urn:microsoft.com/office/officeart/2005/8/layout/radial1"/>
    <dgm:cxn modelId="{90D3B3D5-3662-4470-B41E-E38B89B5E801}" type="presOf" srcId="{C3F471A4-FE75-4602-BF64-EA82F11DE94B}" destId="{C8802724-FE17-401E-AE32-BE9B6D966B15}" srcOrd="0" destOrd="0" presId="urn:microsoft.com/office/officeart/2005/8/layout/radial1"/>
    <dgm:cxn modelId="{CD2DD97C-F16E-469F-A7EC-C8185354A9B2}" type="presOf" srcId="{26D11CD2-348E-4DD2-A8B7-B8CC98048DA1}" destId="{AD34FC44-A476-45A8-B654-3EE387F9EB8D}" srcOrd="0" destOrd="0" presId="urn:microsoft.com/office/officeart/2005/8/layout/radial1"/>
    <dgm:cxn modelId="{F3D2EFDE-B8A6-4009-AC81-A003AF375B20}" type="presOf" srcId="{C64730E5-9B70-4C86-A046-0BD7FA45E2C0}" destId="{AF552FC2-0FBE-44E9-84D7-5122C1677602}" srcOrd="0" destOrd="0" presId="urn:microsoft.com/office/officeart/2005/8/layout/radial1"/>
    <dgm:cxn modelId="{D55F43E5-215E-40D3-B451-CF82C715A805}" type="presOf" srcId="{E723BE76-E492-415B-B3B4-2F1D4BEE3689}" destId="{037F2AE8-4ED1-48C0-8CFD-EC9BF0038151}" srcOrd="0" destOrd="0" presId="urn:microsoft.com/office/officeart/2005/8/layout/radial1"/>
    <dgm:cxn modelId="{1B8C65D6-FFC3-4511-8AA7-EEA272C4F452}" type="presOf" srcId="{C67E18BB-9E48-468A-8E76-ACE5994A5982}" destId="{6E7B4A6C-B0D5-4038-A211-3BD83C37E443}" srcOrd="0" destOrd="0" presId="urn:microsoft.com/office/officeart/2005/8/layout/radial1"/>
    <dgm:cxn modelId="{1FF5F916-5C62-4841-B793-A1E7120B6F8D}" type="presOf" srcId="{26D11CD2-348E-4DD2-A8B7-B8CC98048DA1}" destId="{AB6F8A44-8059-4326-AA03-E72CF9FFCEBC}" srcOrd="1" destOrd="0" presId="urn:microsoft.com/office/officeart/2005/8/layout/radial1"/>
    <dgm:cxn modelId="{6309623D-A7AF-4D5D-A44B-9AB695CA675D}" srcId="{EA54CA3C-CA05-4A4C-9929-7B71ED829947}" destId="{EB101F6A-F691-4676-B862-99F78EA7E203}" srcOrd="3" destOrd="0" parTransId="{C64730E5-9B70-4C86-A046-0BD7FA45E2C0}" sibTransId="{4B697329-A15E-46C1-BD7C-498820C2B1B9}"/>
    <dgm:cxn modelId="{A2E7D676-1731-4CF2-86DD-0F01A9BEEE1D}" type="presParOf" srcId="{677A24CF-293D-4B91-8977-4A2DFE6408A7}" destId="{A2337835-F2EF-4F05-9D76-67E005D4F3CB}" srcOrd="0" destOrd="0" presId="urn:microsoft.com/office/officeart/2005/8/layout/radial1"/>
    <dgm:cxn modelId="{DD74E94F-D653-48C2-95F4-DDA9BE441B8E}" type="presParOf" srcId="{677A24CF-293D-4B91-8977-4A2DFE6408A7}" destId="{037F2AE8-4ED1-48C0-8CFD-EC9BF0038151}" srcOrd="1" destOrd="0" presId="urn:microsoft.com/office/officeart/2005/8/layout/radial1"/>
    <dgm:cxn modelId="{5215189E-9AF0-4083-80F2-D742598D48D7}" type="presParOf" srcId="{037F2AE8-4ED1-48C0-8CFD-EC9BF0038151}" destId="{A15F9542-FF1E-47DF-AFA0-B88D8BA4670A}" srcOrd="0" destOrd="0" presId="urn:microsoft.com/office/officeart/2005/8/layout/radial1"/>
    <dgm:cxn modelId="{C7EDEC66-B749-4832-8A44-B77DDD444BD4}" type="presParOf" srcId="{677A24CF-293D-4B91-8977-4A2DFE6408A7}" destId="{A135ECE7-D4C4-43BB-995C-49695F643E2A}" srcOrd="2" destOrd="0" presId="urn:microsoft.com/office/officeart/2005/8/layout/radial1"/>
    <dgm:cxn modelId="{A7F68AD8-4278-4407-8F20-2A3BE967C4C1}" type="presParOf" srcId="{677A24CF-293D-4B91-8977-4A2DFE6408A7}" destId="{AD34FC44-A476-45A8-B654-3EE387F9EB8D}" srcOrd="3" destOrd="0" presId="urn:microsoft.com/office/officeart/2005/8/layout/radial1"/>
    <dgm:cxn modelId="{78E1F013-78B4-440F-9709-AB2045DE6005}" type="presParOf" srcId="{AD34FC44-A476-45A8-B654-3EE387F9EB8D}" destId="{AB6F8A44-8059-4326-AA03-E72CF9FFCEBC}" srcOrd="0" destOrd="0" presId="urn:microsoft.com/office/officeart/2005/8/layout/radial1"/>
    <dgm:cxn modelId="{5C1E3B21-FF58-40EF-BCF7-10E2E6F4BAF1}" type="presParOf" srcId="{677A24CF-293D-4B91-8977-4A2DFE6408A7}" destId="{C8802724-FE17-401E-AE32-BE9B6D966B15}" srcOrd="4" destOrd="0" presId="urn:microsoft.com/office/officeart/2005/8/layout/radial1"/>
    <dgm:cxn modelId="{EC1CECF7-98A9-4D07-A1EE-8671FDE5FE0C}" type="presParOf" srcId="{677A24CF-293D-4B91-8977-4A2DFE6408A7}" destId="{2D563B82-B3E8-42CD-966A-E214484538DB}" srcOrd="5" destOrd="0" presId="urn:microsoft.com/office/officeart/2005/8/layout/radial1"/>
    <dgm:cxn modelId="{3B58CAE7-A5EA-4CBC-9929-48FF24DF154E}" type="presParOf" srcId="{2D563B82-B3E8-42CD-966A-E214484538DB}" destId="{0A225962-317F-440C-9D47-14089D4A7CE8}" srcOrd="0" destOrd="0" presId="urn:microsoft.com/office/officeart/2005/8/layout/radial1"/>
    <dgm:cxn modelId="{BE3B0FA9-98A8-4DF1-A15F-19C341940A43}" type="presParOf" srcId="{677A24CF-293D-4B91-8977-4A2DFE6408A7}" destId="{6E7B4A6C-B0D5-4038-A211-3BD83C37E443}" srcOrd="6" destOrd="0" presId="urn:microsoft.com/office/officeart/2005/8/layout/radial1"/>
    <dgm:cxn modelId="{716FB540-D395-45B4-B7AF-C0501EC3AED9}" type="presParOf" srcId="{677A24CF-293D-4B91-8977-4A2DFE6408A7}" destId="{AF552FC2-0FBE-44E9-84D7-5122C1677602}" srcOrd="7" destOrd="0" presId="urn:microsoft.com/office/officeart/2005/8/layout/radial1"/>
    <dgm:cxn modelId="{8AABA48B-1094-4C93-A900-F05CF0C1E60D}" type="presParOf" srcId="{AF552FC2-0FBE-44E9-84D7-5122C1677602}" destId="{EDE969F9-E5A5-44DA-94E7-63B3E35B90C4}" srcOrd="0" destOrd="0" presId="urn:microsoft.com/office/officeart/2005/8/layout/radial1"/>
    <dgm:cxn modelId="{7CBA4E10-004C-4B80-AA3C-165DBD8C4935}" type="presParOf" srcId="{677A24CF-293D-4B91-8977-4A2DFE6408A7}" destId="{63FE0DAB-92C9-4639-BA7D-D210ED7500F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EB4F6-EFC2-408F-9C63-625D9BF2B6E4}">
      <dsp:nvSpPr>
        <dsp:cNvPr id="0" name=""/>
        <dsp:cNvSpPr/>
      </dsp:nvSpPr>
      <dsp:spPr>
        <a:xfrm>
          <a:off x="-4581763" y="-702496"/>
          <a:ext cx="5457881" cy="5457881"/>
        </a:xfrm>
        <a:prstGeom prst="blockArc">
          <a:avLst>
            <a:gd name="adj1" fmla="val 18900000"/>
            <a:gd name="adj2" fmla="val 2700000"/>
            <a:gd name="adj3" fmla="val 39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E8508-34F6-469D-8B1B-2210E89409C9}">
      <dsp:nvSpPr>
        <dsp:cNvPr id="0" name=""/>
        <dsp:cNvSpPr/>
      </dsp:nvSpPr>
      <dsp:spPr>
        <a:xfrm>
          <a:off x="563459" y="405288"/>
          <a:ext cx="6506229" cy="810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3396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/>
            <a:t>Alasan Kunjungan</a:t>
          </a:r>
          <a:endParaRPr lang="id-ID" sz="4200" kern="1200" dirty="0"/>
        </a:p>
      </dsp:txBody>
      <dsp:txXfrm>
        <a:off x="563459" y="405288"/>
        <a:ext cx="6506229" cy="810577"/>
      </dsp:txXfrm>
    </dsp:sp>
    <dsp:sp modelId="{F909F011-6B6B-452E-9E7B-51455D5D0ADD}">
      <dsp:nvSpPr>
        <dsp:cNvPr id="0" name=""/>
        <dsp:cNvSpPr/>
      </dsp:nvSpPr>
      <dsp:spPr>
        <a:xfrm>
          <a:off x="56848" y="303966"/>
          <a:ext cx="1013222" cy="10132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94C1D4-37CD-4AEA-ABA6-FB9B402E7473}">
      <dsp:nvSpPr>
        <dsp:cNvPr id="0" name=""/>
        <dsp:cNvSpPr/>
      </dsp:nvSpPr>
      <dsp:spPr>
        <a:xfrm>
          <a:off x="858104" y="1621155"/>
          <a:ext cx="6211584" cy="810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3396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/>
            <a:t>Diagnosis Dokter</a:t>
          </a:r>
          <a:endParaRPr lang="id-ID" sz="4200" kern="1200" dirty="0"/>
        </a:p>
      </dsp:txBody>
      <dsp:txXfrm>
        <a:off x="858104" y="1621155"/>
        <a:ext cx="6211584" cy="810577"/>
      </dsp:txXfrm>
    </dsp:sp>
    <dsp:sp modelId="{78257A8D-CDEE-4AB6-AB49-CBA3E3CF406C}">
      <dsp:nvSpPr>
        <dsp:cNvPr id="0" name=""/>
        <dsp:cNvSpPr/>
      </dsp:nvSpPr>
      <dsp:spPr>
        <a:xfrm>
          <a:off x="351493" y="1519832"/>
          <a:ext cx="1013222" cy="10132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62BB26-05DD-4910-8517-8D919D333E4C}">
      <dsp:nvSpPr>
        <dsp:cNvPr id="0" name=""/>
        <dsp:cNvSpPr/>
      </dsp:nvSpPr>
      <dsp:spPr>
        <a:xfrm>
          <a:off x="563459" y="2837021"/>
          <a:ext cx="6506229" cy="810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2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3396" tIns="106680" rIns="106680" bIns="10668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200" kern="1200" dirty="0" smtClean="0"/>
            <a:t>Intervensi</a:t>
          </a:r>
          <a:endParaRPr lang="id-ID" sz="4200" kern="1200" dirty="0"/>
        </a:p>
      </dsp:txBody>
      <dsp:txXfrm>
        <a:off x="563459" y="2837021"/>
        <a:ext cx="6506229" cy="810577"/>
      </dsp:txXfrm>
    </dsp:sp>
    <dsp:sp modelId="{8DD6A4BC-A0AD-4E78-8CE3-BF458575B229}">
      <dsp:nvSpPr>
        <dsp:cNvPr id="0" name=""/>
        <dsp:cNvSpPr/>
      </dsp:nvSpPr>
      <dsp:spPr>
        <a:xfrm>
          <a:off x="56848" y="2735699"/>
          <a:ext cx="1013222" cy="10132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37835-F2EF-4F05-9D76-67E005D4F3CB}">
      <dsp:nvSpPr>
        <dsp:cNvPr id="0" name=""/>
        <dsp:cNvSpPr/>
      </dsp:nvSpPr>
      <dsp:spPr>
        <a:xfrm>
          <a:off x="1820185" y="1729698"/>
          <a:ext cx="1315803" cy="1315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/>
              <a:effectLst/>
              <a:latin typeface="Arial" charset="0"/>
            </a:rPr>
            <a:t>Diagnosis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1" i="0" u="none" strike="noStrike" kern="1200" cap="none" normalizeH="0" baseline="0" smtClean="0">
              <a:ln/>
              <a:effectLst/>
              <a:latin typeface="Arial" charset="0"/>
            </a:rPr>
            <a:t>LAIN-LAIN</a:t>
          </a:r>
        </a:p>
      </dsp:txBody>
      <dsp:txXfrm>
        <a:off x="2012880" y="1922393"/>
        <a:ext cx="930413" cy="930413"/>
      </dsp:txXfrm>
    </dsp:sp>
    <dsp:sp modelId="{037F2AE8-4ED1-48C0-8CFD-EC9BF0038151}">
      <dsp:nvSpPr>
        <dsp:cNvPr id="0" name=""/>
        <dsp:cNvSpPr/>
      </dsp:nvSpPr>
      <dsp:spPr>
        <a:xfrm rot="16200000">
          <a:off x="2279709" y="1507426"/>
          <a:ext cx="396755" cy="47787"/>
        </a:xfrm>
        <a:custGeom>
          <a:avLst/>
          <a:gdLst/>
          <a:ahLst/>
          <a:cxnLst/>
          <a:rect l="0" t="0" r="0" b="0"/>
          <a:pathLst>
            <a:path>
              <a:moveTo>
                <a:pt x="0" y="23893"/>
              </a:moveTo>
              <a:lnTo>
                <a:pt x="396755" y="238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468168" y="1521401"/>
        <a:ext cx="19837" cy="19837"/>
      </dsp:txXfrm>
    </dsp:sp>
    <dsp:sp modelId="{A135ECE7-D4C4-43BB-995C-49695F643E2A}">
      <dsp:nvSpPr>
        <dsp:cNvPr id="0" name=""/>
        <dsp:cNvSpPr/>
      </dsp:nvSpPr>
      <dsp:spPr>
        <a:xfrm>
          <a:off x="1820185" y="17139"/>
          <a:ext cx="1315803" cy="1315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Gejala dan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Tanda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Tidak Khas</a:t>
          </a:r>
        </a:p>
      </dsp:txBody>
      <dsp:txXfrm>
        <a:off x="2012880" y="209834"/>
        <a:ext cx="930413" cy="930413"/>
      </dsp:txXfrm>
    </dsp:sp>
    <dsp:sp modelId="{AD34FC44-A476-45A8-B654-3EE387F9EB8D}">
      <dsp:nvSpPr>
        <dsp:cNvPr id="0" name=""/>
        <dsp:cNvSpPr/>
      </dsp:nvSpPr>
      <dsp:spPr>
        <a:xfrm>
          <a:off x="3135989" y="2363706"/>
          <a:ext cx="396755" cy="47787"/>
        </a:xfrm>
        <a:custGeom>
          <a:avLst/>
          <a:gdLst/>
          <a:ahLst/>
          <a:cxnLst/>
          <a:rect l="0" t="0" r="0" b="0"/>
          <a:pathLst>
            <a:path>
              <a:moveTo>
                <a:pt x="0" y="23893"/>
              </a:moveTo>
              <a:lnTo>
                <a:pt x="396755" y="238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324448" y="2377681"/>
        <a:ext cx="19837" cy="19837"/>
      </dsp:txXfrm>
    </dsp:sp>
    <dsp:sp modelId="{C8802724-FE17-401E-AE32-BE9B6D966B15}">
      <dsp:nvSpPr>
        <dsp:cNvPr id="0" name=""/>
        <dsp:cNvSpPr/>
      </dsp:nvSpPr>
      <dsp:spPr>
        <a:xfrm>
          <a:off x="3532745" y="1729698"/>
          <a:ext cx="1315803" cy="1315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Tidak tahu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Kode yang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Sesuai/tepat</a:t>
          </a:r>
        </a:p>
      </dsp:txBody>
      <dsp:txXfrm>
        <a:off x="3725440" y="1922393"/>
        <a:ext cx="930413" cy="930413"/>
      </dsp:txXfrm>
    </dsp:sp>
    <dsp:sp modelId="{2D563B82-B3E8-42CD-966A-E214484538DB}">
      <dsp:nvSpPr>
        <dsp:cNvPr id="0" name=""/>
        <dsp:cNvSpPr/>
      </dsp:nvSpPr>
      <dsp:spPr>
        <a:xfrm rot="5400000">
          <a:off x="2279709" y="3219985"/>
          <a:ext cx="396755" cy="47787"/>
        </a:xfrm>
        <a:custGeom>
          <a:avLst/>
          <a:gdLst/>
          <a:ahLst/>
          <a:cxnLst/>
          <a:rect l="0" t="0" r="0" b="0"/>
          <a:pathLst>
            <a:path>
              <a:moveTo>
                <a:pt x="0" y="23893"/>
              </a:moveTo>
              <a:lnTo>
                <a:pt x="396755" y="238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468168" y="3233960"/>
        <a:ext cx="19837" cy="19837"/>
      </dsp:txXfrm>
    </dsp:sp>
    <dsp:sp modelId="{6E7B4A6C-B0D5-4038-A211-3BD83C37E443}">
      <dsp:nvSpPr>
        <dsp:cNvPr id="0" name=""/>
        <dsp:cNvSpPr/>
      </dsp:nvSpPr>
      <dsp:spPr>
        <a:xfrm>
          <a:off x="1820185" y="3442257"/>
          <a:ext cx="1315803" cy="1315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Tidak ada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Kode yang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Sesuai</a:t>
          </a:r>
        </a:p>
      </dsp:txBody>
      <dsp:txXfrm>
        <a:off x="2012880" y="3634952"/>
        <a:ext cx="930413" cy="930413"/>
      </dsp:txXfrm>
    </dsp:sp>
    <dsp:sp modelId="{AF552FC2-0FBE-44E9-84D7-5122C1677602}">
      <dsp:nvSpPr>
        <dsp:cNvPr id="0" name=""/>
        <dsp:cNvSpPr/>
      </dsp:nvSpPr>
      <dsp:spPr>
        <a:xfrm rot="10800000">
          <a:off x="1423429" y="2363706"/>
          <a:ext cx="396755" cy="47787"/>
        </a:xfrm>
        <a:custGeom>
          <a:avLst/>
          <a:gdLst/>
          <a:ahLst/>
          <a:cxnLst/>
          <a:rect l="0" t="0" r="0" b="0"/>
          <a:pathLst>
            <a:path>
              <a:moveTo>
                <a:pt x="0" y="23893"/>
              </a:moveTo>
              <a:lnTo>
                <a:pt x="396755" y="238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1611888" y="2377681"/>
        <a:ext cx="19837" cy="19837"/>
      </dsp:txXfrm>
    </dsp:sp>
    <dsp:sp modelId="{63FE0DAB-92C9-4639-BA7D-D210ED7500F6}">
      <dsp:nvSpPr>
        <dsp:cNvPr id="0" name=""/>
        <dsp:cNvSpPr/>
      </dsp:nvSpPr>
      <dsp:spPr>
        <a:xfrm>
          <a:off x="107626" y="1729698"/>
          <a:ext cx="1315803" cy="1315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Penegakan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Diagnosis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charset="0"/>
            </a:rPr>
            <a:t>Belum selesai</a:t>
          </a:r>
        </a:p>
      </dsp:txBody>
      <dsp:txXfrm>
        <a:off x="300321" y="1922393"/>
        <a:ext cx="930413" cy="930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B083-80A3-479A-A428-F88A084810FA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1A17F-CAC5-472D-BFD2-CBFE084D44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80ED49-CA11-4B22-8462-4C66C4CF090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7651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2B6A29-C472-47F5-A370-131F645808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62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8978-8DF7-4F1E-B028-44B6A839C61D}" type="datetimeFigureOut">
              <a:rPr lang="id-ID" smtClean="0"/>
              <a:pPr/>
              <a:t>07/03/2018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B1E1-7912-482B-ABAB-71D28B074B4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943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b="1" dirty="0" smtClean="0">
                <a:ea typeface="宋体" charset="-122"/>
              </a:rPr>
              <a:t>International Classification of Primary Care (</a:t>
            </a:r>
            <a:r>
              <a:rPr lang="en-US" altLang="zh-CN" b="1" dirty="0" smtClean="0">
                <a:ea typeface="宋体" charset="-122"/>
              </a:rPr>
              <a:t>ICPC) </a:t>
            </a:r>
            <a:r>
              <a:rPr lang="en-US" altLang="zh-CN" b="1" dirty="0" smtClean="0">
                <a:ln w="18415" cmpd="sng">
                  <a:solidFill>
                    <a:srgbClr val="FFFFFF"/>
                  </a:solidFill>
                  <a:prstDash val="solid"/>
                </a:ln>
                <a:ea typeface="宋体" charset="-122"/>
                <a:cs typeface="Arial" pitchFamily="34" charset="0"/>
              </a:rPr>
              <a:t>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cs typeface="Arial" pitchFamily="34" charset="0"/>
              </a:rPr>
              <a:t>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cs typeface="Arial" pitchFamily="34" charset="0"/>
            </a:endParaRPr>
          </a:p>
          <a:p>
            <a:pPr algn="ctr">
              <a:defRPr/>
            </a:pPr>
            <a:r>
              <a:rPr lang="en-US" b="1" dirty="0" err="1" smtClean="0">
                <a:latin typeface="Arial" charset="0"/>
              </a:rPr>
              <a:t>Pertemuan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8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cs typeface="Arial" pitchFamily="34" charset="0"/>
            </a:endParaRPr>
          </a:p>
          <a:p>
            <a:pPr algn="ctr">
              <a:defRPr/>
            </a:pPr>
            <a:r>
              <a:rPr lang="en-US" b="1" dirty="0">
                <a:latin typeface="Arial" charset="0"/>
              </a:rPr>
              <a:t>dr. </a:t>
            </a:r>
            <a:r>
              <a:rPr lang="en-US" b="1" dirty="0" err="1">
                <a:latin typeface="Arial" charset="0"/>
              </a:rPr>
              <a:t>Mayang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Anggraini</a:t>
            </a:r>
            <a:r>
              <a:rPr lang="en-US" b="1" dirty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b="1" dirty="0" err="1">
                <a:latin typeface="Arial" charset="0"/>
              </a:rPr>
              <a:t>Prodi</a:t>
            </a:r>
            <a:r>
              <a:rPr lang="en-US" b="1" dirty="0">
                <a:latin typeface="Arial" charset="0"/>
              </a:rPr>
              <a:t> RMIK, </a:t>
            </a:r>
            <a:r>
              <a:rPr lang="en-US" b="1" dirty="0" err="1">
                <a:latin typeface="Arial" charset="0"/>
              </a:rPr>
              <a:t>Fakultas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Ilmu-ilmu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Kesehatan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052513"/>
            <a:ext cx="6913563" cy="5000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b="1" dirty="0"/>
              <a:t>Isi </a:t>
            </a:r>
            <a:r>
              <a:rPr lang="en-US" sz="2000" b="1" dirty="0" err="1"/>
              <a:t>umumnya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lengkap</a:t>
            </a:r>
            <a:r>
              <a:rPr lang="en-US" sz="2000" b="1" dirty="0"/>
              <a:t>, </a:t>
            </a:r>
            <a:r>
              <a:rPr lang="en-US" sz="2000" b="1" dirty="0" err="1"/>
              <a:t>hanya</a:t>
            </a:r>
            <a:r>
              <a:rPr lang="en-US" sz="2000" b="1" dirty="0"/>
              <a:t> </a:t>
            </a:r>
            <a:r>
              <a:rPr lang="en-US" sz="2000" b="1" dirty="0" err="1"/>
              <a:t>memuat</a:t>
            </a:r>
            <a:r>
              <a:rPr lang="en-US" sz="2000" b="1" dirty="0"/>
              <a:t> diagnosis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obat</a:t>
            </a:r>
            <a:r>
              <a:rPr lang="en-US" sz="2000" b="1" dirty="0"/>
              <a:t> yang </a:t>
            </a:r>
            <a:r>
              <a:rPr lang="en-US" sz="2000" b="1" dirty="0" err="1"/>
              <a:t>diberikan</a:t>
            </a:r>
            <a:endParaRPr lang="en-US" sz="20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b="1" dirty="0"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ym typeface="Wingdings" pitchFamily="2" charset="2"/>
              </a:rPr>
              <a:t>pengisian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cepat</a:t>
            </a:r>
            <a:endParaRPr lang="en-US" sz="1800" dirty="0"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</a:t>
            </a:r>
            <a:r>
              <a:rPr lang="en-US" sz="1800" dirty="0" err="1"/>
              <a:t>bukti</a:t>
            </a:r>
            <a:r>
              <a:rPr lang="en-US" sz="1800" dirty="0"/>
              <a:t> yang </a:t>
            </a:r>
            <a:r>
              <a:rPr lang="en-US" sz="1800" dirty="0" err="1"/>
              <a:t>kuat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di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kasus</a:t>
            </a:r>
            <a:r>
              <a:rPr lang="en-US" sz="1800" dirty="0"/>
              <a:t> yang </a:t>
            </a:r>
            <a:r>
              <a:rPr lang="en-US" sz="1800" dirty="0" err="1"/>
              <a:t>diajukan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pengadilan</a:t>
            </a: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b="1" dirty="0" err="1"/>
              <a:t>Pelaporan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Puskesmas</a:t>
            </a:r>
            <a:r>
              <a:rPr lang="en-US" sz="2000" b="1" dirty="0"/>
              <a:t>/</a:t>
            </a:r>
            <a:r>
              <a:rPr lang="en-US" sz="2000" b="1" dirty="0" err="1"/>
              <a:t>Dinas</a:t>
            </a:r>
            <a:r>
              <a:rPr lang="en-US" sz="2000" b="1" dirty="0"/>
              <a:t> </a:t>
            </a:r>
            <a:r>
              <a:rPr lang="en-US" sz="2000" b="1" dirty="0" err="1"/>
              <a:t>Kesehatan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penagihan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pihak</a:t>
            </a:r>
            <a:r>
              <a:rPr lang="en-US" sz="2000" b="1" dirty="0"/>
              <a:t> </a:t>
            </a:r>
            <a:r>
              <a:rPr lang="en-US" sz="2000" b="1" dirty="0" err="1"/>
              <a:t>penanggung</a:t>
            </a:r>
            <a:r>
              <a:rPr lang="en-US" sz="2000" b="1" dirty="0"/>
              <a:t> </a:t>
            </a:r>
            <a:r>
              <a:rPr lang="en-US" sz="2000" b="1" dirty="0" err="1"/>
              <a:t>membutuhkan</a:t>
            </a:r>
            <a:r>
              <a:rPr lang="en-US" sz="2000" b="1" dirty="0"/>
              <a:t> </a:t>
            </a:r>
            <a:r>
              <a:rPr lang="en-US" sz="2000" b="1" dirty="0" err="1"/>
              <a:t>penulisan</a:t>
            </a:r>
            <a:r>
              <a:rPr lang="en-US" sz="2000" b="1" dirty="0"/>
              <a:t> </a:t>
            </a:r>
            <a:r>
              <a:rPr lang="en-US" sz="2000" b="1" dirty="0" err="1"/>
              <a:t>ulang</a:t>
            </a:r>
            <a:endParaRPr lang="en-US" sz="20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mengulang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, </a:t>
            </a:r>
            <a:r>
              <a:rPr lang="en-US" sz="1800" dirty="0" err="1"/>
              <a:t>menghabiskan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kemungkinan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kesalahan</a:t>
            </a:r>
            <a:r>
              <a:rPr lang="en-US" sz="1800" dirty="0"/>
              <a:t> </a:t>
            </a:r>
            <a:r>
              <a:rPr lang="en-US" sz="1800" dirty="0" err="1"/>
              <a:t>penyalinan</a:t>
            </a:r>
            <a:r>
              <a:rPr lang="en-US" sz="1800" dirty="0"/>
              <a:t> (</a:t>
            </a:r>
            <a:r>
              <a:rPr lang="en-US" sz="1800" i="1" dirty="0"/>
              <a:t>human error</a:t>
            </a:r>
            <a:r>
              <a:rPr lang="en-US" sz="1800" dirty="0"/>
              <a:t>)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endParaRPr lang="en-US" sz="1800" dirty="0"/>
          </a:p>
          <a:p>
            <a:pPr>
              <a:lnSpc>
                <a:spcPct val="90000"/>
              </a:lnSpc>
              <a:buFontTx/>
              <a:buNone/>
            </a:pPr>
            <a:endParaRPr lang="en-US" sz="1800" dirty="0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684213" y="1700213"/>
            <a:ext cx="647700" cy="649287"/>
          </a:xfrm>
          <a:prstGeom prst="plus">
            <a:avLst>
              <a:gd name="adj" fmla="val 37745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611188" y="5229225"/>
            <a:ext cx="647700" cy="1444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0039" name="Rectangle 7"/>
          <p:cNvSpPr>
            <a:spLocks noChangeArrowheads="1"/>
          </p:cNvSpPr>
          <p:nvPr/>
        </p:nvSpPr>
        <p:spPr bwMode="auto">
          <a:xfrm>
            <a:off x="684213" y="2708275"/>
            <a:ext cx="647700" cy="1444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0040" name="Text Box 8"/>
          <p:cNvSpPr txBox="1">
            <a:spLocks noChangeArrowheads="1"/>
          </p:cNvSpPr>
          <p:nvPr/>
        </p:nvSpPr>
        <p:spPr bwMode="auto">
          <a:xfrm>
            <a:off x="428700" y="373579"/>
            <a:ext cx="79211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/>
              <a:t>Rekam</a:t>
            </a:r>
            <a:r>
              <a:rPr lang="en-US" b="1" dirty="0"/>
              <a:t> </a:t>
            </a:r>
            <a:r>
              <a:rPr lang="en-US" b="1" dirty="0" err="1"/>
              <a:t>medik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kertas</a:t>
            </a:r>
            <a:r>
              <a:rPr lang="en-US" b="1" dirty="0"/>
              <a:t>/</a:t>
            </a:r>
            <a:r>
              <a:rPr lang="en-US" b="1" dirty="0" err="1"/>
              <a:t>kartu</a:t>
            </a:r>
            <a:r>
              <a:rPr lang="en-US" b="1" dirty="0"/>
              <a:t> status</a:t>
            </a:r>
          </a:p>
        </p:txBody>
      </p:sp>
    </p:spTree>
    <p:extLst>
      <p:ext uri="{BB962C8B-B14F-4D97-AF65-F5344CB8AC3E}">
        <p14:creationId xmlns:p14="http://schemas.microsoft.com/office/powerpoint/2010/main" xmlns="" val="31602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err="1"/>
              <a:t>Elektronik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570787" cy="48958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ym typeface="Wingdings" pitchFamily="2" charset="2"/>
              </a:rPr>
              <a:t>hemat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kertas</a:t>
            </a:r>
            <a:r>
              <a:rPr lang="en-US" sz="1800" dirty="0">
                <a:sym typeface="Wingdings" pitchFamily="2" charset="2"/>
              </a:rPr>
              <a:t>, </a:t>
            </a:r>
            <a:r>
              <a:rPr lang="en-US" sz="1800" dirty="0" err="1">
                <a:sym typeface="Wingdings" pitchFamily="2" charset="2"/>
              </a:rPr>
              <a:t>hemat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tempat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penyimpanan</a:t>
            </a:r>
            <a:endParaRPr lang="en-US" sz="1800" dirty="0"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ym typeface="Wingdings" pitchFamily="2" charset="2"/>
              </a:rPr>
              <a:t>data </a:t>
            </a:r>
            <a:r>
              <a:rPr lang="en-US" sz="1800" dirty="0" err="1">
                <a:sym typeface="Wingdings" pitchFamily="2" charset="2"/>
              </a:rPr>
              <a:t>tersimpan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rapi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aman</a:t>
            </a:r>
            <a:r>
              <a:rPr lang="en-US" sz="1800" dirty="0">
                <a:sym typeface="Wingdings" pitchFamily="2" charset="2"/>
              </a:rPr>
              <a:t>, </a:t>
            </a:r>
            <a:r>
              <a:rPr lang="en-US" sz="1800" dirty="0" err="1">
                <a:sym typeface="Wingdings" pitchFamily="2" charset="2"/>
              </a:rPr>
              <a:t>selama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perlakuan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i="1" dirty="0">
                <a:sym typeface="Wingdings" pitchFamily="2" charset="2"/>
              </a:rPr>
              <a:t>maintenance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diterapkan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dengan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benar</a:t>
            </a:r>
            <a:endParaRPr lang="en-US" sz="1800" dirty="0"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ym typeface="Wingdings" pitchFamily="2" charset="2"/>
              </a:rPr>
              <a:t>pencarian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nama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dan</a:t>
            </a:r>
            <a:r>
              <a:rPr lang="en-US" sz="1800" dirty="0">
                <a:sym typeface="Wingdings" pitchFamily="2" charset="2"/>
              </a:rPr>
              <a:t> data </a:t>
            </a:r>
            <a:r>
              <a:rPr lang="en-US" sz="1800" dirty="0" err="1">
                <a:sym typeface="Wingdings" pitchFamily="2" charset="2"/>
              </a:rPr>
              <a:t>pasien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lebih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cepat</a:t>
            </a:r>
            <a:endParaRPr lang="en-US" sz="1800" dirty="0"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ym typeface="Wingdings" pitchFamily="2" charset="2"/>
              </a:rPr>
              <a:t>login </a:t>
            </a:r>
            <a:r>
              <a:rPr lang="en-US" sz="1800" dirty="0" err="1">
                <a:sym typeface="Wingdings" pitchFamily="2" charset="2"/>
              </a:rPr>
              <a:t>khusus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untuk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pengguna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menjamin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keamanan</a:t>
            </a:r>
            <a:r>
              <a:rPr lang="en-US" sz="1800" dirty="0">
                <a:sym typeface="Wingdings" pitchFamily="2" charset="2"/>
              </a:rPr>
              <a:t> data </a:t>
            </a:r>
            <a:r>
              <a:rPr lang="en-US" sz="1800" dirty="0" err="1">
                <a:sym typeface="Wingdings" pitchFamily="2" charset="2"/>
              </a:rPr>
              <a:t>pasien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dari</a:t>
            </a:r>
            <a:r>
              <a:rPr lang="en-US" sz="1800" dirty="0">
                <a:sym typeface="Wingdings" pitchFamily="2" charset="2"/>
              </a:rPr>
              <a:t> orang yang </a:t>
            </a:r>
            <a:r>
              <a:rPr lang="en-US" sz="1800" dirty="0" err="1">
                <a:sym typeface="Wingdings" pitchFamily="2" charset="2"/>
              </a:rPr>
              <a:t>tidak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berwenang</a:t>
            </a:r>
            <a:endParaRPr lang="en-US" sz="1800" dirty="0"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ym typeface="Wingdings" pitchFamily="2" charset="2"/>
              </a:rPr>
              <a:t>pengolahan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agregat</a:t>
            </a:r>
            <a:r>
              <a:rPr lang="en-US" sz="1800" dirty="0">
                <a:sym typeface="Wingdings" pitchFamily="2" charset="2"/>
              </a:rPr>
              <a:t> data </a:t>
            </a:r>
            <a:r>
              <a:rPr lang="en-US" sz="1800" dirty="0" err="1">
                <a:sym typeface="Wingdings" pitchFamily="2" charset="2"/>
              </a:rPr>
              <a:t>lebih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mudah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cepat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tanpa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harus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menulis</a:t>
            </a:r>
            <a:r>
              <a:rPr lang="en-US" sz="1800" dirty="0">
                <a:sym typeface="Wingdings" pitchFamily="2" charset="2"/>
              </a:rPr>
              <a:t>/</a:t>
            </a:r>
            <a:r>
              <a:rPr lang="en-US" sz="1800" dirty="0" err="1">
                <a:sym typeface="Wingdings" pitchFamily="2" charset="2"/>
              </a:rPr>
              <a:t>mengerjakan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ulang</a:t>
            </a:r>
            <a:r>
              <a:rPr lang="en-US" sz="1800" dirty="0">
                <a:sym typeface="Wingdings" pitchFamily="2" charset="2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ym typeface="Wingdings" pitchFamily="2" charset="2"/>
              </a:rPr>
              <a:t>data </a:t>
            </a:r>
            <a:r>
              <a:rPr lang="en-US" sz="1800" dirty="0" err="1">
                <a:sym typeface="Wingdings" pitchFamily="2" charset="2"/>
              </a:rPr>
              <a:t>kesakitan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mudah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ditelusuri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ulang</a:t>
            </a:r>
            <a:endParaRPr lang="en-US" sz="1800" dirty="0"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ym typeface="Wingdings" pitchFamily="2" charset="2"/>
              </a:rPr>
              <a:t>di </a:t>
            </a:r>
            <a:r>
              <a:rPr lang="en-US" sz="1800" dirty="0" err="1">
                <a:sym typeface="Wingdings" pitchFamily="2" charset="2"/>
              </a:rPr>
              <a:t>tahap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awal</a:t>
            </a:r>
            <a:r>
              <a:rPr lang="en-US" sz="1800" dirty="0">
                <a:sym typeface="Wingdings" pitchFamily="2" charset="2"/>
              </a:rPr>
              <a:t>, </a:t>
            </a:r>
            <a:r>
              <a:rPr lang="en-US" sz="1800" dirty="0" err="1">
                <a:sym typeface="Wingdings" pitchFamily="2" charset="2"/>
              </a:rPr>
              <a:t>membutuhkan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biaya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investasi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baik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untuk</a:t>
            </a:r>
            <a:r>
              <a:rPr lang="en-US" sz="1800" dirty="0">
                <a:sym typeface="Wingdings" pitchFamily="2" charset="2"/>
              </a:rPr>
              <a:t> hardware </a:t>
            </a:r>
            <a:r>
              <a:rPr lang="en-US" sz="1800" dirty="0" err="1">
                <a:sym typeface="Wingdings" pitchFamily="2" charset="2"/>
              </a:rPr>
              <a:t>maupun</a:t>
            </a:r>
            <a:r>
              <a:rPr lang="en-US" sz="1800" dirty="0">
                <a:sym typeface="Wingdings" pitchFamily="2" charset="2"/>
              </a:rPr>
              <a:t> software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ym typeface="Wingdings" pitchFamily="2" charset="2"/>
              </a:rPr>
              <a:t>penggunaan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i="1" dirty="0">
                <a:sym typeface="Wingdings" pitchFamily="2" charset="2"/>
              </a:rPr>
              <a:t>software</a:t>
            </a:r>
            <a:r>
              <a:rPr lang="en-US" sz="1800" dirty="0">
                <a:sym typeface="Wingdings" pitchFamily="2" charset="2"/>
              </a:rPr>
              <a:t> RME </a:t>
            </a:r>
            <a:r>
              <a:rPr lang="en-US" sz="1800" dirty="0" err="1">
                <a:sym typeface="Wingdings" pitchFamily="2" charset="2"/>
              </a:rPr>
              <a:t>membutuhkan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pembelajaran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latihan</a:t>
            </a:r>
            <a:r>
              <a:rPr lang="en-US" sz="1800" dirty="0">
                <a:sym typeface="Wingdings" pitchFamily="2" charset="2"/>
              </a:rPr>
              <a:t>; di </a:t>
            </a:r>
            <a:r>
              <a:rPr lang="en-US" sz="1800" dirty="0" err="1">
                <a:sym typeface="Wingdings" pitchFamily="2" charset="2"/>
              </a:rPr>
              <a:t>tahap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awal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waktu</a:t>
            </a:r>
            <a:r>
              <a:rPr lang="en-US" sz="1800" dirty="0">
                <a:sym typeface="Wingdings" pitchFamily="2" charset="2"/>
              </a:rPr>
              <a:t> yang </a:t>
            </a:r>
            <a:r>
              <a:rPr lang="en-US" sz="1800" dirty="0" err="1">
                <a:sym typeface="Wingdings" pitchFamily="2" charset="2"/>
              </a:rPr>
              <a:t>dibutuhkan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untuk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melayani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pasien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akan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bertambah</a:t>
            </a:r>
            <a:r>
              <a:rPr lang="en-US" sz="1800" dirty="0">
                <a:sym typeface="Wingdings" pitchFamily="2" charset="2"/>
              </a:rPr>
              <a:t>, </a:t>
            </a:r>
            <a:r>
              <a:rPr lang="en-US" sz="1800" dirty="0" err="1">
                <a:sym typeface="Wingdings" pitchFamily="2" charset="2"/>
              </a:rPr>
              <a:t>tetapi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seiring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bertambahnya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kemahiran</a:t>
            </a:r>
            <a:r>
              <a:rPr lang="en-US" sz="1800" dirty="0">
                <a:sym typeface="Wingdings" pitchFamily="2" charset="2"/>
              </a:rPr>
              <a:t>, </a:t>
            </a:r>
            <a:r>
              <a:rPr lang="en-US" sz="1800" dirty="0" err="1">
                <a:sym typeface="Wingdings" pitchFamily="2" charset="2"/>
              </a:rPr>
              <a:t>waktu</a:t>
            </a:r>
            <a:r>
              <a:rPr lang="en-US" sz="1800" dirty="0">
                <a:sym typeface="Wingdings" pitchFamily="2" charset="2"/>
              </a:rPr>
              <a:t> yang </a:t>
            </a:r>
            <a:r>
              <a:rPr lang="en-US" sz="1800" dirty="0" err="1">
                <a:sym typeface="Wingdings" pitchFamily="2" charset="2"/>
              </a:rPr>
              <a:t>dibutuhkan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relatif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sama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dengan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sebelum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menggunaan</a:t>
            </a:r>
            <a:r>
              <a:rPr lang="en-US" sz="1800" dirty="0">
                <a:sym typeface="Wingdings" pitchFamily="2" charset="2"/>
              </a:rPr>
              <a:t> RME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 dirty="0">
              <a:solidFill>
                <a:srgbClr val="006666"/>
              </a:solidFill>
            </a:endParaRPr>
          </a:p>
        </p:txBody>
      </p:sp>
      <p:sp>
        <p:nvSpPr>
          <p:cNvPr id="301060" name="AutoShape 4"/>
          <p:cNvSpPr>
            <a:spLocks noChangeArrowheads="1"/>
          </p:cNvSpPr>
          <p:nvPr/>
        </p:nvSpPr>
        <p:spPr bwMode="auto">
          <a:xfrm>
            <a:off x="179388" y="1989138"/>
            <a:ext cx="647700" cy="649287"/>
          </a:xfrm>
          <a:prstGeom prst="plus">
            <a:avLst>
              <a:gd name="adj" fmla="val 37745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1061" name="Rectangle 5"/>
          <p:cNvSpPr>
            <a:spLocks noChangeArrowheads="1"/>
          </p:cNvSpPr>
          <p:nvPr/>
        </p:nvSpPr>
        <p:spPr bwMode="auto">
          <a:xfrm>
            <a:off x="250825" y="5373688"/>
            <a:ext cx="647700" cy="1444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07605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1143000"/>
          </a:xfrm>
        </p:spPr>
        <p:txBody>
          <a:bodyPr/>
          <a:lstStyle/>
          <a:p>
            <a:r>
              <a:rPr lang="en-US" sz="3100" b="0" dirty="0"/>
              <a:t>Comparing costs for 5-physician family practice over 5 years </a:t>
            </a:r>
            <a:r>
              <a:rPr lang="en-US" sz="2000" b="0" dirty="0"/>
              <a:t>(</a:t>
            </a:r>
            <a:r>
              <a:rPr lang="en-US" sz="2000" b="0" dirty="0" err="1"/>
              <a:t>Dugaw</a:t>
            </a:r>
            <a:r>
              <a:rPr lang="en-US" sz="2000" b="0" dirty="0"/>
              <a:t>, J. </a:t>
            </a:r>
            <a:r>
              <a:rPr lang="en-US" sz="2000" b="0" dirty="0" err="1"/>
              <a:t>Jr</a:t>
            </a:r>
            <a:r>
              <a:rPr lang="en-US" sz="2000" b="0" dirty="0"/>
              <a:t> (1997))</a:t>
            </a:r>
          </a:p>
        </p:txBody>
      </p:sp>
      <p:sp>
        <p:nvSpPr>
          <p:cNvPr id="2938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2132856"/>
            <a:ext cx="3744416" cy="4051301"/>
          </a:xfrm>
          <a:solidFill>
            <a:schemeClr val="accent1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/>
              <a:t>PAPER CHARTS</a:t>
            </a:r>
          </a:p>
          <a:p>
            <a:pPr>
              <a:buFontTx/>
              <a:buNone/>
            </a:pPr>
            <a:r>
              <a:rPr lang="en-US" sz="1800" dirty="0"/>
              <a:t>Initial paper purchase                 $ 200</a:t>
            </a:r>
          </a:p>
          <a:p>
            <a:pPr>
              <a:buFontTx/>
              <a:buNone/>
            </a:pPr>
            <a:r>
              <a:rPr lang="en-US" sz="1800" dirty="0"/>
              <a:t>Continuing paper </a:t>
            </a:r>
          </a:p>
          <a:p>
            <a:pPr>
              <a:buFontTx/>
              <a:buNone/>
            </a:pPr>
            <a:r>
              <a:rPr lang="en-US" sz="1800" dirty="0"/>
              <a:t>     purchase/month                     $100</a:t>
            </a:r>
          </a:p>
          <a:p>
            <a:pPr>
              <a:buFontTx/>
              <a:buNone/>
            </a:pPr>
            <a:r>
              <a:rPr lang="en-US" sz="1800" dirty="0"/>
              <a:t>Transcription services         </a:t>
            </a:r>
            <a:r>
              <a:rPr lang="id-ID" sz="1800" dirty="0" smtClean="0"/>
              <a:t>  </a:t>
            </a:r>
            <a:r>
              <a:rPr lang="en-US" sz="1800" dirty="0" smtClean="0"/>
              <a:t> </a:t>
            </a:r>
            <a:r>
              <a:rPr lang="en-US" sz="1800" dirty="0"/>
              <a:t>$175,000</a:t>
            </a:r>
          </a:p>
          <a:p>
            <a:pPr>
              <a:buFontTx/>
              <a:buNone/>
            </a:pPr>
            <a:r>
              <a:rPr lang="en-US" sz="1800" dirty="0"/>
              <a:t>Medical records clerk             </a:t>
            </a:r>
            <a:r>
              <a:rPr lang="id-ID" sz="1800" dirty="0" smtClean="0"/>
              <a:t>  </a:t>
            </a:r>
            <a:r>
              <a:rPr lang="en-US" sz="1800" dirty="0" smtClean="0"/>
              <a:t>$</a:t>
            </a:r>
            <a:r>
              <a:rPr lang="en-US" sz="1800" dirty="0"/>
              <a:t>80,000</a:t>
            </a:r>
          </a:p>
          <a:p>
            <a:pPr>
              <a:buFontTx/>
              <a:buNone/>
            </a:pPr>
            <a:r>
              <a:rPr lang="en-US" sz="1800" dirty="0"/>
              <a:t>Dictation equipment                 </a:t>
            </a:r>
            <a:r>
              <a:rPr lang="id-ID" sz="1800" dirty="0" smtClean="0"/>
              <a:t> </a:t>
            </a:r>
            <a:r>
              <a:rPr lang="en-US" sz="1800" dirty="0" smtClean="0"/>
              <a:t>$</a:t>
            </a:r>
            <a:r>
              <a:rPr lang="en-US" sz="1800" dirty="0"/>
              <a:t>3,000</a:t>
            </a:r>
          </a:p>
          <a:p>
            <a:pPr>
              <a:buFontTx/>
              <a:buNone/>
            </a:pPr>
            <a:r>
              <a:rPr lang="en-US" sz="1800" dirty="0"/>
              <a:t>Copy machine                        </a:t>
            </a:r>
            <a:r>
              <a:rPr lang="id-ID" sz="1800" dirty="0" smtClean="0"/>
              <a:t> </a:t>
            </a:r>
            <a:r>
              <a:rPr lang="en-US" sz="1800" dirty="0" smtClean="0"/>
              <a:t>$</a:t>
            </a:r>
            <a:r>
              <a:rPr lang="en-US" sz="1800" dirty="0"/>
              <a:t>10,000                     </a:t>
            </a:r>
          </a:p>
          <a:p>
            <a:pPr>
              <a:buFontTx/>
              <a:buNone/>
            </a:pPr>
            <a:r>
              <a:rPr lang="en-US" sz="1800" dirty="0"/>
              <a:t>Copy machine </a:t>
            </a:r>
          </a:p>
          <a:p>
            <a:pPr>
              <a:buFontTx/>
              <a:buNone/>
            </a:pPr>
            <a:r>
              <a:rPr lang="en-US" sz="1800" dirty="0"/>
              <a:t>     maintenance                     </a:t>
            </a:r>
            <a:r>
              <a:rPr lang="id-ID" sz="1800" dirty="0" smtClean="0"/>
              <a:t> </a:t>
            </a:r>
            <a:r>
              <a:rPr lang="en-US" sz="1800" dirty="0" smtClean="0"/>
              <a:t>$</a:t>
            </a:r>
            <a:r>
              <a:rPr lang="en-US" sz="1800" dirty="0"/>
              <a:t>12,000</a:t>
            </a:r>
          </a:p>
          <a:p>
            <a:pPr>
              <a:buFontTx/>
              <a:buNone/>
            </a:pPr>
            <a:endParaRPr lang="id-ID" sz="1800" b="1" dirty="0" smtClean="0"/>
          </a:p>
          <a:p>
            <a:pPr>
              <a:buFontTx/>
              <a:buNone/>
            </a:pPr>
            <a:r>
              <a:rPr lang="en-US" sz="1800" b="1" dirty="0" smtClean="0"/>
              <a:t>TOTAL                                $</a:t>
            </a:r>
            <a:r>
              <a:rPr lang="en-US" sz="1800" b="1" dirty="0"/>
              <a:t>280,300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33600"/>
            <a:ext cx="4038600" cy="2447925"/>
          </a:xfrm>
          <a:solidFill>
            <a:schemeClr val="accent1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dirty="0"/>
              <a:t>EMR</a:t>
            </a:r>
          </a:p>
          <a:p>
            <a:pPr>
              <a:buFontTx/>
              <a:buNone/>
            </a:pPr>
            <a:r>
              <a:rPr lang="en-US" sz="1800" dirty="0"/>
              <a:t>Initial hardware &amp; software </a:t>
            </a:r>
          </a:p>
          <a:p>
            <a:pPr>
              <a:buFontTx/>
              <a:buNone/>
            </a:pPr>
            <a:r>
              <a:rPr lang="en-US" sz="1800" dirty="0"/>
              <a:t>     costs (incl. training for </a:t>
            </a:r>
          </a:p>
          <a:p>
            <a:pPr>
              <a:buFontTx/>
              <a:buNone/>
            </a:pPr>
            <a:r>
              <a:rPr lang="en-US" sz="1800" dirty="0"/>
              <a:t>     10 employees)                 $150,000</a:t>
            </a:r>
          </a:p>
          <a:p>
            <a:pPr>
              <a:buFontTx/>
              <a:buNone/>
            </a:pPr>
            <a:r>
              <a:rPr lang="en-US" sz="1800" dirty="0"/>
              <a:t>Software support                  $108,000</a:t>
            </a:r>
          </a:p>
          <a:p>
            <a:pPr>
              <a:buFontTx/>
              <a:buNone/>
            </a:pPr>
            <a:r>
              <a:rPr lang="en-US" sz="1800" b="1" dirty="0"/>
              <a:t>TOTAL                                 $258,000</a:t>
            </a:r>
          </a:p>
        </p:txBody>
      </p:sp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4614218" y="5241925"/>
            <a:ext cx="3960812" cy="400110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NET SAVINGS:     $22,300</a:t>
            </a:r>
          </a:p>
        </p:txBody>
      </p:sp>
    </p:spTree>
    <p:extLst>
      <p:ext uri="{BB962C8B-B14F-4D97-AF65-F5344CB8AC3E}">
        <p14:creationId xmlns:p14="http://schemas.microsoft.com/office/powerpoint/2010/main" xmlns="" val="400822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1116013" y="3141663"/>
            <a:ext cx="172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Pemeriksaan oleh Dokter</a:t>
            </a:r>
          </a:p>
        </p:txBody>
      </p:sp>
      <p:sp>
        <p:nvSpPr>
          <p:cNvPr id="296963" name="AutoShape 3"/>
          <p:cNvSpPr>
            <a:spLocks noChangeArrowheads="1"/>
          </p:cNvSpPr>
          <p:nvPr/>
        </p:nvSpPr>
        <p:spPr bwMode="auto">
          <a:xfrm>
            <a:off x="395288" y="1484313"/>
            <a:ext cx="2735262" cy="30241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6964" name="AutoShape 4"/>
          <p:cNvSpPr>
            <a:spLocks noChangeArrowheads="1"/>
          </p:cNvSpPr>
          <p:nvPr/>
        </p:nvSpPr>
        <p:spPr bwMode="auto">
          <a:xfrm>
            <a:off x="2484438" y="1341438"/>
            <a:ext cx="2735262" cy="3167062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6965" name="AutoShape 5"/>
          <p:cNvSpPr>
            <a:spLocks noChangeArrowheads="1"/>
          </p:cNvSpPr>
          <p:nvPr/>
        </p:nvSpPr>
        <p:spPr bwMode="auto">
          <a:xfrm>
            <a:off x="4427538" y="1196975"/>
            <a:ext cx="2735262" cy="3311525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6966" name="AutoShape 6"/>
          <p:cNvSpPr>
            <a:spLocks noChangeArrowheads="1"/>
          </p:cNvSpPr>
          <p:nvPr/>
        </p:nvSpPr>
        <p:spPr bwMode="auto">
          <a:xfrm>
            <a:off x="6156325" y="1125538"/>
            <a:ext cx="2735263" cy="30241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6967" name="Text Box 7"/>
          <p:cNvSpPr txBox="1">
            <a:spLocks noChangeArrowheads="1"/>
          </p:cNvSpPr>
          <p:nvPr/>
        </p:nvSpPr>
        <p:spPr bwMode="auto">
          <a:xfrm>
            <a:off x="395288" y="1989138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68" name="Text Box 8"/>
          <p:cNvSpPr txBox="1">
            <a:spLocks noChangeArrowheads="1"/>
          </p:cNvSpPr>
          <p:nvPr/>
        </p:nvSpPr>
        <p:spPr bwMode="auto">
          <a:xfrm>
            <a:off x="2771775" y="1557338"/>
            <a:ext cx="1582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4427538" y="1700213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0" name="Text Box 10"/>
          <p:cNvSpPr txBox="1">
            <a:spLocks noChangeArrowheads="1"/>
          </p:cNvSpPr>
          <p:nvPr/>
        </p:nvSpPr>
        <p:spPr bwMode="auto">
          <a:xfrm>
            <a:off x="611188" y="1700213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1" name="Text Box 11"/>
          <p:cNvSpPr txBox="1">
            <a:spLocks noChangeArrowheads="1"/>
          </p:cNvSpPr>
          <p:nvPr/>
        </p:nvSpPr>
        <p:spPr bwMode="auto">
          <a:xfrm>
            <a:off x="2484438" y="1844675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2" name="Text Box 12"/>
          <p:cNvSpPr txBox="1">
            <a:spLocks noChangeArrowheads="1"/>
          </p:cNvSpPr>
          <p:nvPr/>
        </p:nvSpPr>
        <p:spPr bwMode="auto">
          <a:xfrm>
            <a:off x="4643438" y="1412875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3" name="Text Box 13"/>
          <p:cNvSpPr txBox="1">
            <a:spLocks noChangeArrowheads="1"/>
          </p:cNvSpPr>
          <p:nvPr/>
        </p:nvSpPr>
        <p:spPr bwMode="auto">
          <a:xfrm>
            <a:off x="2916238" y="1268413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4" name="Text Box 14"/>
          <p:cNvSpPr txBox="1">
            <a:spLocks noChangeArrowheads="1"/>
          </p:cNvSpPr>
          <p:nvPr/>
        </p:nvSpPr>
        <p:spPr bwMode="auto">
          <a:xfrm>
            <a:off x="827088" y="1412875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5" name="Text Box 15"/>
          <p:cNvSpPr txBox="1">
            <a:spLocks noChangeArrowheads="1"/>
          </p:cNvSpPr>
          <p:nvPr/>
        </p:nvSpPr>
        <p:spPr bwMode="auto">
          <a:xfrm>
            <a:off x="6372225" y="1341438"/>
            <a:ext cx="1582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6" name="Text Box 16"/>
          <p:cNvSpPr txBox="1">
            <a:spLocks noChangeArrowheads="1"/>
          </p:cNvSpPr>
          <p:nvPr/>
        </p:nvSpPr>
        <p:spPr bwMode="auto">
          <a:xfrm>
            <a:off x="6227763" y="1628775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7" name="Text Box 17"/>
          <p:cNvSpPr txBox="1">
            <a:spLocks noChangeArrowheads="1"/>
          </p:cNvSpPr>
          <p:nvPr/>
        </p:nvSpPr>
        <p:spPr bwMode="auto">
          <a:xfrm>
            <a:off x="4859338" y="1125538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8" name="Text Box 18"/>
          <p:cNvSpPr txBox="1">
            <a:spLocks noChangeArrowheads="1"/>
          </p:cNvSpPr>
          <p:nvPr/>
        </p:nvSpPr>
        <p:spPr bwMode="auto">
          <a:xfrm>
            <a:off x="6588125" y="1052513"/>
            <a:ext cx="1582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96979" name="Text Box 19"/>
          <p:cNvSpPr txBox="1">
            <a:spLocks noChangeArrowheads="1"/>
          </p:cNvSpPr>
          <p:nvPr/>
        </p:nvSpPr>
        <p:spPr bwMode="auto">
          <a:xfrm>
            <a:off x="1042988" y="32845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D/ x</a:t>
            </a:r>
          </a:p>
        </p:txBody>
      </p:sp>
      <p:sp>
        <p:nvSpPr>
          <p:cNvPr id="296980" name="Text Box 20"/>
          <p:cNvSpPr txBox="1">
            <a:spLocks noChangeArrowheads="1"/>
          </p:cNvSpPr>
          <p:nvPr/>
        </p:nvSpPr>
        <p:spPr bwMode="auto">
          <a:xfrm>
            <a:off x="6443663" y="2924175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D/ x</a:t>
            </a:r>
          </a:p>
        </p:txBody>
      </p:sp>
      <p:sp>
        <p:nvSpPr>
          <p:cNvPr id="296981" name="Text Box 21"/>
          <p:cNvSpPr txBox="1">
            <a:spLocks noChangeArrowheads="1"/>
          </p:cNvSpPr>
          <p:nvPr/>
        </p:nvSpPr>
        <p:spPr bwMode="auto">
          <a:xfrm>
            <a:off x="4932363" y="2997200"/>
            <a:ext cx="93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D/ z</a:t>
            </a:r>
          </a:p>
        </p:txBody>
      </p:sp>
      <p:sp>
        <p:nvSpPr>
          <p:cNvPr id="296982" name="Text Box 22"/>
          <p:cNvSpPr txBox="1">
            <a:spLocks noChangeArrowheads="1"/>
          </p:cNvSpPr>
          <p:nvPr/>
        </p:nvSpPr>
        <p:spPr bwMode="auto">
          <a:xfrm>
            <a:off x="3059113" y="3213100"/>
            <a:ext cx="93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D/ y</a:t>
            </a:r>
          </a:p>
        </p:txBody>
      </p:sp>
      <p:sp>
        <p:nvSpPr>
          <p:cNvPr id="296984" name="AutoShape 24"/>
          <p:cNvSpPr>
            <a:spLocks noChangeArrowheads="1"/>
          </p:cNvSpPr>
          <p:nvPr/>
        </p:nvSpPr>
        <p:spPr bwMode="auto">
          <a:xfrm>
            <a:off x="1476375" y="5300663"/>
            <a:ext cx="6191250" cy="1152525"/>
          </a:xfrm>
          <a:prstGeom prst="flowChartPredefinedProcess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Laporan Bulanan/Rekapitulasi</a:t>
            </a:r>
          </a:p>
        </p:txBody>
      </p:sp>
      <p:sp>
        <p:nvSpPr>
          <p:cNvPr id="296989" name="AutoShape 29"/>
          <p:cNvSpPr>
            <a:spLocks noChangeArrowheads="1"/>
          </p:cNvSpPr>
          <p:nvPr/>
        </p:nvSpPr>
        <p:spPr bwMode="auto">
          <a:xfrm>
            <a:off x="4140200" y="4581525"/>
            <a:ext cx="863600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96990" name="Text Box 30"/>
          <p:cNvSpPr txBox="1">
            <a:spLocks noChangeArrowheads="1"/>
          </p:cNvSpPr>
          <p:nvPr/>
        </p:nvSpPr>
        <p:spPr bwMode="auto">
          <a:xfrm>
            <a:off x="7235825" y="2924175"/>
            <a:ext cx="1619250" cy="6492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66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Diagnosis di-entry </a:t>
            </a:r>
            <a:r>
              <a:rPr lang="en-US" sz="1200" dirty="0" err="1">
                <a:solidFill>
                  <a:schemeClr val="bg1"/>
                </a:solidFill>
              </a:rPr>
              <a:t>langsung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beserta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kodenya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96995" name="Text Box 35"/>
          <p:cNvSpPr txBox="1">
            <a:spLocks noChangeArrowheads="1"/>
          </p:cNvSpPr>
          <p:nvPr/>
        </p:nvSpPr>
        <p:spPr bwMode="auto">
          <a:xfrm>
            <a:off x="6804025" y="6237288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762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Primary Care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Layanan kontak pertama</a:t>
            </a:r>
          </a:p>
          <a:p>
            <a:r>
              <a:rPr lang="id-ID" dirty="0" smtClean="0"/>
              <a:t>Gejala/keluhan awal</a:t>
            </a:r>
          </a:p>
          <a:p>
            <a:r>
              <a:rPr lang="id-ID" dirty="0" smtClean="0"/>
              <a:t>Tanda belum ada</a:t>
            </a:r>
          </a:p>
          <a:p>
            <a:r>
              <a:rPr lang="id-ID" dirty="0" smtClean="0"/>
              <a:t>Keterbatasan sarana/fasilitas pemeriksaan</a:t>
            </a:r>
          </a:p>
          <a:p>
            <a:pPr marL="0" indent="0" algn="ctr">
              <a:buNone/>
            </a:pPr>
            <a:endParaRPr lang="id-ID" sz="3600" b="1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id-ID" sz="3600" b="1" dirty="0" smtClean="0">
                <a:sym typeface="Wingdings" pitchFamily="2" charset="2"/>
              </a:rPr>
              <a:t>KETIDAKPASTIAN</a:t>
            </a:r>
            <a:r>
              <a:rPr lang="id-ID" dirty="0" smtClean="0">
                <a:sym typeface="Wingdings" pitchFamily="2" charset="2"/>
              </a:rPr>
              <a:t> &gt;&gt;&gt;</a:t>
            </a:r>
          </a:p>
          <a:p>
            <a:pPr marL="0" indent="0">
              <a:buNone/>
            </a:pPr>
            <a:endParaRPr lang="id-ID" dirty="0" smtClean="0"/>
          </a:p>
        </p:txBody>
      </p:sp>
      <p:sp>
        <p:nvSpPr>
          <p:cNvPr id="4" name="Down Arrow 3"/>
          <p:cNvSpPr/>
          <p:nvPr/>
        </p:nvSpPr>
        <p:spPr>
          <a:xfrm>
            <a:off x="3851920" y="3861048"/>
            <a:ext cx="64807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552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ICPC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Biaksial</a:t>
            </a:r>
          </a:p>
          <a:p>
            <a:r>
              <a:rPr lang="id-ID" sz="2000" dirty="0" smtClean="0"/>
              <a:t>Aksis 1: Kode Alfa  </a:t>
            </a:r>
            <a:r>
              <a:rPr lang="id-ID" sz="2000" dirty="0" smtClean="0">
                <a:sym typeface="Wingdings" pitchFamily="2" charset="2"/>
              </a:rPr>
              <a:t>  sistem tubuh: 17 chapters</a:t>
            </a:r>
          </a:p>
          <a:p>
            <a:r>
              <a:rPr lang="id-ID" sz="2000" dirty="0" smtClean="0">
                <a:sym typeface="Wingdings" pitchFamily="2" charset="2"/>
              </a:rPr>
              <a:t>Aksis 2: 2 digit angka   7 komponen</a:t>
            </a:r>
          </a:p>
          <a:p>
            <a:pPr marL="0" indent="0">
              <a:buNone/>
            </a:pPr>
            <a:r>
              <a:rPr lang="id-ID" sz="2000" dirty="0" smtClean="0">
                <a:sym typeface="Wingdings" pitchFamily="2" charset="2"/>
              </a:rPr>
              <a:t>	</a:t>
            </a:r>
            <a:endParaRPr lang="id-ID" sz="2000" dirty="0">
              <a:sym typeface="Wingdings" pitchFamily="2" charset="2"/>
            </a:endParaRPr>
          </a:p>
          <a:p>
            <a:pPr marL="0" indent="0">
              <a:buNone/>
            </a:pPr>
            <a:endParaRPr lang="id-ID" sz="2000" dirty="0" smtClean="0"/>
          </a:p>
          <a:p>
            <a:pPr marL="0" indent="0" algn="ctr">
              <a:buNone/>
            </a:pPr>
            <a:r>
              <a:rPr lang="id-ID" sz="6600" dirty="0" smtClean="0"/>
              <a:t>A03   Demam</a:t>
            </a:r>
            <a:endParaRPr lang="id-ID" sz="6600" dirty="0"/>
          </a:p>
        </p:txBody>
      </p:sp>
    </p:spTree>
    <p:extLst>
      <p:ext uri="{BB962C8B-B14F-4D97-AF65-F5344CB8AC3E}">
        <p14:creationId xmlns:p14="http://schemas.microsoft.com/office/powerpoint/2010/main" xmlns="" val="36230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ICPC: Kode Alfa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07361"/>
            <a:ext cx="7522995" cy="4789991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id-ID" dirty="0" smtClean="0">
                <a:latin typeface="Arial" charset="0"/>
              </a:rPr>
              <a:t>A		</a:t>
            </a:r>
            <a:r>
              <a:rPr lang="en-US" sz="2600" dirty="0" smtClean="0">
                <a:latin typeface="Arial" charset="0"/>
              </a:rPr>
              <a:t>General </a:t>
            </a:r>
            <a:r>
              <a:rPr lang="en-US" sz="2600" dirty="0">
                <a:latin typeface="Arial" charset="0"/>
              </a:rPr>
              <a:t>and unspecified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B	  Blood/</a:t>
            </a:r>
            <a:r>
              <a:rPr lang="en-US" sz="2600" dirty="0" err="1">
                <a:latin typeface="Arial" charset="0"/>
              </a:rPr>
              <a:t>bloodforming</a:t>
            </a:r>
            <a:r>
              <a:rPr lang="en-US" sz="2600" dirty="0">
                <a:latin typeface="Arial" charset="0"/>
              </a:rPr>
              <a:t> organs, </a:t>
            </a:r>
            <a:r>
              <a:rPr lang="en-US" sz="2600" dirty="0" err="1">
                <a:latin typeface="Arial" charset="0"/>
              </a:rPr>
              <a:t>lymphatics</a:t>
            </a:r>
            <a:r>
              <a:rPr lang="en-US" sz="2600" dirty="0">
                <a:latin typeface="Arial" charset="0"/>
              </a:rPr>
              <a:t> (spleen, bone marrow)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D	  Digestive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F	  Eye  (Focal)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H	  Ear (Hearing)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K	  Circulatory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L	  Musculoskeletal  (Locomotion)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N	  Neurological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P	  Psychological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R	  Respiratory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S	  Skin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T	  Endocrine, metabolic and nutritional (Thyroid)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U	  Urological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W	  Pregnancy, child bearing, family planning  (Women)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X	  Female genital  (X-chromosome)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Y	  Male genital  (Y-chromosome)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dirty="0">
                <a:latin typeface="Arial" charset="0"/>
              </a:rPr>
              <a:t>Z	  Social problems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xmlns="" val="23945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ICPC: Komponen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07361"/>
            <a:ext cx="7992888" cy="4051437"/>
          </a:xfrm>
        </p:spPr>
        <p:txBody>
          <a:bodyPr>
            <a:normAutofit/>
          </a:bodyPr>
          <a:lstStyle/>
          <a:p>
            <a:r>
              <a:rPr lang="id-ID" dirty="0" smtClean="0"/>
              <a:t>Symptoms and complaints (01-29) </a:t>
            </a:r>
            <a:r>
              <a:rPr lang="id-ID" dirty="0"/>
              <a:t>	</a:t>
            </a:r>
          </a:p>
          <a:p>
            <a:r>
              <a:rPr lang="id-ID" dirty="0" smtClean="0"/>
              <a:t>Diagnostic,screening,preventive (30-49)</a:t>
            </a:r>
            <a:endParaRPr lang="id-ID" dirty="0"/>
          </a:p>
          <a:p>
            <a:r>
              <a:rPr lang="id-ID" dirty="0" smtClean="0"/>
              <a:t>Medication</a:t>
            </a:r>
            <a:r>
              <a:rPr lang="id-ID" dirty="0"/>
              <a:t>, treatment, procedures </a:t>
            </a:r>
            <a:r>
              <a:rPr lang="id-ID" dirty="0" smtClean="0"/>
              <a:t>(50-59)</a:t>
            </a:r>
            <a:endParaRPr lang="id-ID" dirty="0"/>
          </a:p>
          <a:p>
            <a:r>
              <a:rPr lang="id-ID" dirty="0" smtClean="0"/>
              <a:t>Test results </a:t>
            </a:r>
            <a:r>
              <a:rPr lang="id-ID" dirty="0"/>
              <a:t>	</a:t>
            </a:r>
            <a:r>
              <a:rPr lang="id-ID" dirty="0" smtClean="0"/>
              <a:t>(60-61)</a:t>
            </a:r>
            <a:endParaRPr lang="id-ID" dirty="0"/>
          </a:p>
          <a:p>
            <a:r>
              <a:rPr lang="id-ID" dirty="0" smtClean="0"/>
              <a:t>Administrative </a:t>
            </a:r>
            <a:r>
              <a:rPr lang="id-ID" dirty="0"/>
              <a:t>	</a:t>
            </a:r>
            <a:r>
              <a:rPr lang="id-ID" dirty="0" smtClean="0"/>
              <a:t>(62)</a:t>
            </a:r>
            <a:endParaRPr lang="id-ID" dirty="0"/>
          </a:p>
          <a:p>
            <a:r>
              <a:rPr lang="id-ID" dirty="0" smtClean="0"/>
              <a:t>Referrals and other RFEs (63-69)</a:t>
            </a:r>
            <a:r>
              <a:rPr lang="id-ID" dirty="0"/>
              <a:t>	</a:t>
            </a:r>
          </a:p>
          <a:p>
            <a:r>
              <a:rPr lang="id-ID" dirty="0" smtClean="0"/>
              <a:t>Diseases </a:t>
            </a:r>
            <a:r>
              <a:rPr lang="id-ID"/>
              <a:t>	</a:t>
            </a:r>
            <a:r>
              <a:rPr lang="id-ID" smtClean="0"/>
              <a:t>(70-99)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2828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610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KEMAMPUAN AKHIR YANG DIHARAPKAN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Mahasiswa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memahami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id-ID" sz="2000" dirty="0" smtClean="0">
                <a:solidFill>
                  <a:schemeClr val="bg1"/>
                </a:solidFill>
              </a:rPr>
              <a:t>dan menjelaskan </a:t>
            </a:r>
            <a:r>
              <a:rPr lang="en-US" sz="2000" dirty="0" smtClean="0">
                <a:solidFill>
                  <a:schemeClr val="bg1"/>
                </a:solidFill>
              </a:rPr>
              <a:t>International Classification of Primary </a:t>
            </a:r>
            <a:r>
              <a:rPr lang="en-US" sz="2000" dirty="0" smtClean="0">
                <a:solidFill>
                  <a:schemeClr val="bg1"/>
                </a:solidFill>
              </a:rPr>
              <a:t>Care </a:t>
            </a:r>
            <a:r>
              <a:rPr lang="en-US" sz="2000" dirty="0" err="1" smtClean="0">
                <a:solidFill>
                  <a:schemeClr val="bg1"/>
                </a:solidFill>
              </a:rPr>
              <a:t>di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Puskesmas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id-ID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78236"/>
            <a:ext cx="3824473" cy="28316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644008" y="1878236"/>
            <a:ext cx="4182000" cy="283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333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Kunjungan/encounter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1803149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951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930" y="764704"/>
            <a:ext cx="8137525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580063" y="6234113"/>
            <a:ext cx="3240087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Total kunjungan: 631 pasien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3203575" y="2636912"/>
            <a:ext cx="431800" cy="1584325"/>
          </a:xfrm>
          <a:prstGeom prst="downArrow">
            <a:avLst>
              <a:gd name="adj1" fmla="val 50000"/>
              <a:gd name="adj2" fmla="val 917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276600" y="5227167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 Rounded MT Bold" pitchFamily="34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xmlns="" val="14707533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10" grpId="1" animBg="1"/>
      <p:bldP spid="4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065624917"/>
              </p:ext>
            </p:extLst>
          </p:nvPr>
        </p:nvGraphicFramePr>
        <p:xfrm>
          <a:off x="1992065" y="764704"/>
          <a:ext cx="4956175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166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3" name="Text Box 5"/>
          <p:cNvSpPr txBox="1">
            <a:spLocks noChangeArrowheads="1"/>
          </p:cNvSpPr>
          <p:nvPr/>
        </p:nvSpPr>
        <p:spPr bwMode="auto">
          <a:xfrm>
            <a:off x="1116013" y="3141663"/>
            <a:ext cx="172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Pemeriksaan oleh Dokter</a:t>
            </a:r>
          </a:p>
        </p:txBody>
      </p:sp>
      <p:sp>
        <p:nvSpPr>
          <p:cNvPr id="288783" name="AutoShape 15"/>
          <p:cNvSpPr>
            <a:spLocks noChangeArrowheads="1"/>
          </p:cNvSpPr>
          <p:nvPr/>
        </p:nvSpPr>
        <p:spPr bwMode="auto">
          <a:xfrm>
            <a:off x="395288" y="1484313"/>
            <a:ext cx="2735262" cy="30241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8784" name="AutoShape 16"/>
          <p:cNvSpPr>
            <a:spLocks noChangeArrowheads="1"/>
          </p:cNvSpPr>
          <p:nvPr/>
        </p:nvSpPr>
        <p:spPr bwMode="auto">
          <a:xfrm>
            <a:off x="2484438" y="1341438"/>
            <a:ext cx="2735262" cy="3167062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8785" name="AutoShape 17"/>
          <p:cNvSpPr>
            <a:spLocks noChangeArrowheads="1"/>
          </p:cNvSpPr>
          <p:nvPr/>
        </p:nvSpPr>
        <p:spPr bwMode="auto">
          <a:xfrm>
            <a:off x="4427538" y="1196975"/>
            <a:ext cx="2735262" cy="3311525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8786" name="AutoShape 18"/>
          <p:cNvSpPr>
            <a:spLocks noChangeArrowheads="1"/>
          </p:cNvSpPr>
          <p:nvPr/>
        </p:nvSpPr>
        <p:spPr bwMode="auto">
          <a:xfrm>
            <a:off x="6156325" y="1125538"/>
            <a:ext cx="2735263" cy="30241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8787" name="Text Box 19"/>
          <p:cNvSpPr txBox="1">
            <a:spLocks noChangeArrowheads="1"/>
          </p:cNvSpPr>
          <p:nvPr/>
        </p:nvSpPr>
        <p:spPr bwMode="auto">
          <a:xfrm>
            <a:off x="395288" y="1989138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>
                <a:latin typeface="Eras Light ITC" pitchFamily="34" charset="0"/>
              </a:rPr>
              <a:t>Rekam</a:t>
            </a:r>
            <a:r>
              <a:rPr lang="en-US" sz="1600" b="1" dirty="0">
                <a:latin typeface="Eras Light ITC" pitchFamily="34" charset="0"/>
              </a:rPr>
              <a:t> </a:t>
            </a:r>
            <a:r>
              <a:rPr lang="en-US" sz="1600" b="1" dirty="0" err="1">
                <a:latin typeface="Eras Light ITC" pitchFamily="34" charset="0"/>
              </a:rPr>
              <a:t>Medik</a:t>
            </a:r>
            <a:endParaRPr lang="en-US" sz="1600" b="1" dirty="0">
              <a:latin typeface="Eras Light ITC" pitchFamily="34" charset="0"/>
            </a:endParaRPr>
          </a:p>
        </p:txBody>
      </p:sp>
      <p:sp>
        <p:nvSpPr>
          <p:cNvPr id="288788" name="Text Box 20"/>
          <p:cNvSpPr txBox="1">
            <a:spLocks noChangeArrowheads="1"/>
          </p:cNvSpPr>
          <p:nvPr/>
        </p:nvSpPr>
        <p:spPr bwMode="auto">
          <a:xfrm>
            <a:off x="2771775" y="1557338"/>
            <a:ext cx="1582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88789" name="Text Box 21"/>
          <p:cNvSpPr txBox="1">
            <a:spLocks noChangeArrowheads="1"/>
          </p:cNvSpPr>
          <p:nvPr/>
        </p:nvSpPr>
        <p:spPr bwMode="auto">
          <a:xfrm>
            <a:off x="4427538" y="1700213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88790" name="Text Box 22"/>
          <p:cNvSpPr txBox="1">
            <a:spLocks noChangeArrowheads="1"/>
          </p:cNvSpPr>
          <p:nvPr/>
        </p:nvSpPr>
        <p:spPr bwMode="auto">
          <a:xfrm>
            <a:off x="611188" y="1700213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>
                <a:latin typeface="Eras Light ITC" pitchFamily="34" charset="0"/>
              </a:rPr>
              <a:t>Rekam</a:t>
            </a:r>
            <a:r>
              <a:rPr lang="en-US" sz="1600" b="1" dirty="0">
                <a:latin typeface="Eras Light ITC" pitchFamily="34" charset="0"/>
              </a:rPr>
              <a:t> </a:t>
            </a:r>
            <a:r>
              <a:rPr lang="en-US" sz="1600" b="1" dirty="0" err="1">
                <a:latin typeface="Eras Light ITC" pitchFamily="34" charset="0"/>
              </a:rPr>
              <a:t>Medik</a:t>
            </a:r>
            <a:endParaRPr lang="en-US" sz="1600" b="1" dirty="0">
              <a:latin typeface="Eras Light ITC" pitchFamily="34" charset="0"/>
            </a:endParaRPr>
          </a:p>
        </p:txBody>
      </p:sp>
      <p:sp>
        <p:nvSpPr>
          <p:cNvPr id="288791" name="Text Box 23"/>
          <p:cNvSpPr txBox="1">
            <a:spLocks noChangeArrowheads="1"/>
          </p:cNvSpPr>
          <p:nvPr/>
        </p:nvSpPr>
        <p:spPr bwMode="auto">
          <a:xfrm>
            <a:off x="2484438" y="1844675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>
                <a:latin typeface="Eras Light ITC" pitchFamily="34" charset="0"/>
              </a:rPr>
              <a:t>Rekam</a:t>
            </a:r>
            <a:r>
              <a:rPr lang="en-US" sz="1600" b="1" dirty="0">
                <a:latin typeface="Eras Light ITC" pitchFamily="34" charset="0"/>
              </a:rPr>
              <a:t> </a:t>
            </a:r>
            <a:r>
              <a:rPr lang="en-US" sz="1600" b="1" dirty="0" err="1">
                <a:latin typeface="Eras Light ITC" pitchFamily="34" charset="0"/>
              </a:rPr>
              <a:t>Medik</a:t>
            </a:r>
            <a:endParaRPr lang="en-US" sz="1600" b="1" dirty="0">
              <a:latin typeface="Eras Light ITC" pitchFamily="34" charset="0"/>
            </a:endParaRPr>
          </a:p>
        </p:txBody>
      </p:sp>
      <p:sp>
        <p:nvSpPr>
          <p:cNvPr id="288792" name="Text Box 24"/>
          <p:cNvSpPr txBox="1">
            <a:spLocks noChangeArrowheads="1"/>
          </p:cNvSpPr>
          <p:nvPr/>
        </p:nvSpPr>
        <p:spPr bwMode="auto">
          <a:xfrm>
            <a:off x="4643438" y="1412875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88793" name="Text Box 25"/>
          <p:cNvSpPr txBox="1">
            <a:spLocks noChangeArrowheads="1"/>
          </p:cNvSpPr>
          <p:nvPr/>
        </p:nvSpPr>
        <p:spPr bwMode="auto">
          <a:xfrm>
            <a:off x="2916238" y="1268413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88794" name="Text Box 26"/>
          <p:cNvSpPr txBox="1">
            <a:spLocks noChangeArrowheads="1"/>
          </p:cNvSpPr>
          <p:nvPr/>
        </p:nvSpPr>
        <p:spPr bwMode="auto">
          <a:xfrm>
            <a:off x="827088" y="1412875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>
                <a:latin typeface="Eras Light ITC" pitchFamily="34" charset="0"/>
              </a:rPr>
              <a:t>Rekam</a:t>
            </a:r>
            <a:r>
              <a:rPr lang="en-US" sz="1600" b="1" dirty="0">
                <a:latin typeface="Eras Light ITC" pitchFamily="34" charset="0"/>
              </a:rPr>
              <a:t> </a:t>
            </a:r>
            <a:r>
              <a:rPr lang="en-US" sz="1600" b="1" dirty="0" err="1">
                <a:latin typeface="Eras Light ITC" pitchFamily="34" charset="0"/>
              </a:rPr>
              <a:t>Medik</a:t>
            </a:r>
            <a:endParaRPr lang="en-US" sz="1600" b="1" dirty="0">
              <a:latin typeface="Eras Light ITC" pitchFamily="34" charset="0"/>
            </a:endParaRPr>
          </a:p>
        </p:txBody>
      </p:sp>
      <p:sp>
        <p:nvSpPr>
          <p:cNvPr id="288795" name="Text Box 27"/>
          <p:cNvSpPr txBox="1">
            <a:spLocks noChangeArrowheads="1"/>
          </p:cNvSpPr>
          <p:nvPr/>
        </p:nvSpPr>
        <p:spPr bwMode="auto">
          <a:xfrm>
            <a:off x="6372225" y="1341438"/>
            <a:ext cx="1582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88796" name="Text Box 28"/>
          <p:cNvSpPr txBox="1">
            <a:spLocks noChangeArrowheads="1"/>
          </p:cNvSpPr>
          <p:nvPr/>
        </p:nvSpPr>
        <p:spPr bwMode="auto">
          <a:xfrm>
            <a:off x="6227763" y="1628775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88797" name="Text Box 29"/>
          <p:cNvSpPr txBox="1">
            <a:spLocks noChangeArrowheads="1"/>
          </p:cNvSpPr>
          <p:nvPr/>
        </p:nvSpPr>
        <p:spPr bwMode="auto">
          <a:xfrm>
            <a:off x="4859338" y="1125538"/>
            <a:ext cx="1582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88798" name="Text Box 30"/>
          <p:cNvSpPr txBox="1">
            <a:spLocks noChangeArrowheads="1"/>
          </p:cNvSpPr>
          <p:nvPr/>
        </p:nvSpPr>
        <p:spPr bwMode="auto">
          <a:xfrm>
            <a:off x="6588125" y="1052513"/>
            <a:ext cx="1582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Eras Light ITC" pitchFamily="34" charset="0"/>
              </a:rPr>
              <a:t>Rekam Medik</a:t>
            </a:r>
          </a:p>
        </p:txBody>
      </p:sp>
      <p:sp>
        <p:nvSpPr>
          <p:cNvPr id="288799" name="Text Box 31"/>
          <p:cNvSpPr txBox="1">
            <a:spLocks noChangeArrowheads="1"/>
          </p:cNvSpPr>
          <p:nvPr/>
        </p:nvSpPr>
        <p:spPr bwMode="auto">
          <a:xfrm>
            <a:off x="1042988" y="32845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D/ x</a:t>
            </a:r>
          </a:p>
        </p:txBody>
      </p:sp>
      <p:sp>
        <p:nvSpPr>
          <p:cNvPr id="288800" name="Text Box 32"/>
          <p:cNvSpPr txBox="1">
            <a:spLocks noChangeArrowheads="1"/>
          </p:cNvSpPr>
          <p:nvPr/>
        </p:nvSpPr>
        <p:spPr bwMode="auto">
          <a:xfrm>
            <a:off x="6443663" y="2924175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D/ x</a:t>
            </a:r>
          </a:p>
        </p:txBody>
      </p:sp>
      <p:sp>
        <p:nvSpPr>
          <p:cNvPr id="288801" name="Text Box 33"/>
          <p:cNvSpPr txBox="1">
            <a:spLocks noChangeArrowheads="1"/>
          </p:cNvSpPr>
          <p:nvPr/>
        </p:nvSpPr>
        <p:spPr bwMode="auto">
          <a:xfrm>
            <a:off x="4932363" y="2997200"/>
            <a:ext cx="93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D/ z</a:t>
            </a:r>
          </a:p>
        </p:txBody>
      </p:sp>
      <p:sp>
        <p:nvSpPr>
          <p:cNvPr id="288802" name="Text Box 34"/>
          <p:cNvSpPr txBox="1">
            <a:spLocks noChangeArrowheads="1"/>
          </p:cNvSpPr>
          <p:nvPr/>
        </p:nvSpPr>
        <p:spPr bwMode="auto">
          <a:xfrm>
            <a:off x="3059113" y="3213100"/>
            <a:ext cx="93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D/ y</a:t>
            </a:r>
          </a:p>
        </p:txBody>
      </p:sp>
      <p:sp>
        <p:nvSpPr>
          <p:cNvPr id="288803" name="Text Box 35"/>
          <p:cNvSpPr txBox="1">
            <a:spLocks noChangeArrowheads="1"/>
          </p:cNvSpPr>
          <p:nvPr/>
        </p:nvSpPr>
        <p:spPr bwMode="auto">
          <a:xfrm>
            <a:off x="395288" y="5084763"/>
            <a:ext cx="8424862" cy="3667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PENCATATAN DIAGNOSIS</a:t>
            </a:r>
          </a:p>
        </p:txBody>
      </p:sp>
      <p:sp>
        <p:nvSpPr>
          <p:cNvPr id="288804" name="AutoShape 36"/>
          <p:cNvSpPr>
            <a:spLocks noChangeArrowheads="1"/>
          </p:cNvSpPr>
          <p:nvPr/>
        </p:nvSpPr>
        <p:spPr bwMode="auto">
          <a:xfrm>
            <a:off x="1476375" y="6021388"/>
            <a:ext cx="6191250" cy="647700"/>
          </a:xfrm>
          <a:prstGeom prst="flowChartPredefinedProcess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Laporan Bulanan/Rekapitulasi</a:t>
            </a:r>
          </a:p>
        </p:txBody>
      </p:sp>
      <p:sp>
        <p:nvSpPr>
          <p:cNvPr id="288806" name="Line 38"/>
          <p:cNvSpPr>
            <a:spLocks noChangeShapeType="1"/>
          </p:cNvSpPr>
          <p:nvPr/>
        </p:nvSpPr>
        <p:spPr bwMode="auto">
          <a:xfrm>
            <a:off x="1476375" y="458152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8807" name="Line 39"/>
          <p:cNvSpPr>
            <a:spLocks noChangeShapeType="1"/>
          </p:cNvSpPr>
          <p:nvPr/>
        </p:nvSpPr>
        <p:spPr bwMode="auto">
          <a:xfrm>
            <a:off x="3635375" y="458152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8808" name="Line 40"/>
          <p:cNvSpPr>
            <a:spLocks noChangeShapeType="1"/>
          </p:cNvSpPr>
          <p:nvPr/>
        </p:nvSpPr>
        <p:spPr bwMode="auto">
          <a:xfrm>
            <a:off x="5508625" y="4508500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8809" name="Line 41"/>
          <p:cNvSpPr>
            <a:spLocks noChangeShapeType="1"/>
          </p:cNvSpPr>
          <p:nvPr/>
        </p:nvSpPr>
        <p:spPr bwMode="auto">
          <a:xfrm>
            <a:off x="7596188" y="4508500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8810" name="AutoShape 42"/>
          <p:cNvSpPr>
            <a:spLocks noChangeArrowheads="1"/>
          </p:cNvSpPr>
          <p:nvPr/>
        </p:nvSpPr>
        <p:spPr bwMode="auto">
          <a:xfrm>
            <a:off x="4140200" y="5516563"/>
            <a:ext cx="863600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88811" name="Text Box 43"/>
          <p:cNvSpPr txBox="1">
            <a:spLocks noChangeArrowheads="1"/>
          </p:cNvSpPr>
          <p:nvPr/>
        </p:nvSpPr>
        <p:spPr bwMode="auto">
          <a:xfrm>
            <a:off x="7162801" y="2924175"/>
            <a:ext cx="1657350" cy="1015663"/>
          </a:xfrm>
          <a:prstGeom prst="rect">
            <a:avLst/>
          </a:prstGeom>
          <a:solidFill>
            <a:schemeClr val="tx2"/>
          </a:solidFill>
          <a:ln w="9525">
            <a:solidFill>
              <a:srgbClr val="0066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</a:rPr>
              <a:t>Diagnosis </a:t>
            </a:r>
            <a:r>
              <a:rPr lang="en-US" sz="1200" dirty="0" err="1">
                <a:solidFill>
                  <a:schemeClr val="bg1"/>
                </a:solidFill>
              </a:rPr>
              <a:t>dituliskan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dokter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tanpa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disertai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kode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penyakit</a:t>
            </a:r>
            <a:r>
              <a:rPr lang="en-US" sz="1200" dirty="0">
                <a:solidFill>
                  <a:schemeClr val="bg1"/>
                </a:solidFill>
              </a:rPr>
              <a:t>/diagnosis</a:t>
            </a:r>
          </a:p>
        </p:txBody>
      </p:sp>
      <p:sp>
        <p:nvSpPr>
          <p:cNvPr id="288812" name="Text Box 44"/>
          <p:cNvSpPr txBox="1">
            <a:spLocks noChangeArrowheads="1"/>
          </p:cNvSpPr>
          <p:nvPr/>
        </p:nvSpPr>
        <p:spPr bwMode="auto">
          <a:xfrm>
            <a:off x="6877050" y="4797425"/>
            <a:ext cx="1943100" cy="64633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err="1">
                <a:solidFill>
                  <a:schemeClr val="bg1"/>
                </a:solidFill>
              </a:rPr>
              <a:t>Pencatat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rekam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medik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memberi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kode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penyakit</a:t>
            </a:r>
            <a:r>
              <a:rPr lang="en-US" sz="1200" dirty="0">
                <a:solidFill>
                  <a:schemeClr val="bg1"/>
                </a:solidFill>
              </a:rPr>
              <a:t>/diagnosis</a:t>
            </a:r>
          </a:p>
        </p:txBody>
      </p:sp>
      <p:sp>
        <p:nvSpPr>
          <p:cNvPr id="288813" name="AutoShape 45"/>
          <p:cNvSpPr>
            <a:spLocks noChangeArrowheads="1"/>
          </p:cNvSpPr>
          <p:nvPr/>
        </p:nvSpPr>
        <p:spPr bwMode="auto">
          <a:xfrm>
            <a:off x="611188" y="2924175"/>
            <a:ext cx="647700" cy="936625"/>
          </a:xfrm>
          <a:prstGeom prst="lightningBol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8814" name="AutoShape 46"/>
          <p:cNvSpPr>
            <a:spLocks noChangeArrowheads="1"/>
          </p:cNvSpPr>
          <p:nvPr/>
        </p:nvSpPr>
        <p:spPr bwMode="auto">
          <a:xfrm>
            <a:off x="2051050" y="4508500"/>
            <a:ext cx="647700" cy="936625"/>
          </a:xfrm>
          <a:prstGeom prst="lightningBol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8815" name="AutoShape 47"/>
          <p:cNvSpPr>
            <a:spLocks noChangeArrowheads="1"/>
          </p:cNvSpPr>
          <p:nvPr/>
        </p:nvSpPr>
        <p:spPr bwMode="auto">
          <a:xfrm>
            <a:off x="1619250" y="5589588"/>
            <a:ext cx="647700" cy="936625"/>
          </a:xfrm>
          <a:prstGeom prst="lightningBol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8816" name="Text Box 48"/>
          <p:cNvSpPr txBox="1">
            <a:spLocks noChangeArrowheads="1"/>
          </p:cNvSpPr>
          <p:nvPr/>
        </p:nvSpPr>
        <p:spPr bwMode="auto">
          <a:xfrm>
            <a:off x="6804025" y="6237288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76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11" grpId="0" animBg="1"/>
      <p:bldP spid="288812" grpId="0" animBg="1"/>
      <p:bldP spid="288813" grpId="0" animBg="1"/>
      <p:bldP spid="288814" grpId="0" animBg="1"/>
      <p:bldP spid="2888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100" y="981075"/>
            <a:ext cx="3549650" cy="1143000"/>
          </a:xfrm>
        </p:spPr>
        <p:txBody>
          <a:bodyPr/>
          <a:lstStyle/>
          <a:p>
            <a:r>
              <a:rPr lang="en-US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Solusi</a:t>
            </a:r>
            <a:r>
              <a:rPr lang="en-US" sz="4000"/>
              <a:t>: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2205038"/>
            <a:ext cx="6516687" cy="3992562"/>
          </a:xfrm>
        </p:spPr>
        <p:txBody>
          <a:bodyPr/>
          <a:lstStyle/>
          <a:p>
            <a:r>
              <a:rPr lang="en-US" dirty="0" err="1"/>
              <a:t>Kode</a:t>
            </a:r>
            <a:r>
              <a:rPr lang="en-US" dirty="0"/>
              <a:t>/</a:t>
            </a:r>
            <a:r>
              <a:rPr lang="en-US" dirty="0" err="1"/>
              <a:t>klasifikasi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smtClean="0"/>
              <a:t>primer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>
                <a:sym typeface="Wingdings" pitchFamily="2" charset="2"/>
              </a:rPr>
              <a:t>  ICPC</a:t>
            </a:r>
            <a:endParaRPr lang="en-US" dirty="0"/>
          </a:p>
          <a:p>
            <a:r>
              <a:rPr lang="en-US" dirty="0"/>
              <a:t>Electronic Medical Record/EMR (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/RME)</a:t>
            </a:r>
          </a:p>
        </p:txBody>
      </p:sp>
      <p:pic>
        <p:nvPicPr>
          <p:cNvPr id="292870" name="Picture 6" descr="MCj042982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133600"/>
            <a:ext cx="2236787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11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332656"/>
            <a:ext cx="7129463" cy="57935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/>
              <a:t>Rekam</a:t>
            </a:r>
            <a:r>
              <a:rPr lang="en-US" sz="2400" b="1" dirty="0"/>
              <a:t> </a:t>
            </a:r>
            <a:r>
              <a:rPr lang="en-US" sz="2400" b="1" dirty="0" err="1"/>
              <a:t>medik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kertas</a:t>
            </a:r>
            <a:r>
              <a:rPr lang="en-US" sz="2400" b="1" dirty="0"/>
              <a:t>/</a:t>
            </a:r>
            <a:r>
              <a:rPr lang="en-US" sz="2400" b="1" dirty="0" err="1"/>
              <a:t>kartu</a:t>
            </a:r>
            <a:r>
              <a:rPr lang="en-US" sz="2400" b="1" dirty="0"/>
              <a:t> status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pembuatannya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mudah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relatif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murah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mudah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hilang</a:t>
            </a:r>
            <a:r>
              <a:rPr lang="en-US" sz="2000" dirty="0">
                <a:sym typeface="Wingdings" pitchFamily="2" charset="2"/>
              </a:rPr>
              <a:t>/</a:t>
            </a:r>
            <a:r>
              <a:rPr lang="en-US" sz="2000" dirty="0" err="1">
                <a:sym typeface="Wingdings" pitchFamily="2" charset="2"/>
              </a:rPr>
              <a:t>terselip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rentan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terhadap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risiko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kebakaran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membutuhkan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ketelitian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tinggi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dalam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hal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penyimpanannya</a:t>
            </a:r>
            <a:r>
              <a:rPr lang="en-US" sz="2000" dirty="0">
                <a:sym typeface="Wingdings" pitchFamily="2" charset="2"/>
              </a:rPr>
              <a:t> agar </a:t>
            </a:r>
            <a:r>
              <a:rPr lang="en-US" sz="2000" dirty="0" err="1">
                <a:sym typeface="Wingdings" pitchFamily="2" charset="2"/>
              </a:rPr>
              <a:t>tidak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menyulitkan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pencarian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saat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digunakan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terutama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jika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jumlah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pasien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sangat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banyak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mudah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dibaca</a:t>
            </a:r>
            <a:r>
              <a:rPr lang="en-US" sz="2000" dirty="0">
                <a:sym typeface="Wingdings" pitchFamily="2" charset="2"/>
              </a:rPr>
              <a:t> oleh orang lain yang </a:t>
            </a:r>
            <a:r>
              <a:rPr lang="en-US" sz="2000" dirty="0" err="1">
                <a:sym typeface="Wingdings" pitchFamily="2" charset="2"/>
              </a:rPr>
              <a:t>tidak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berwenang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jika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hilang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tidak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ada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cadangan</a:t>
            </a:r>
            <a:r>
              <a:rPr lang="en-US" sz="2000" dirty="0">
                <a:sym typeface="Wingdings" pitchFamily="2" charset="2"/>
              </a:rPr>
              <a:t>/back up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tulisan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memudar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seiring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berjalannya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waktu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  <p:sp>
        <p:nvSpPr>
          <p:cNvPr id="299012" name="AutoShape 4"/>
          <p:cNvSpPr>
            <a:spLocks noChangeArrowheads="1"/>
          </p:cNvSpPr>
          <p:nvPr/>
        </p:nvSpPr>
        <p:spPr bwMode="auto">
          <a:xfrm>
            <a:off x="539750" y="1916113"/>
            <a:ext cx="647700" cy="649287"/>
          </a:xfrm>
          <a:prstGeom prst="plus">
            <a:avLst>
              <a:gd name="adj" fmla="val 37745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auto">
          <a:xfrm>
            <a:off x="611188" y="3500438"/>
            <a:ext cx="647700" cy="1444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584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513</TotalTime>
  <Words>549</Words>
  <Application>Microsoft Office PowerPoint</Application>
  <PresentationFormat>On-screen Show (4:3)</PresentationFormat>
  <Paragraphs>166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Summer</vt:lpstr>
      <vt:lpstr>Slide 1</vt:lpstr>
      <vt:lpstr>KEMAMPUAN AKHIR YANG DIHARAPKAN</vt:lpstr>
      <vt:lpstr>Slide 3</vt:lpstr>
      <vt:lpstr>Kunjungan/encounter</vt:lpstr>
      <vt:lpstr>Slide 5</vt:lpstr>
      <vt:lpstr>Slide 6</vt:lpstr>
      <vt:lpstr>Slide 7</vt:lpstr>
      <vt:lpstr>Solusi:</vt:lpstr>
      <vt:lpstr>Slide 9</vt:lpstr>
      <vt:lpstr>Slide 10</vt:lpstr>
      <vt:lpstr>Rekam Medik Elektronik</vt:lpstr>
      <vt:lpstr>Comparing costs for 5-physician family practice over 5 years (Dugaw, J. Jr (1997))</vt:lpstr>
      <vt:lpstr>Slide 13</vt:lpstr>
      <vt:lpstr>Primary Care </vt:lpstr>
      <vt:lpstr>Struktur ICPC</vt:lpstr>
      <vt:lpstr>Struktur ICPC: Kode Alfa</vt:lpstr>
      <vt:lpstr>Struktur ICPC: Komponen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Classification of Primary Care   Pengantar</dc:title>
  <dc:creator>SAMSUNG</dc:creator>
  <cp:lastModifiedBy>Deas</cp:lastModifiedBy>
  <cp:revision>9</cp:revision>
  <dcterms:created xsi:type="dcterms:W3CDTF">2013-07-01T15:15:26Z</dcterms:created>
  <dcterms:modified xsi:type="dcterms:W3CDTF">2018-03-07T08:02:41Z</dcterms:modified>
</cp:coreProperties>
</file>