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5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C4192-113F-44BB-B8D4-C538BD9E66FD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D14F58-8ABC-4937-A9C6-CF2FB2BD80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80ED49-CA11-4B22-8462-4C66C4CF090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385C9E3-793C-4D10-87C8-0E7F0BB427F8}" type="slidenum">
              <a:rPr lang="en-GB" smtClean="0">
                <a:ea typeface="Arial Unicode MS" pitchFamily="34" charset="-128"/>
                <a:cs typeface="Arial Unicode MS" pitchFamily="34" charset="-128"/>
              </a:rPr>
              <a:pPr/>
              <a:t>14</a:t>
            </a:fld>
            <a:endParaRPr lang="en-GB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B57A65D-BE74-42D3-A654-EA4CA0B70D85}" type="slidenum">
              <a:rPr lang="en-GB" smtClean="0">
                <a:ea typeface="Arial Unicode MS" pitchFamily="34" charset="-128"/>
                <a:cs typeface="Arial Unicode MS" pitchFamily="34" charset="-128"/>
              </a:rPr>
              <a:pPr/>
              <a:t>15</a:t>
            </a:fld>
            <a:endParaRPr lang="en-GB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80ED49-CA11-4B22-8462-4C66C4CF090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C122E3D-F8B9-4968-995F-05B18AFD8D37}" type="slidenum">
              <a:rPr lang="en-GB" smtClean="0">
                <a:ea typeface="Arial Unicode MS" pitchFamily="34" charset="-128"/>
                <a:cs typeface="Arial Unicode MS" pitchFamily="34" charset="-128"/>
              </a:rPr>
              <a:pPr/>
              <a:t>6</a:t>
            </a:fld>
            <a:endParaRPr lang="en-GB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AA29106-3ECD-403C-8CD5-D0AE99CC9F0C}" type="slidenum">
              <a:rPr lang="en-GB" smtClean="0">
                <a:ea typeface="Arial Unicode MS" pitchFamily="34" charset="-128"/>
                <a:cs typeface="Arial Unicode MS" pitchFamily="34" charset="-128"/>
              </a:rPr>
              <a:pPr/>
              <a:t>7</a:t>
            </a:fld>
            <a:endParaRPr lang="en-GB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06CDC07-31C0-4DDA-ADFF-2DBC1AAFA080}" type="slidenum">
              <a:rPr lang="en-GB" smtClean="0">
                <a:ea typeface="Arial Unicode MS" pitchFamily="34" charset="-128"/>
                <a:cs typeface="Arial Unicode MS" pitchFamily="34" charset="-128"/>
              </a:rPr>
              <a:pPr/>
              <a:t>8</a:t>
            </a:fld>
            <a:endParaRPr lang="en-GB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1AF56DA-12DB-493D-AF8A-4D37A2A37422}" type="slidenum">
              <a:rPr lang="en-GB" smtClean="0">
                <a:ea typeface="Arial Unicode MS" pitchFamily="34" charset="-128"/>
                <a:cs typeface="Arial Unicode MS" pitchFamily="34" charset="-128"/>
              </a:rPr>
              <a:pPr/>
              <a:t>9</a:t>
            </a:fld>
            <a:endParaRPr lang="en-GB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9523BB2-7B4A-43BE-8B1D-69CD4D2114C8}" type="slidenum">
              <a:rPr lang="en-GB" smtClean="0">
                <a:ea typeface="Arial Unicode MS" pitchFamily="34" charset="-128"/>
                <a:cs typeface="Arial Unicode MS" pitchFamily="34" charset="-128"/>
              </a:rPr>
              <a:pPr/>
              <a:t>10</a:t>
            </a:fld>
            <a:endParaRPr lang="en-GB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8D8A41-3D4D-4188-9256-114BC60DFAA0}" type="slidenum">
              <a:rPr lang="en-GB" smtClean="0">
                <a:ea typeface="Arial Unicode MS" pitchFamily="34" charset="-128"/>
                <a:cs typeface="Arial Unicode MS" pitchFamily="34" charset="-128"/>
              </a:rPr>
              <a:pPr/>
              <a:t>11</a:t>
            </a:fld>
            <a:endParaRPr lang="en-GB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F62BAB1-B7EC-4701-9CD8-498981826331}" type="slidenum">
              <a:rPr lang="en-GB" smtClean="0">
                <a:ea typeface="Arial Unicode MS" pitchFamily="34" charset="-128"/>
                <a:cs typeface="Arial Unicode MS" pitchFamily="34" charset="-128"/>
              </a:rPr>
              <a:pPr/>
              <a:t>12</a:t>
            </a:fld>
            <a:endParaRPr lang="en-GB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C6EA61B-FF80-4487-B21A-EF3FBF4A1229}" type="slidenum">
              <a:rPr lang="en-GB" smtClean="0">
                <a:ea typeface="Arial Unicode MS" pitchFamily="34" charset="-128"/>
                <a:cs typeface="Arial Unicode MS" pitchFamily="34" charset="-128"/>
              </a:rPr>
              <a:pPr/>
              <a:t>13</a:t>
            </a:fld>
            <a:endParaRPr lang="en-GB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35F5-4226-4B7B-A48E-712A19F9CDF5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7635-989A-4D77-8953-D961604CF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35F5-4226-4B7B-A48E-712A19F9CDF5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7635-989A-4D77-8953-D961604CF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35F5-4226-4B7B-A48E-712A19F9CDF5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7635-989A-4D77-8953-D961604CF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12293-1D53-493F-BD58-ED1642546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C62D5-2FE4-4CDD-8B75-594309CF0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35F5-4226-4B7B-A48E-712A19F9CDF5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7635-989A-4D77-8953-D961604CF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35F5-4226-4B7B-A48E-712A19F9CDF5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7635-989A-4D77-8953-D961604CF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35F5-4226-4B7B-A48E-712A19F9CDF5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7635-989A-4D77-8953-D961604CF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35F5-4226-4B7B-A48E-712A19F9CDF5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7635-989A-4D77-8953-D961604CF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35F5-4226-4B7B-A48E-712A19F9CDF5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7635-989A-4D77-8953-D961604CF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35F5-4226-4B7B-A48E-712A19F9CDF5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7635-989A-4D77-8953-D961604CF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35F5-4226-4B7B-A48E-712A19F9CDF5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7635-989A-4D77-8953-D961604CF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35F5-4226-4B7B-A48E-712A19F9CDF5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7635-989A-4D77-8953-D961604CF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935F5-4226-4B7B-A48E-712A19F9CDF5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F7635-989A-4D77-8953-D961604CF7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943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2000" b="1" dirty="0" smtClean="0">
                <a:solidFill>
                  <a:schemeClr val="bg1"/>
                </a:solidFill>
                <a:ea typeface="宋体" charset="-122"/>
              </a:rPr>
              <a:t>International Classification of Primary Care (</a:t>
            </a:r>
            <a:r>
              <a:rPr lang="en-US" altLang="zh-CN" sz="2000" b="1" dirty="0" smtClean="0">
                <a:solidFill>
                  <a:schemeClr val="bg1"/>
                </a:solidFill>
                <a:ea typeface="宋体" charset="-122"/>
              </a:rPr>
              <a:t>ICPC) </a:t>
            </a:r>
            <a:r>
              <a:rPr lang="en-US" altLang="zh-CN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a typeface="宋体" charset="-122"/>
                <a:cs typeface="Arial" pitchFamily="34" charset="0"/>
              </a:rPr>
              <a:t>3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cs typeface="Arial" pitchFamily="34" charset="0"/>
              </a:rPr>
              <a:t> </a:t>
            </a:r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cs typeface="Arial" pitchFamily="34" charset="0"/>
            </a:endParaRPr>
          </a:p>
          <a:p>
            <a:pPr algn="ctr">
              <a:defRPr/>
            </a:pPr>
            <a:r>
              <a:rPr lang="en-US" sz="2000" b="1" dirty="0" err="1" smtClean="0">
                <a:solidFill>
                  <a:schemeClr val="bg1"/>
                </a:solidFill>
                <a:latin typeface="Arial" charset="0"/>
              </a:rPr>
              <a:t>Pertemuan</a:t>
            </a:r>
            <a:r>
              <a:rPr lang="en-US" sz="20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Arial" charset="0"/>
              </a:rPr>
              <a:t>9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cs typeface="Arial" pitchFamily="34" charset="0"/>
              </a:rPr>
              <a:t> 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cs typeface="Arial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bg1"/>
                </a:solidFill>
                <a:latin typeface="Arial" charset="0"/>
              </a:rPr>
              <a:t>dr. </a:t>
            </a:r>
            <a:r>
              <a:rPr lang="en-US" sz="2000" b="1" dirty="0" err="1">
                <a:solidFill>
                  <a:schemeClr val="bg1"/>
                </a:solidFill>
                <a:latin typeface="Arial" charset="0"/>
              </a:rPr>
              <a:t>Mayang</a:t>
            </a:r>
            <a:r>
              <a:rPr lang="en-US" sz="20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charset="0"/>
              </a:rPr>
              <a:t>Anggraini</a:t>
            </a:r>
            <a:r>
              <a:rPr lang="en-US" sz="2000" b="1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en-US" sz="2000" b="1" dirty="0" err="1">
                <a:solidFill>
                  <a:schemeClr val="bg1"/>
                </a:solidFill>
                <a:latin typeface="Arial" charset="0"/>
              </a:rPr>
              <a:t>Prodi</a:t>
            </a:r>
            <a:r>
              <a:rPr lang="en-US" sz="2000" b="1" dirty="0">
                <a:solidFill>
                  <a:schemeClr val="bg1"/>
                </a:solidFill>
                <a:latin typeface="Arial" charset="0"/>
              </a:rPr>
              <a:t> RMIK, </a:t>
            </a:r>
            <a:r>
              <a:rPr lang="en-US" sz="2000" b="1" dirty="0" err="1">
                <a:solidFill>
                  <a:schemeClr val="bg1"/>
                </a:solidFill>
                <a:latin typeface="Arial" charset="0"/>
              </a:rPr>
              <a:t>Fakultas</a:t>
            </a:r>
            <a:r>
              <a:rPr lang="en-US" sz="20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charset="0"/>
              </a:rPr>
              <a:t>Ilmu-ilmu</a:t>
            </a:r>
            <a:r>
              <a:rPr lang="en-US" sz="20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charset="0"/>
              </a:rPr>
              <a:t>Kesehatan</a:t>
            </a:r>
            <a:endParaRPr lang="en-US" sz="20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759200" y="977900"/>
            <a:ext cx="2463800" cy="5537200"/>
          </a:xfrm>
          <a:prstGeom prst="rect">
            <a:avLst/>
          </a:prstGeom>
          <a:solidFill>
            <a:schemeClr val="hlink"/>
          </a:solidFill>
          <a:ln w="57150">
            <a:solidFill>
              <a:srgbClr val="003399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190500" y="165100"/>
            <a:ext cx="8572500" cy="850900"/>
          </a:xfrm>
        </p:spPr>
        <p:txBody>
          <a:bodyPr/>
          <a:lstStyle/>
          <a:p>
            <a:pPr eaLnBrk="1" hangingPunct="1"/>
            <a:r>
              <a:rPr lang="id-ID" sz="4000" smtClean="0">
                <a:solidFill>
                  <a:srgbClr val="003366"/>
                </a:solidFill>
                <a:latin typeface="Arial" pitchFamily="34" charset="0"/>
              </a:rPr>
              <a:t>AKP</a:t>
            </a:r>
            <a:r>
              <a:rPr lang="en-US" sz="4000" smtClean="0">
                <a:solidFill>
                  <a:srgbClr val="003366"/>
                </a:solidFill>
                <a:latin typeface="Arial" pitchFamily="34" charset="0"/>
              </a:rPr>
              <a:t>: </a:t>
            </a:r>
            <a:r>
              <a:rPr lang="id-ID" sz="4000" smtClean="0">
                <a:solidFill>
                  <a:srgbClr val="003366"/>
                </a:solidFill>
                <a:latin typeface="Arial" pitchFamily="34" charset="0"/>
              </a:rPr>
              <a:t>AMBIL HASIL</a:t>
            </a:r>
            <a:endParaRPr lang="en-US" sz="4000" smtClean="0">
              <a:solidFill>
                <a:srgbClr val="003366"/>
              </a:solidFill>
              <a:latin typeface="Arial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578600" y="1193800"/>
            <a:ext cx="2006600" cy="1384300"/>
          </a:xfrm>
          <a:prstGeom prst="rect">
            <a:avLst/>
          </a:prstGeom>
          <a:solidFill>
            <a:schemeClr val="bg1"/>
          </a:solidFill>
          <a:ln w="57150">
            <a:solidFill>
              <a:srgbClr val="CC0066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u="sng">
                <a:solidFill>
                  <a:schemeClr val="tx1"/>
                </a:solidFill>
                <a:latin typeface="Arial" pitchFamily="34" charset="0"/>
              </a:rPr>
              <a:t>Process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3200" b="1">
                <a:solidFill>
                  <a:srgbClr val="CC0066"/>
                </a:solidFill>
                <a:latin typeface="Arial" pitchFamily="34" charset="0"/>
              </a:rPr>
              <a:t>Hb A34</a:t>
            </a:r>
            <a:endParaRPr lang="en-US" sz="2400" b="1">
              <a:solidFill>
                <a:srgbClr val="CC0066"/>
              </a:solidFill>
              <a:latin typeface="Arial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604000" y="3022600"/>
            <a:ext cx="2006600" cy="1384300"/>
          </a:xfrm>
          <a:prstGeom prst="rect">
            <a:avLst/>
          </a:prstGeom>
          <a:solidFill>
            <a:schemeClr val="bg1"/>
          </a:solidFill>
          <a:ln w="57150">
            <a:solidFill>
              <a:srgbClr val="CC0066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u="sng">
                <a:solidFill>
                  <a:schemeClr val="tx1"/>
                </a:solidFill>
                <a:latin typeface="Arial" pitchFamily="34" charset="0"/>
              </a:rPr>
              <a:t>Process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CC0066"/>
                </a:solidFill>
                <a:latin typeface="Arial" pitchFamily="34" charset="0"/>
              </a:rPr>
              <a:t>colonoscopy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642100" y="4838700"/>
            <a:ext cx="2006600" cy="1384300"/>
          </a:xfrm>
          <a:prstGeom prst="rect">
            <a:avLst/>
          </a:prstGeom>
          <a:solidFill>
            <a:schemeClr val="bg1"/>
          </a:solidFill>
          <a:ln w="57150">
            <a:solidFill>
              <a:srgbClr val="CC0066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u="sng">
                <a:solidFill>
                  <a:schemeClr val="tx1"/>
                </a:solidFill>
                <a:latin typeface="Arial" pitchFamily="34" charset="0"/>
              </a:rPr>
              <a:t>Process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>
                <a:solidFill>
                  <a:srgbClr val="CC0066"/>
                </a:solidFill>
                <a:latin typeface="Arial" pitchFamily="34" charset="0"/>
              </a:rPr>
              <a:t>referral,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>
                <a:solidFill>
                  <a:srgbClr val="CC0066"/>
                </a:solidFill>
                <a:latin typeface="Arial" pitchFamily="34" charset="0"/>
              </a:rPr>
              <a:t>advice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282700" y="1193800"/>
            <a:ext cx="2613025" cy="1384300"/>
            <a:chOff x="808" y="752"/>
            <a:chExt cx="1646" cy="872"/>
          </a:xfrm>
        </p:grpSpPr>
        <p:sp>
          <p:nvSpPr>
            <p:cNvPr id="9246" name="Rectangle 8"/>
            <p:cNvSpPr>
              <a:spLocks noChangeArrowheads="1"/>
            </p:cNvSpPr>
            <p:nvPr/>
          </p:nvSpPr>
          <p:spPr bwMode="auto">
            <a:xfrm>
              <a:off x="808" y="752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99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RFE</a:t>
              </a:r>
              <a:endParaRPr lang="en-US" sz="2400" b="1">
                <a:solidFill>
                  <a:schemeClr val="tx1"/>
                </a:solidFill>
                <a:latin typeface="Arial" pitchFamily="34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9900"/>
                  </a:solidFill>
                  <a:latin typeface="Arial" pitchFamily="34" charset="0"/>
                </a:rPr>
                <a:t>‘I’m feeling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9900"/>
                  </a:solidFill>
                  <a:latin typeface="Arial" pitchFamily="34" charset="0"/>
                </a:rPr>
                <a:t>tired’ A04</a:t>
              </a:r>
            </a:p>
          </p:txBody>
        </p:sp>
        <p:sp>
          <p:nvSpPr>
            <p:cNvPr id="9247" name="Line 9"/>
            <p:cNvSpPr>
              <a:spLocks noChangeShapeType="1"/>
            </p:cNvSpPr>
            <p:nvPr/>
          </p:nvSpPr>
          <p:spPr bwMode="auto">
            <a:xfrm>
              <a:off x="2128" y="1192"/>
              <a:ext cx="3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949700" y="1181100"/>
            <a:ext cx="2562225" cy="1384300"/>
            <a:chOff x="2488" y="744"/>
            <a:chExt cx="1614" cy="872"/>
          </a:xfrm>
        </p:grpSpPr>
        <p:sp>
          <p:nvSpPr>
            <p:cNvPr id="9244" name="Rectangle 11"/>
            <p:cNvSpPr>
              <a:spLocks noChangeArrowheads="1"/>
            </p:cNvSpPr>
            <p:nvPr/>
          </p:nvSpPr>
          <p:spPr bwMode="auto">
            <a:xfrm>
              <a:off x="2488" y="744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3399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Diagnosis</a:t>
              </a:r>
            </a:p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3399"/>
                  </a:solidFill>
                  <a:latin typeface="Arial" pitchFamily="34" charset="0"/>
                </a:rPr>
                <a:t>tiredness </a:t>
              </a:r>
            </a:p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3399"/>
                  </a:solidFill>
                  <a:latin typeface="Arial" pitchFamily="34" charset="0"/>
                </a:rPr>
                <a:t>A04</a:t>
              </a:r>
            </a:p>
          </p:txBody>
        </p:sp>
        <p:sp>
          <p:nvSpPr>
            <p:cNvPr id="9245" name="Line 12"/>
            <p:cNvSpPr>
              <a:spLocks noChangeShapeType="1"/>
            </p:cNvSpPr>
            <p:nvPr/>
          </p:nvSpPr>
          <p:spPr bwMode="auto">
            <a:xfrm>
              <a:off x="3832" y="1152"/>
              <a:ext cx="27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295400" y="2971800"/>
            <a:ext cx="2625725" cy="1384300"/>
            <a:chOff x="816" y="1872"/>
            <a:chExt cx="1654" cy="872"/>
          </a:xfrm>
        </p:grpSpPr>
        <p:sp>
          <p:nvSpPr>
            <p:cNvPr id="9242" name="Rectangle 14"/>
            <p:cNvSpPr>
              <a:spLocks noChangeArrowheads="1"/>
            </p:cNvSpPr>
            <p:nvPr/>
          </p:nvSpPr>
          <p:spPr bwMode="auto">
            <a:xfrm>
              <a:off x="816" y="1872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99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RFE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2000" b="1">
                  <a:solidFill>
                    <a:srgbClr val="009900"/>
                  </a:solidFill>
                  <a:latin typeface="Arial" pitchFamily="34" charset="0"/>
                </a:rPr>
                <a:t>‘what’s the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2000" b="1">
                  <a:solidFill>
                    <a:srgbClr val="009900"/>
                  </a:solidFill>
                  <a:latin typeface="Arial" pitchFamily="34" charset="0"/>
                </a:rPr>
                <a:t>test result?’ A60</a:t>
              </a:r>
              <a:endParaRPr lang="en-US" sz="2000" b="1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9243" name="Line 15"/>
            <p:cNvSpPr>
              <a:spLocks noChangeShapeType="1"/>
            </p:cNvSpPr>
            <p:nvPr/>
          </p:nvSpPr>
          <p:spPr bwMode="auto">
            <a:xfrm>
              <a:off x="2144" y="2328"/>
              <a:ext cx="3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975100" y="2997200"/>
            <a:ext cx="2574925" cy="1384300"/>
            <a:chOff x="2504" y="1888"/>
            <a:chExt cx="1622" cy="872"/>
          </a:xfrm>
        </p:grpSpPr>
        <p:sp>
          <p:nvSpPr>
            <p:cNvPr id="9240" name="Rectangle 17"/>
            <p:cNvSpPr>
              <a:spLocks noChangeArrowheads="1"/>
            </p:cNvSpPr>
            <p:nvPr/>
          </p:nvSpPr>
          <p:spPr bwMode="auto">
            <a:xfrm>
              <a:off x="2504" y="1888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3399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3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Diagnosis</a:t>
              </a:r>
            </a:p>
            <a:p>
              <a:pPr>
                <a:lnSpc>
                  <a:spcPct val="130000"/>
                </a:lnSpc>
                <a:spcBef>
                  <a:spcPct val="0"/>
                </a:spcBef>
              </a:pPr>
              <a:r>
                <a:rPr lang="en-US" b="1">
                  <a:solidFill>
                    <a:srgbClr val="003399"/>
                  </a:solidFill>
                  <a:latin typeface="Arial" pitchFamily="34" charset="0"/>
                </a:rPr>
                <a:t>iron deficiency </a:t>
              </a:r>
            </a:p>
            <a:p>
              <a:pPr>
                <a:lnSpc>
                  <a:spcPct val="130000"/>
                </a:lnSpc>
                <a:spcBef>
                  <a:spcPct val="0"/>
                </a:spcBef>
              </a:pPr>
              <a:r>
                <a:rPr lang="en-US" b="1">
                  <a:solidFill>
                    <a:srgbClr val="003399"/>
                  </a:solidFill>
                  <a:latin typeface="Arial" pitchFamily="34" charset="0"/>
                </a:rPr>
                <a:t>anemia  </a:t>
              </a:r>
            </a:p>
          </p:txBody>
        </p:sp>
        <p:sp>
          <p:nvSpPr>
            <p:cNvPr id="9241" name="Line 18"/>
            <p:cNvSpPr>
              <a:spLocks noChangeShapeType="1"/>
            </p:cNvSpPr>
            <p:nvPr/>
          </p:nvSpPr>
          <p:spPr bwMode="auto">
            <a:xfrm>
              <a:off x="3848" y="2328"/>
              <a:ext cx="27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4038600" y="4864100"/>
            <a:ext cx="2574925" cy="1384300"/>
            <a:chOff x="2544" y="3064"/>
            <a:chExt cx="1622" cy="872"/>
          </a:xfrm>
        </p:grpSpPr>
        <p:sp>
          <p:nvSpPr>
            <p:cNvPr id="9238" name="Rectangle 20"/>
            <p:cNvSpPr>
              <a:spLocks noChangeArrowheads="1"/>
            </p:cNvSpPr>
            <p:nvPr/>
          </p:nvSpPr>
          <p:spPr bwMode="auto">
            <a:xfrm>
              <a:off x="2544" y="3064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3399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Diagnosis</a:t>
              </a:r>
            </a:p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3399"/>
                  </a:solidFill>
                  <a:latin typeface="Arial" pitchFamily="34" charset="0"/>
                </a:rPr>
                <a:t>Ca colon </a:t>
              </a:r>
            </a:p>
          </p:txBody>
        </p:sp>
        <p:sp>
          <p:nvSpPr>
            <p:cNvPr id="9239" name="Line 21"/>
            <p:cNvSpPr>
              <a:spLocks noChangeShapeType="1"/>
            </p:cNvSpPr>
            <p:nvPr/>
          </p:nvSpPr>
          <p:spPr bwMode="auto">
            <a:xfrm>
              <a:off x="3872" y="3416"/>
              <a:ext cx="294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1320800" y="4813300"/>
            <a:ext cx="2638425" cy="1384300"/>
            <a:chOff x="832" y="3032"/>
            <a:chExt cx="1662" cy="872"/>
          </a:xfrm>
        </p:grpSpPr>
        <p:sp>
          <p:nvSpPr>
            <p:cNvPr id="9236" name="Rectangle 23"/>
            <p:cNvSpPr>
              <a:spLocks noChangeArrowheads="1"/>
            </p:cNvSpPr>
            <p:nvPr/>
          </p:nvSpPr>
          <p:spPr bwMode="auto">
            <a:xfrm>
              <a:off x="832" y="3032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99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RFE</a:t>
              </a:r>
              <a:endParaRPr lang="en-US" sz="2400" b="1">
                <a:solidFill>
                  <a:schemeClr val="tx1"/>
                </a:solidFill>
                <a:latin typeface="Arial" pitchFamily="34" charset="0"/>
              </a:endParaRP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2000" b="1">
                  <a:solidFill>
                    <a:srgbClr val="339933"/>
                  </a:solidFill>
                  <a:latin typeface="Arial" pitchFamily="34" charset="0"/>
                </a:rPr>
                <a:t>‘what’s the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2000" b="1">
                  <a:solidFill>
                    <a:srgbClr val="339933"/>
                  </a:solidFill>
                  <a:latin typeface="Arial" pitchFamily="34" charset="0"/>
                </a:rPr>
                <a:t>test result?’ </a:t>
              </a:r>
            </a:p>
          </p:txBody>
        </p:sp>
        <p:sp>
          <p:nvSpPr>
            <p:cNvPr id="9237" name="Line 24"/>
            <p:cNvSpPr>
              <a:spLocks noChangeShapeType="1"/>
            </p:cNvSpPr>
            <p:nvPr/>
          </p:nvSpPr>
          <p:spPr bwMode="auto">
            <a:xfrm>
              <a:off x="2168" y="3416"/>
              <a:ext cx="3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4775200" y="2654300"/>
            <a:ext cx="39688" cy="2108200"/>
            <a:chOff x="3008" y="1672"/>
            <a:chExt cx="25" cy="1328"/>
          </a:xfrm>
        </p:grpSpPr>
        <p:sp>
          <p:nvSpPr>
            <p:cNvPr id="9234" name="Line 26"/>
            <p:cNvSpPr>
              <a:spLocks noChangeShapeType="1"/>
            </p:cNvSpPr>
            <p:nvPr/>
          </p:nvSpPr>
          <p:spPr bwMode="auto">
            <a:xfrm>
              <a:off x="3008" y="1672"/>
              <a:ext cx="1" cy="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Line 27"/>
            <p:cNvSpPr>
              <a:spLocks noChangeShapeType="1"/>
            </p:cNvSpPr>
            <p:nvPr/>
          </p:nvSpPr>
          <p:spPr bwMode="auto">
            <a:xfrm>
              <a:off x="3032" y="2848"/>
              <a:ext cx="1" cy="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30" name="Text Box 28"/>
          <p:cNvSpPr txBox="1">
            <a:spLocks noChangeArrowheads="1"/>
          </p:cNvSpPr>
          <p:nvPr/>
        </p:nvSpPr>
        <p:spPr bwMode="auto">
          <a:xfrm>
            <a:off x="88900" y="1397000"/>
            <a:ext cx="11303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1st </a:t>
            </a:r>
          </a:p>
          <a:p>
            <a:pPr algn="l">
              <a:lnSpc>
                <a:spcPct val="100000"/>
              </a:lnSpc>
            </a:pPr>
            <a:r>
              <a:rPr lang="nl-NL" sz="1400">
                <a:latin typeface="Arial" pitchFamily="34" charset="0"/>
              </a:rPr>
              <a:t>encounter</a:t>
            </a:r>
            <a:endParaRPr lang="en-US" sz="1400">
              <a:latin typeface="Arial" pitchFamily="34" charset="0"/>
            </a:endParaRPr>
          </a:p>
        </p:txBody>
      </p:sp>
      <p:sp>
        <p:nvSpPr>
          <p:cNvPr id="9231" name="Text Box 29"/>
          <p:cNvSpPr txBox="1">
            <a:spLocks noChangeArrowheads="1"/>
          </p:cNvSpPr>
          <p:nvPr/>
        </p:nvSpPr>
        <p:spPr bwMode="auto">
          <a:xfrm>
            <a:off x="165100" y="3263900"/>
            <a:ext cx="11303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400">
                <a:latin typeface="Arial" pitchFamily="34" charset="0"/>
              </a:rPr>
              <a:t>2nd</a:t>
            </a:r>
          </a:p>
          <a:p>
            <a:pPr algn="l"/>
            <a:r>
              <a:rPr lang="nl-NL" sz="1400">
                <a:latin typeface="Arial" pitchFamily="34" charset="0"/>
              </a:rPr>
              <a:t>encounter</a:t>
            </a:r>
            <a:endParaRPr lang="en-US" sz="1400">
              <a:latin typeface="Arial" pitchFamily="34" charset="0"/>
            </a:endParaRPr>
          </a:p>
        </p:txBody>
      </p:sp>
      <p:sp>
        <p:nvSpPr>
          <p:cNvPr id="9232" name="Text Box 30"/>
          <p:cNvSpPr txBox="1">
            <a:spLocks noChangeArrowheads="1"/>
          </p:cNvSpPr>
          <p:nvPr/>
        </p:nvSpPr>
        <p:spPr bwMode="auto">
          <a:xfrm>
            <a:off x="228600" y="4953000"/>
            <a:ext cx="11811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3rd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encounter</a:t>
            </a:r>
          </a:p>
        </p:txBody>
      </p:sp>
      <p:sp>
        <p:nvSpPr>
          <p:cNvPr id="32" name="Rectangle 1"/>
          <p:cNvSpPr>
            <a:spLocks noChangeArrowheads="1"/>
          </p:cNvSpPr>
          <p:nvPr/>
        </p:nvSpPr>
        <p:spPr bwMode="auto">
          <a:xfrm>
            <a:off x="228600" y="4800600"/>
            <a:ext cx="8534400" cy="190023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759200" y="977900"/>
            <a:ext cx="2463800" cy="5537200"/>
          </a:xfrm>
          <a:prstGeom prst="rect">
            <a:avLst/>
          </a:prstGeom>
          <a:solidFill>
            <a:schemeClr val="hlink"/>
          </a:solidFill>
          <a:ln w="57150">
            <a:solidFill>
              <a:srgbClr val="003399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65100"/>
            <a:ext cx="9144000" cy="850900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003366"/>
                </a:solidFill>
                <a:latin typeface="Arial" pitchFamily="34" charset="0"/>
              </a:rPr>
              <a:t>DIAGNOSIS</a:t>
            </a:r>
            <a:r>
              <a:rPr lang="id-ID" sz="3200" smtClean="0">
                <a:solidFill>
                  <a:srgbClr val="003366"/>
                </a:solidFill>
                <a:latin typeface="Arial" pitchFamily="34" charset="0"/>
              </a:rPr>
              <a:t> BARU</a:t>
            </a:r>
            <a:r>
              <a:rPr lang="en-US" sz="3200" smtClean="0">
                <a:solidFill>
                  <a:srgbClr val="003366"/>
                </a:solidFill>
                <a:latin typeface="Arial" pitchFamily="34" charset="0"/>
              </a:rPr>
              <a:t>: ANEMIA</a:t>
            </a:r>
            <a:r>
              <a:rPr lang="id-ID" sz="3200" smtClean="0">
                <a:solidFill>
                  <a:srgbClr val="003366"/>
                </a:solidFill>
                <a:latin typeface="Arial" pitchFamily="34" charset="0"/>
              </a:rPr>
              <a:t> DEF.BESI</a:t>
            </a:r>
            <a:endParaRPr lang="en-US" sz="3200" smtClean="0">
              <a:solidFill>
                <a:srgbClr val="003366"/>
              </a:solidFill>
              <a:latin typeface="Arial" pitchFamily="34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578600" y="1193800"/>
            <a:ext cx="2006600" cy="1384300"/>
          </a:xfrm>
          <a:prstGeom prst="rect">
            <a:avLst/>
          </a:prstGeom>
          <a:solidFill>
            <a:schemeClr val="bg1"/>
          </a:solidFill>
          <a:ln w="57150">
            <a:solidFill>
              <a:srgbClr val="CC0066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u="sng">
                <a:solidFill>
                  <a:schemeClr val="tx1"/>
                </a:solidFill>
                <a:latin typeface="Arial" pitchFamily="34" charset="0"/>
              </a:rPr>
              <a:t>Process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3200" b="1">
                <a:solidFill>
                  <a:srgbClr val="CC0066"/>
                </a:solidFill>
                <a:latin typeface="Arial" pitchFamily="34" charset="0"/>
              </a:rPr>
              <a:t>Hb A34</a:t>
            </a:r>
            <a:endParaRPr lang="en-US" sz="2400" b="1">
              <a:solidFill>
                <a:srgbClr val="CC0066"/>
              </a:solidFill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604000" y="3022600"/>
            <a:ext cx="2006600" cy="1384300"/>
          </a:xfrm>
          <a:prstGeom prst="rect">
            <a:avLst/>
          </a:prstGeom>
          <a:solidFill>
            <a:schemeClr val="bg1"/>
          </a:solidFill>
          <a:ln w="57150">
            <a:solidFill>
              <a:srgbClr val="CC0066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u="sng">
                <a:solidFill>
                  <a:schemeClr val="tx1"/>
                </a:solidFill>
                <a:latin typeface="Arial" pitchFamily="34" charset="0"/>
              </a:rPr>
              <a:t>Process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CC0066"/>
                </a:solidFill>
                <a:latin typeface="Arial" pitchFamily="34" charset="0"/>
              </a:rPr>
              <a:t>colonoscopy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642100" y="4838700"/>
            <a:ext cx="2006600" cy="1384300"/>
          </a:xfrm>
          <a:prstGeom prst="rect">
            <a:avLst/>
          </a:prstGeom>
          <a:solidFill>
            <a:schemeClr val="bg1"/>
          </a:solidFill>
          <a:ln w="57150">
            <a:solidFill>
              <a:srgbClr val="CC0066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u="sng">
                <a:solidFill>
                  <a:schemeClr val="tx1"/>
                </a:solidFill>
                <a:latin typeface="Arial" pitchFamily="34" charset="0"/>
              </a:rPr>
              <a:t>Process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>
                <a:solidFill>
                  <a:srgbClr val="CC0066"/>
                </a:solidFill>
                <a:latin typeface="Arial" pitchFamily="34" charset="0"/>
              </a:rPr>
              <a:t>referral,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>
                <a:solidFill>
                  <a:srgbClr val="CC0066"/>
                </a:solidFill>
                <a:latin typeface="Arial" pitchFamily="34" charset="0"/>
              </a:rPr>
              <a:t>advice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282700" y="1193800"/>
            <a:ext cx="2613025" cy="1384300"/>
            <a:chOff x="808" y="752"/>
            <a:chExt cx="1646" cy="872"/>
          </a:xfrm>
        </p:grpSpPr>
        <p:sp>
          <p:nvSpPr>
            <p:cNvPr id="10270" name="Rectangle 8"/>
            <p:cNvSpPr>
              <a:spLocks noChangeArrowheads="1"/>
            </p:cNvSpPr>
            <p:nvPr/>
          </p:nvSpPr>
          <p:spPr bwMode="auto">
            <a:xfrm>
              <a:off x="808" y="752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99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RFE</a:t>
              </a:r>
              <a:endParaRPr lang="en-US" sz="2400" b="1">
                <a:solidFill>
                  <a:schemeClr val="tx1"/>
                </a:solidFill>
                <a:latin typeface="Arial" pitchFamily="34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9900"/>
                  </a:solidFill>
                  <a:latin typeface="Arial" pitchFamily="34" charset="0"/>
                </a:rPr>
                <a:t>‘I’m feeling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9900"/>
                  </a:solidFill>
                  <a:latin typeface="Arial" pitchFamily="34" charset="0"/>
                </a:rPr>
                <a:t>tired’ A04</a:t>
              </a:r>
            </a:p>
          </p:txBody>
        </p:sp>
        <p:sp>
          <p:nvSpPr>
            <p:cNvPr id="10271" name="Line 9"/>
            <p:cNvSpPr>
              <a:spLocks noChangeShapeType="1"/>
            </p:cNvSpPr>
            <p:nvPr/>
          </p:nvSpPr>
          <p:spPr bwMode="auto">
            <a:xfrm>
              <a:off x="2128" y="1192"/>
              <a:ext cx="3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949700" y="1181100"/>
            <a:ext cx="2562225" cy="1384300"/>
            <a:chOff x="2488" y="744"/>
            <a:chExt cx="1614" cy="872"/>
          </a:xfrm>
        </p:grpSpPr>
        <p:sp>
          <p:nvSpPr>
            <p:cNvPr id="10268" name="Rectangle 11"/>
            <p:cNvSpPr>
              <a:spLocks noChangeArrowheads="1"/>
            </p:cNvSpPr>
            <p:nvPr/>
          </p:nvSpPr>
          <p:spPr bwMode="auto">
            <a:xfrm>
              <a:off x="2488" y="744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3399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Diagnosis</a:t>
              </a:r>
            </a:p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3399"/>
                  </a:solidFill>
                  <a:latin typeface="Arial" pitchFamily="34" charset="0"/>
                </a:rPr>
                <a:t>tiredness </a:t>
              </a:r>
            </a:p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3399"/>
                  </a:solidFill>
                  <a:latin typeface="Arial" pitchFamily="34" charset="0"/>
                </a:rPr>
                <a:t>A04</a:t>
              </a:r>
            </a:p>
          </p:txBody>
        </p:sp>
        <p:sp>
          <p:nvSpPr>
            <p:cNvPr id="10269" name="Line 12"/>
            <p:cNvSpPr>
              <a:spLocks noChangeShapeType="1"/>
            </p:cNvSpPr>
            <p:nvPr/>
          </p:nvSpPr>
          <p:spPr bwMode="auto">
            <a:xfrm>
              <a:off x="3832" y="1152"/>
              <a:ext cx="27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295400" y="2971800"/>
            <a:ext cx="2625725" cy="1384300"/>
            <a:chOff x="816" y="1872"/>
            <a:chExt cx="1654" cy="872"/>
          </a:xfrm>
        </p:grpSpPr>
        <p:sp>
          <p:nvSpPr>
            <p:cNvPr id="10266" name="Rectangle 14"/>
            <p:cNvSpPr>
              <a:spLocks noChangeArrowheads="1"/>
            </p:cNvSpPr>
            <p:nvPr/>
          </p:nvSpPr>
          <p:spPr bwMode="auto">
            <a:xfrm>
              <a:off x="816" y="1872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99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RFE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2000" b="1">
                  <a:solidFill>
                    <a:srgbClr val="009900"/>
                  </a:solidFill>
                  <a:latin typeface="Arial" pitchFamily="34" charset="0"/>
                </a:rPr>
                <a:t>‘what’s the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2000" b="1">
                  <a:solidFill>
                    <a:srgbClr val="009900"/>
                  </a:solidFill>
                  <a:latin typeface="Arial" pitchFamily="34" charset="0"/>
                </a:rPr>
                <a:t>test result?’ A60</a:t>
              </a:r>
              <a:endParaRPr lang="en-US" sz="2000" b="1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0267" name="Line 15"/>
            <p:cNvSpPr>
              <a:spLocks noChangeShapeType="1"/>
            </p:cNvSpPr>
            <p:nvPr/>
          </p:nvSpPr>
          <p:spPr bwMode="auto">
            <a:xfrm>
              <a:off x="2144" y="2328"/>
              <a:ext cx="3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975100" y="2997200"/>
            <a:ext cx="2574925" cy="1384300"/>
            <a:chOff x="2504" y="1888"/>
            <a:chExt cx="1622" cy="872"/>
          </a:xfrm>
        </p:grpSpPr>
        <p:sp>
          <p:nvSpPr>
            <p:cNvPr id="10264" name="Rectangle 17"/>
            <p:cNvSpPr>
              <a:spLocks noChangeArrowheads="1"/>
            </p:cNvSpPr>
            <p:nvPr/>
          </p:nvSpPr>
          <p:spPr bwMode="auto">
            <a:xfrm>
              <a:off x="2504" y="1888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3399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3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Diagnosis</a:t>
              </a:r>
            </a:p>
            <a:p>
              <a:pPr>
                <a:lnSpc>
                  <a:spcPct val="130000"/>
                </a:lnSpc>
                <a:spcBef>
                  <a:spcPct val="0"/>
                </a:spcBef>
              </a:pPr>
              <a:r>
                <a:rPr lang="en-US" b="1">
                  <a:solidFill>
                    <a:srgbClr val="003399"/>
                  </a:solidFill>
                  <a:latin typeface="Arial" pitchFamily="34" charset="0"/>
                </a:rPr>
                <a:t>iron deficiency </a:t>
              </a:r>
            </a:p>
            <a:p>
              <a:pPr>
                <a:lnSpc>
                  <a:spcPct val="130000"/>
                </a:lnSpc>
                <a:spcBef>
                  <a:spcPct val="0"/>
                </a:spcBef>
              </a:pPr>
              <a:r>
                <a:rPr lang="en-US" b="1">
                  <a:solidFill>
                    <a:srgbClr val="003399"/>
                  </a:solidFill>
                  <a:latin typeface="Arial" pitchFamily="34" charset="0"/>
                </a:rPr>
                <a:t>anemia  B80</a:t>
              </a:r>
            </a:p>
          </p:txBody>
        </p:sp>
        <p:sp>
          <p:nvSpPr>
            <p:cNvPr id="10265" name="Line 18"/>
            <p:cNvSpPr>
              <a:spLocks noChangeShapeType="1"/>
            </p:cNvSpPr>
            <p:nvPr/>
          </p:nvSpPr>
          <p:spPr bwMode="auto">
            <a:xfrm>
              <a:off x="3848" y="2328"/>
              <a:ext cx="27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4038600" y="4864100"/>
            <a:ext cx="2574925" cy="1384300"/>
            <a:chOff x="2544" y="3064"/>
            <a:chExt cx="1622" cy="872"/>
          </a:xfrm>
        </p:grpSpPr>
        <p:sp>
          <p:nvSpPr>
            <p:cNvPr id="10262" name="Rectangle 20"/>
            <p:cNvSpPr>
              <a:spLocks noChangeArrowheads="1"/>
            </p:cNvSpPr>
            <p:nvPr/>
          </p:nvSpPr>
          <p:spPr bwMode="auto">
            <a:xfrm>
              <a:off x="2544" y="3064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3399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Diagnosis</a:t>
              </a:r>
            </a:p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3399"/>
                  </a:solidFill>
                  <a:latin typeface="Arial" pitchFamily="34" charset="0"/>
                </a:rPr>
                <a:t>Ca colon</a:t>
              </a:r>
            </a:p>
          </p:txBody>
        </p:sp>
        <p:sp>
          <p:nvSpPr>
            <p:cNvPr id="10263" name="Line 21"/>
            <p:cNvSpPr>
              <a:spLocks noChangeShapeType="1"/>
            </p:cNvSpPr>
            <p:nvPr/>
          </p:nvSpPr>
          <p:spPr bwMode="auto">
            <a:xfrm>
              <a:off x="3872" y="3416"/>
              <a:ext cx="294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1320800" y="4813300"/>
            <a:ext cx="2638425" cy="1384300"/>
            <a:chOff x="832" y="3032"/>
            <a:chExt cx="1662" cy="872"/>
          </a:xfrm>
        </p:grpSpPr>
        <p:sp>
          <p:nvSpPr>
            <p:cNvPr id="10260" name="Rectangle 23"/>
            <p:cNvSpPr>
              <a:spLocks noChangeArrowheads="1"/>
            </p:cNvSpPr>
            <p:nvPr/>
          </p:nvSpPr>
          <p:spPr bwMode="auto">
            <a:xfrm>
              <a:off x="832" y="3032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99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RFE</a:t>
              </a:r>
              <a:endParaRPr lang="en-US" sz="2400" b="1">
                <a:solidFill>
                  <a:schemeClr val="tx1"/>
                </a:solidFill>
                <a:latin typeface="Arial" pitchFamily="34" charset="0"/>
              </a:endParaRP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2000" b="1">
                  <a:solidFill>
                    <a:srgbClr val="339933"/>
                  </a:solidFill>
                  <a:latin typeface="Arial" pitchFamily="34" charset="0"/>
                </a:rPr>
                <a:t>‘what’s the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2000" b="1">
                  <a:solidFill>
                    <a:srgbClr val="339933"/>
                  </a:solidFill>
                  <a:latin typeface="Arial" pitchFamily="34" charset="0"/>
                </a:rPr>
                <a:t>test result?’ </a:t>
              </a:r>
            </a:p>
          </p:txBody>
        </p:sp>
        <p:sp>
          <p:nvSpPr>
            <p:cNvPr id="10261" name="Line 24"/>
            <p:cNvSpPr>
              <a:spLocks noChangeShapeType="1"/>
            </p:cNvSpPr>
            <p:nvPr/>
          </p:nvSpPr>
          <p:spPr bwMode="auto">
            <a:xfrm>
              <a:off x="2168" y="3416"/>
              <a:ext cx="3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4775200" y="2654300"/>
            <a:ext cx="39688" cy="2108200"/>
            <a:chOff x="3008" y="1672"/>
            <a:chExt cx="25" cy="1328"/>
          </a:xfrm>
        </p:grpSpPr>
        <p:sp>
          <p:nvSpPr>
            <p:cNvPr id="10258" name="Line 26"/>
            <p:cNvSpPr>
              <a:spLocks noChangeShapeType="1"/>
            </p:cNvSpPr>
            <p:nvPr/>
          </p:nvSpPr>
          <p:spPr bwMode="auto">
            <a:xfrm>
              <a:off x="3008" y="1672"/>
              <a:ext cx="1" cy="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9" name="Line 27"/>
            <p:cNvSpPr>
              <a:spLocks noChangeShapeType="1"/>
            </p:cNvSpPr>
            <p:nvPr/>
          </p:nvSpPr>
          <p:spPr bwMode="auto">
            <a:xfrm>
              <a:off x="3032" y="2848"/>
              <a:ext cx="1" cy="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4" name="Text Box 28"/>
          <p:cNvSpPr txBox="1">
            <a:spLocks noChangeArrowheads="1"/>
          </p:cNvSpPr>
          <p:nvPr/>
        </p:nvSpPr>
        <p:spPr bwMode="auto">
          <a:xfrm>
            <a:off x="88900" y="1397000"/>
            <a:ext cx="11303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1st </a:t>
            </a:r>
          </a:p>
          <a:p>
            <a:pPr algn="l">
              <a:lnSpc>
                <a:spcPct val="100000"/>
              </a:lnSpc>
            </a:pPr>
            <a:r>
              <a:rPr lang="nl-NL" sz="1400">
                <a:latin typeface="Arial" pitchFamily="34" charset="0"/>
              </a:rPr>
              <a:t>encounter</a:t>
            </a:r>
            <a:endParaRPr lang="en-US" sz="1400">
              <a:latin typeface="Arial" pitchFamily="34" charset="0"/>
            </a:endParaRPr>
          </a:p>
        </p:txBody>
      </p:sp>
      <p:sp>
        <p:nvSpPr>
          <p:cNvPr id="10255" name="Text Box 29"/>
          <p:cNvSpPr txBox="1">
            <a:spLocks noChangeArrowheads="1"/>
          </p:cNvSpPr>
          <p:nvPr/>
        </p:nvSpPr>
        <p:spPr bwMode="auto">
          <a:xfrm>
            <a:off x="165100" y="3263900"/>
            <a:ext cx="11303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400">
                <a:latin typeface="Arial" pitchFamily="34" charset="0"/>
              </a:rPr>
              <a:t>2nd</a:t>
            </a:r>
          </a:p>
          <a:p>
            <a:pPr algn="l"/>
            <a:r>
              <a:rPr lang="nl-NL" sz="1400">
                <a:latin typeface="Arial" pitchFamily="34" charset="0"/>
              </a:rPr>
              <a:t>encounter</a:t>
            </a:r>
            <a:endParaRPr lang="en-US" sz="1400">
              <a:latin typeface="Arial" pitchFamily="34" charset="0"/>
            </a:endParaRPr>
          </a:p>
        </p:txBody>
      </p:sp>
      <p:sp>
        <p:nvSpPr>
          <p:cNvPr id="10256" name="Text Box 30"/>
          <p:cNvSpPr txBox="1">
            <a:spLocks noChangeArrowheads="1"/>
          </p:cNvSpPr>
          <p:nvPr/>
        </p:nvSpPr>
        <p:spPr bwMode="auto">
          <a:xfrm>
            <a:off x="228600" y="4953000"/>
            <a:ext cx="11811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3rd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encounter</a:t>
            </a: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228600" y="4800600"/>
            <a:ext cx="8534400" cy="190023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759200" y="977900"/>
            <a:ext cx="2463800" cy="5537200"/>
          </a:xfrm>
          <a:prstGeom prst="rect">
            <a:avLst/>
          </a:prstGeom>
          <a:solidFill>
            <a:schemeClr val="hlink"/>
          </a:solidFill>
          <a:ln w="57150">
            <a:solidFill>
              <a:srgbClr val="003399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190500" y="165100"/>
            <a:ext cx="8572500" cy="8509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003366"/>
                </a:solidFill>
                <a:latin typeface="Arial" pitchFamily="34" charset="0"/>
              </a:rPr>
              <a:t>PRO</a:t>
            </a:r>
            <a:r>
              <a:rPr lang="id-ID" sz="4000" smtClean="0">
                <a:solidFill>
                  <a:srgbClr val="003366"/>
                </a:solidFill>
                <a:latin typeface="Arial" pitchFamily="34" charset="0"/>
              </a:rPr>
              <a:t>SES</a:t>
            </a:r>
            <a:r>
              <a:rPr lang="en-US" sz="4000" smtClean="0">
                <a:solidFill>
                  <a:srgbClr val="003366"/>
                </a:solidFill>
                <a:latin typeface="Arial" pitchFamily="34" charset="0"/>
              </a:rPr>
              <a:t>: </a:t>
            </a:r>
            <a:r>
              <a:rPr lang="id-ID" sz="4000" smtClean="0">
                <a:solidFill>
                  <a:srgbClr val="003366"/>
                </a:solidFill>
                <a:latin typeface="Arial" pitchFamily="34" charset="0"/>
              </a:rPr>
              <a:t>K</a:t>
            </a:r>
            <a:r>
              <a:rPr lang="en-US" sz="4000" smtClean="0">
                <a:solidFill>
                  <a:srgbClr val="003366"/>
                </a:solidFill>
                <a:latin typeface="Arial" pitchFamily="34" charset="0"/>
              </a:rPr>
              <a:t>OLONOSCOP</a:t>
            </a:r>
            <a:r>
              <a:rPr lang="id-ID" sz="4000" smtClean="0">
                <a:solidFill>
                  <a:srgbClr val="003366"/>
                </a:solidFill>
                <a:latin typeface="Arial" pitchFamily="34" charset="0"/>
              </a:rPr>
              <a:t>I</a:t>
            </a:r>
            <a:endParaRPr lang="en-US" sz="4000" smtClean="0">
              <a:solidFill>
                <a:srgbClr val="003366"/>
              </a:solidFill>
              <a:latin typeface="Arial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578600" y="1193800"/>
            <a:ext cx="2006600" cy="1384300"/>
          </a:xfrm>
          <a:prstGeom prst="rect">
            <a:avLst/>
          </a:prstGeom>
          <a:solidFill>
            <a:schemeClr val="bg1"/>
          </a:solidFill>
          <a:ln w="57150">
            <a:solidFill>
              <a:srgbClr val="CC0066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u="sng">
                <a:solidFill>
                  <a:schemeClr val="tx1"/>
                </a:solidFill>
                <a:latin typeface="Arial" pitchFamily="34" charset="0"/>
              </a:rPr>
              <a:t>Process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3200" b="1">
                <a:solidFill>
                  <a:srgbClr val="CC0066"/>
                </a:solidFill>
                <a:latin typeface="Arial" pitchFamily="34" charset="0"/>
              </a:rPr>
              <a:t>Hb A34</a:t>
            </a:r>
            <a:endParaRPr lang="en-US" sz="2400" b="1">
              <a:solidFill>
                <a:srgbClr val="CC0066"/>
              </a:solidFill>
              <a:latin typeface="Arial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604000" y="3022600"/>
            <a:ext cx="2006600" cy="1384300"/>
          </a:xfrm>
          <a:prstGeom prst="rect">
            <a:avLst/>
          </a:prstGeom>
          <a:solidFill>
            <a:schemeClr val="bg1"/>
          </a:solidFill>
          <a:ln w="57150">
            <a:solidFill>
              <a:srgbClr val="CC0066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u="sng">
                <a:solidFill>
                  <a:schemeClr val="tx1"/>
                </a:solidFill>
                <a:latin typeface="Arial" pitchFamily="34" charset="0"/>
              </a:rPr>
              <a:t>Process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CC0066"/>
                </a:solidFill>
                <a:latin typeface="Arial" pitchFamily="34" charset="0"/>
              </a:rPr>
              <a:t>colonoscopy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CC0066"/>
                </a:solidFill>
                <a:latin typeface="Arial" pitchFamily="34" charset="0"/>
              </a:rPr>
              <a:t>D40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6642100" y="4838700"/>
            <a:ext cx="2006600" cy="1384300"/>
          </a:xfrm>
          <a:prstGeom prst="rect">
            <a:avLst/>
          </a:prstGeom>
          <a:solidFill>
            <a:schemeClr val="bg1"/>
          </a:solidFill>
          <a:ln w="57150">
            <a:solidFill>
              <a:srgbClr val="CC0066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u="sng">
                <a:solidFill>
                  <a:schemeClr val="tx1"/>
                </a:solidFill>
                <a:latin typeface="Arial" pitchFamily="34" charset="0"/>
              </a:rPr>
              <a:t>Process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>
                <a:solidFill>
                  <a:srgbClr val="CC0066"/>
                </a:solidFill>
                <a:latin typeface="Arial" pitchFamily="34" charset="0"/>
              </a:rPr>
              <a:t>referral,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>
                <a:solidFill>
                  <a:srgbClr val="CC0066"/>
                </a:solidFill>
                <a:latin typeface="Arial" pitchFamily="34" charset="0"/>
              </a:rPr>
              <a:t>advice 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282700" y="1193800"/>
            <a:ext cx="2613025" cy="1384300"/>
            <a:chOff x="808" y="752"/>
            <a:chExt cx="1646" cy="872"/>
          </a:xfrm>
        </p:grpSpPr>
        <p:sp>
          <p:nvSpPr>
            <p:cNvPr id="11294" name="Rectangle 8"/>
            <p:cNvSpPr>
              <a:spLocks noChangeArrowheads="1"/>
            </p:cNvSpPr>
            <p:nvPr/>
          </p:nvSpPr>
          <p:spPr bwMode="auto">
            <a:xfrm>
              <a:off x="808" y="752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99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RFE</a:t>
              </a:r>
              <a:endParaRPr lang="en-US" sz="2400" b="1">
                <a:solidFill>
                  <a:schemeClr val="tx1"/>
                </a:solidFill>
                <a:latin typeface="Arial" pitchFamily="34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9900"/>
                  </a:solidFill>
                  <a:latin typeface="Arial" pitchFamily="34" charset="0"/>
                </a:rPr>
                <a:t>‘I’m feeling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9900"/>
                  </a:solidFill>
                  <a:latin typeface="Arial" pitchFamily="34" charset="0"/>
                </a:rPr>
                <a:t>tired’ A04</a:t>
              </a:r>
            </a:p>
          </p:txBody>
        </p:sp>
        <p:sp>
          <p:nvSpPr>
            <p:cNvPr id="11295" name="Line 9"/>
            <p:cNvSpPr>
              <a:spLocks noChangeShapeType="1"/>
            </p:cNvSpPr>
            <p:nvPr/>
          </p:nvSpPr>
          <p:spPr bwMode="auto">
            <a:xfrm>
              <a:off x="2128" y="1192"/>
              <a:ext cx="3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949700" y="1181100"/>
            <a:ext cx="2562225" cy="1384300"/>
            <a:chOff x="2488" y="744"/>
            <a:chExt cx="1614" cy="872"/>
          </a:xfrm>
        </p:grpSpPr>
        <p:sp>
          <p:nvSpPr>
            <p:cNvPr id="11292" name="Rectangle 11"/>
            <p:cNvSpPr>
              <a:spLocks noChangeArrowheads="1"/>
            </p:cNvSpPr>
            <p:nvPr/>
          </p:nvSpPr>
          <p:spPr bwMode="auto">
            <a:xfrm>
              <a:off x="2488" y="744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3399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Diagnosis</a:t>
              </a:r>
            </a:p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3399"/>
                  </a:solidFill>
                  <a:latin typeface="Arial" pitchFamily="34" charset="0"/>
                </a:rPr>
                <a:t>tiredness </a:t>
              </a:r>
            </a:p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3399"/>
                  </a:solidFill>
                  <a:latin typeface="Arial" pitchFamily="34" charset="0"/>
                </a:rPr>
                <a:t>A04</a:t>
              </a:r>
            </a:p>
          </p:txBody>
        </p:sp>
        <p:sp>
          <p:nvSpPr>
            <p:cNvPr id="11293" name="Line 12"/>
            <p:cNvSpPr>
              <a:spLocks noChangeShapeType="1"/>
            </p:cNvSpPr>
            <p:nvPr/>
          </p:nvSpPr>
          <p:spPr bwMode="auto">
            <a:xfrm>
              <a:off x="3832" y="1152"/>
              <a:ext cx="27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295400" y="2971800"/>
            <a:ext cx="2625725" cy="1384300"/>
            <a:chOff x="816" y="1872"/>
            <a:chExt cx="1654" cy="872"/>
          </a:xfrm>
        </p:grpSpPr>
        <p:sp>
          <p:nvSpPr>
            <p:cNvPr id="11290" name="Rectangle 14"/>
            <p:cNvSpPr>
              <a:spLocks noChangeArrowheads="1"/>
            </p:cNvSpPr>
            <p:nvPr/>
          </p:nvSpPr>
          <p:spPr bwMode="auto">
            <a:xfrm>
              <a:off x="816" y="1872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99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RFE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2000" b="1">
                  <a:solidFill>
                    <a:srgbClr val="009900"/>
                  </a:solidFill>
                  <a:latin typeface="Arial" pitchFamily="34" charset="0"/>
                </a:rPr>
                <a:t>‘what’s the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2000" b="1">
                  <a:solidFill>
                    <a:srgbClr val="009900"/>
                  </a:solidFill>
                  <a:latin typeface="Arial" pitchFamily="34" charset="0"/>
                </a:rPr>
                <a:t>test result?’ A60</a:t>
              </a:r>
              <a:endParaRPr lang="en-US" sz="2000" b="1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1291" name="Line 15"/>
            <p:cNvSpPr>
              <a:spLocks noChangeShapeType="1"/>
            </p:cNvSpPr>
            <p:nvPr/>
          </p:nvSpPr>
          <p:spPr bwMode="auto">
            <a:xfrm>
              <a:off x="2144" y="2328"/>
              <a:ext cx="3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975100" y="2997200"/>
            <a:ext cx="2574925" cy="1384300"/>
            <a:chOff x="2504" y="1888"/>
            <a:chExt cx="1622" cy="872"/>
          </a:xfrm>
        </p:grpSpPr>
        <p:sp>
          <p:nvSpPr>
            <p:cNvPr id="11288" name="Rectangle 17"/>
            <p:cNvSpPr>
              <a:spLocks noChangeArrowheads="1"/>
            </p:cNvSpPr>
            <p:nvPr/>
          </p:nvSpPr>
          <p:spPr bwMode="auto">
            <a:xfrm>
              <a:off x="2504" y="1888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3399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3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Diagnosis</a:t>
              </a:r>
            </a:p>
            <a:p>
              <a:pPr>
                <a:lnSpc>
                  <a:spcPct val="130000"/>
                </a:lnSpc>
                <a:spcBef>
                  <a:spcPct val="0"/>
                </a:spcBef>
              </a:pPr>
              <a:r>
                <a:rPr lang="en-US" b="1">
                  <a:solidFill>
                    <a:srgbClr val="003399"/>
                  </a:solidFill>
                  <a:latin typeface="Arial" pitchFamily="34" charset="0"/>
                </a:rPr>
                <a:t>iron deficiency </a:t>
              </a:r>
            </a:p>
            <a:p>
              <a:pPr>
                <a:lnSpc>
                  <a:spcPct val="130000"/>
                </a:lnSpc>
                <a:spcBef>
                  <a:spcPct val="0"/>
                </a:spcBef>
              </a:pPr>
              <a:r>
                <a:rPr lang="en-US" b="1">
                  <a:solidFill>
                    <a:srgbClr val="003399"/>
                  </a:solidFill>
                  <a:latin typeface="Arial" pitchFamily="34" charset="0"/>
                </a:rPr>
                <a:t>anemia  B82</a:t>
              </a:r>
            </a:p>
          </p:txBody>
        </p:sp>
        <p:sp>
          <p:nvSpPr>
            <p:cNvPr id="11289" name="Line 18"/>
            <p:cNvSpPr>
              <a:spLocks noChangeShapeType="1"/>
            </p:cNvSpPr>
            <p:nvPr/>
          </p:nvSpPr>
          <p:spPr bwMode="auto">
            <a:xfrm>
              <a:off x="3848" y="2328"/>
              <a:ext cx="27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4038600" y="4864100"/>
            <a:ext cx="2574925" cy="1384300"/>
            <a:chOff x="2544" y="3064"/>
            <a:chExt cx="1622" cy="872"/>
          </a:xfrm>
        </p:grpSpPr>
        <p:sp>
          <p:nvSpPr>
            <p:cNvPr id="11286" name="Rectangle 20"/>
            <p:cNvSpPr>
              <a:spLocks noChangeArrowheads="1"/>
            </p:cNvSpPr>
            <p:nvPr/>
          </p:nvSpPr>
          <p:spPr bwMode="auto">
            <a:xfrm>
              <a:off x="2544" y="3064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3399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Diagnosis</a:t>
              </a:r>
            </a:p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3399"/>
                  </a:solidFill>
                  <a:latin typeface="Arial" pitchFamily="34" charset="0"/>
                </a:rPr>
                <a:t>Ca colon </a:t>
              </a:r>
            </a:p>
          </p:txBody>
        </p:sp>
        <p:sp>
          <p:nvSpPr>
            <p:cNvPr id="11287" name="Line 21"/>
            <p:cNvSpPr>
              <a:spLocks noChangeShapeType="1"/>
            </p:cNvSpPr>
            <p:nvPr/>
          </p:nvSpPr>
          <p:spPr bwMode="auto">
            <a:xfrm>
              <a:off x="3872" y="3416"/>
              <a:ext cx="294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1320800" y="4813300"/>
            <a:ext cx="2638425" cy="1384300"/>
            <a:chOff x="832" y="3032"/>
            <a:chExt cx="1662" cy="872"/>
          </a:xfrm>
        </p:grpSpPr>
        <p:sp>
          <p:nvSpPr>
            <p:cNvPr id="11284" name="Rectangle 23"/>
            <p:cNvSpPr>
              <a:spLocks noChangeArrowheads="1"/>
            </p:cNvSpPr>
            <p:nvPr/>
          </p:nvSpPr>
          <p:spPr bwMode="auto">
            <a:xfrm>
              <a:off x="832" y="3032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99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RFE</a:t>
              </a:r>
              <a:endParaRPr lang="en-US" sz="2400" b="1">
                <a:solidFill>
                  <a:schemeClr val="tx1"/>
                </a:solidFill>
                <a:latin typeface="Arial" pitchFamily="34" charset="0"/>
              </a:endParaRP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2000" b="1">
                  <a:solidFill>
                    <a:srgbClr val="339933"/>
                  </a:solidFill>
                  <a:latin typeface="Arial" pitchFamily="34" charset="0"/>
                </a:rPr>
                <a:t>‘what’s the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2000" b="1">
                  <a:solidFill>
                    <a:srgbClr val="339933"/>
                  </a:solidFill>
                  <a:latin typeface="Arial" pitchFamily="34" charset="0"/>
                </a:rPr>
                <a:t>test result?’  </a:t>
              </a:r>
            </a:p>
          </p:txBody>
        </p:sp>
        <p:sp>
          <p:nvSpPr>
            <p:cNvPr id="11285" name="Line 24"/>
            <p:cNvSpPr>
              <a:spLocks noChangeShapeType="1"/>
            </p:cNvSpPr>
            <p:nvPr/>
          </p:nvSpPr>
          <p:spPr bwMode="auto">
            <a:xfrm>
              <a:off x="2168" y="3416"/>
              <a:ext cx="3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4775200" y="2654300"/>
            <a:ext cx="39688" cy="2108200"/>
            <a:chOff x="3008" y="1672"/>
            <a:chExt cx="25" cy="1328"/>
          </a:xfrm>
        </p:grpSpPr>
        <p:sp>
          <p:nvSpPr>
            <p:cNvPr id="11282" name="Line 26"/>
            <p:cNvSpPr>
              <a:spLocks noChangeShapeType="1"/>
            </p:cNvSpPr>
            <p:nvPr/>
          </p:nvSpPr>
          <p:spPr bwMode="auto">
            <a:xfrm>
              <a:off x="3008" y="1672"/>
              <a:ext cx="1" cy="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Line 27"/>
            <p:cNvSpPr>
              <a:spLocks noChangeShapeType="1"/>
            </p:cNvSpPr>
            <p:nvPr/>
          </p:nvSpPr>
          <p:spPr bwMode="auto">
            <a:xfrm>
              <a:off x="3032" y="2848"/>
              <a:ext cx="1" cy="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78" name="Text Box 28"/>
          <p:cNvSpPr txBox="1">
            <a:spLocks noChangeArrowheads="1"/>
          </p:cNvSpPr>
          <p:nvPr/>
        </p:nvSpPr>
        <p:spPr bwMode="auto">
          <a:xfrm>
            <a:off x="88900" y="1397000"/>
            <a:ext cx="11303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1st </a:t>
            </a:r>
          </a:p>
          <a:p>
            <a:pPr algn="l">
              <a:lnSpc>
                <a:spcPct val="100000"/>
              </a:lnSpc>
            </a:pPr>
            <a:r>
              <a:rPr lang="nl-NL" sz="1400">
                <a:latin typeface="Arial" pitchFamily="34" charset="0"/>
              </a:rPr>
              <a:t>encounter</a:t>
            </a:r>
            <a:endParaRPr lang="en-US" sz="1400">
              <a:latin typeface="Arial" pitchFamily="34" charset="0"/>
            </a:endParaRPr>
          </a:p>
        </p:txBody>
      </p:sp>
      <p:sp>
        <p:nvSpPr>
          <p:cNvPr id="11279" name="Text Box 29"/>
          <p:cNvSpPr txBox="1">
            <a:spLocks noChangeArrowheads="1"/>
          </p:cNvSpPr>
          <p:nvPr/>
        </p:nvSpPr>
        <p:spPr bwMode="auto">
          <a:xfrm>
            <a:off x="165100" y="3263900"/>
            <a:ext cx="11303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400">
                <a:latin typeface="Arial" pitchFamily="34" charset="0"/>
              </a:rPr>
              <a:t>2nd</a:t>
            </a:r>
          </a:p>
          <a:p>
            <a:pPr algn="l"/>
            <a:r>
              <a:rPr lang="nl-NL" sz="1400">
                <a:latin typeface="Arial" pitchFamily="34" charset="0"/>
              </a:rPr>
              <a:t>encounter</a:t>
            </a:r>
            <a:endParaRPr lang="en-US" sz="1400">
              <a:latin typeface="Arial" pitchFamily="34" charset="0"/>
            </a:endParaRPr>
          </a:p>
        </p:txBody>
      </p:sp>
      <p:sp>
        <p:nvSpPr>
          <p:cNvPr id="11280" name="Text Box 30"/>
          <p:cNvSpPr txBox="1">
            <a:spLocks noChangeArrowheads="1"/>
          </p:cNvSpPr>
          <p:nvPr/>
        </p:nvSpPr>
        <p:spPr bwMode="auto">
          <a:xfrm>
            <a:off x="228600" y="4953000"/>
            <a:ext cx="11811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3rd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encounter</a:t>
            </a: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228600" y="4800600"/>
            <a:ext cx="8534400" cy="190023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759200" y="977900"/>
            <a:ext cx="2463800" cy="5537200"/>
          </a:xfrm>
          <a:prstGeom prst="rect">
            <a:avLst/>
          </a:prstGeom>
          <a:solidFill>
            <a:schemeClr val="hlink"/>
          </a:solidFill>
          <a:ln w="57150">
            <a:solidFill>
              <a:srgbClr val="003399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190500" y="165100"/>
            <a:ext cx="8572500" cy="850900"/>
          </a:xfrm>
        </p:spPr>
        <p:txBody>
          <a:bodyPr/>
          <a:lstStyle/>
          <a:p>
            <a:pPr eaLnBrk="1" hangingPunct="1"/>
            <a:r>
              <a:rPr lang="id-ID" sz="4000" smtClean="0">
                <a:solidFill>
                  <a:srgbClr val="003366"/>
                </a:solidFill>
                <a:latin typeface="Arial" pitchFamily="34" charset="0"/>
              </a:rPr>
              <a:t>AKP</a:t>
            </a:r>
            <a:r>
              <a:rPr lang="en-US" sz="4000" smtClean="0">
                <a:solidFill>
                  <a:srgbClr val="003366"/>
                </a:solidFill>
                <a:latin typeface="Arial" pitchFamily="34" charset="0"/>
              </a:rPr>
              <a:t>: </a:t>
            </a:r>
            <a:r>
              <a:rPr lang="id-ID" sz="4000" smtClean="0">
                <a:solidFill>
                  <a:srgbClr val="003366"/>
                </a:solidFill>
                <a:latin typeface="Arial" pitchFamily="34" charset="0"/>
              </a:rPr>
              <a:t>AMBIL HASIL</a:t>
            </a:r>
            <a:endParaRPr lang="en-US" sz="4000" smtClean="0">
              <a:solidFill>
                <a:srgbClr val="003366"/>
              </a:solidFill>
              <a:latin typeface="Arial" pitchFamily="34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578600" y="1193800"/>
            <a:ext cx="2006600" cy="1384300"/>
          </a:xfrm>
          <a:prstGeom prst="rect">
            <a:avLst/>
          </a:prstGeom>
          <a:solidFill>
            <a:schemeClr val="bg1"/>
          </a:solidFill>
          <a:ln w="57150">
            <a:solidFill>
              <a:srgbClr val="CC0066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u="sng">
                <a:solidFill>
                  <a:schemeClr val="tx1"/>
                </a:solidFill>
                <a:latin typeface="Arial" pitchFamily="34" charset="0"/>
              </a:rPr>
              <a:t>Process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3200" b="1">
                <a:solidFill>
                  <a:srgbClr val="CC0066"/>
                </a:solidFill>
                <a:latin typeface="Arial" pitchFamily="34" charset="0"/>
              </a:rPr>
              <a:t>Hb A34</a:t>
            </a:r>
            <a:endParaRPr lang="en-US" sz="2400" b="1">
              <a:solidFill>
                <a:srgbClr val="CC0066"/>
              </a:solidFill>
              <a:latin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604000" y="3022600"/>
            <a:ext cx="2006600" cy="1384300"/>
          </a:xfrm>
          <a:prstGeom prst="rect">
            <a:avLst/>
          </a:prstGeom>
          <a:solidFill>
            <a:schemeClr val="bg1"/>
          </a:solidFill>
          <a:ln w="57150">
            <a:solidFill>
              <a:srgbClr val="CC0066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u="sng">
                <a:solidFill>
                  <a:schemeClr val="tx1"/>
                </a:solidFill>
                <a:latin typeface="Arial" pitchFamily="34" charset="0"/>
              </a:rPr>
              <a:t>Process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CC0066"/>
                </a:solidFill>
                <a:latin typeface="Arial" pitchFamily="34" charset="0"/>
              </a:rPr>
              <a:t>colonoscopy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CC0066"/>
                </a:solidFill>
                <a:latin typeface="Arial" pitchFamily="34" charset="0"/>
              </a:rPr>
              <a:t>D40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642100" y="4838700"/>
            <a:ext cx="2006600" cy="1384300"/>
          </a:xfrm>
          <a:prstGeom prst="rect">
            <a:avLst/>
          </a:prstGeom>
          <a:solidFill>
            <a:schemeClr val="bg1"/>
          </a:solidFill>
          <a:ln w="57150">
            <a:solidFill>
              <a:srgbClr val="CC0066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u="sng">
                <a:solidFill>
                  <a:schemeClr val="tx1"/>
                </a:solidFill>
                <a:latin typeface="Arial" pitchFamily="34" charset="0"/>
              </a:rPr>
              <a:t>Process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>
                <a:solidFill>
                  <a:srgbClr val="CC0066"/>
                </a:solidFill>
                <a:latin typeface="Arial" pitchFamily="34" charset="0"/>
              </a:rPr>
              <a:t>referral,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>
                <a:solidFill>
                  <a:srgbClr val="CC0066"/>
                </a:solidFill>
                <a:latin typeface="Arial" pitchFamily="34" charset="0"/>
              </a:rPr>
              <a:t>advice 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282700" y="1193800"/>
            <a:ext cx="2613025" cy="1384300"/>
            <a:chOff x="808" y="752"/>
            <a:chExt cx="1646" cy="872"/>
          </a:xfrm>
        </p:grpSpPr>
        <p:sp>
          <p:nvSpPr>
            <p:cNvPr id="12317" name="Rectangle 8"/>
            <p:cNvSpPr>
              <a:spLocks noChangeArrowheads="1"/>
            </p:cNvSpPr>
            <p:nvPr/>
          </p:nvSpPr>
          <p:spPr bwMode="auto">
            <a:xfrm>
              <a:off x="808" y="752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99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RFE</a:t>
              </a:r>
              <a:endParaRPr lang="en-US" sz="2400" b="1">
                <a:solidFill>
                  <a:schemeClr val="tx1"/>
                </a:solidFill>
                <a:latin typeface="Arial" pitchFamily="34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9900"/>
                  </a:solidFill>
                  <a:latin typeface="Arial" pitchFamily="34" charset="0"/>
                </a:rPr>
                <a:t>‘I’m feeling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9900"/>
                  </a:solidFill>
                  <a:latin typeface="Arial" pitchFamily="34" charset="0"/>
                </a:rPr>
                <a:t>tired’ A04</a:t>
              </a:r>
            </a:p>
          </p:txBody>
        </p:sp>
        <p:sp>
          <p:nvSpPr>
            <p:cNvPr id="12318" name="Line 9"/>
            <p:cNvSpPr>
              <a:spLocks noChangeShapeType="1"/>
            </p:cNvSpPr>
            <p:nvPr/>
          </p:nvSpPr>
          <p:spPr bwMode="auto">
            <a:xfrm>
              <a:off x="2128" y="1192"/>
              <a:ext cx="3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949700" y="1181100"/>
            <a:ext cx="2562225" cy="1384300"/>
            <a:chOff x="2488" y="744"/>
            <a:chExt cx="1614" cy="872"/>
          </a:xfrm>
        </p:grpSpPr>
        <p:sp>
          <p:nvSpPr>
            <p:cNvPr id="12315" name="Rectangle 11"/>
            <p:cNvSpPr>
              <a:spLocks noChangeArrowheads="1"/>
            </p:cNvSpPr>
            <p:nvPr/>
          </p:nvSpPr>
          <p:spPr bwMode="auto">
            <a:xfrm>
              <a:off x="2488" y="744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3399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Diagnosis</a:t>
              </a:r>
            </a:p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3399"/>
                  </a:solidFill>
                  <a:latin typeface="Arial" pitchFamily="34" charset="0"/>
                </a:rPr>
                <a:t>tiredness </a:t>
              </a:r>
            </a:p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3399"/>
                  </a:solidFill>
                  <a:latin typeface="Arial" pitchFamily="34" charset="0"/>
                </a:rPr>
                <a:t>A04</a:t>
              </a:r>
            </a:p>
          </p:txBody>
        </p:sp>
        <p:sp>
          <p:nvSpPr>
            <p:cNvPr id="12316" name="Line 12"/>
            <p:cNvSpPr>
              <a:spLocks noChangeShapeType="1"/>
            </p:cNvSpPr>
            <p:nvPr/>
          </p:nvSpPr>
          <p:spPr bwMode="auto">
            <a:xfrm>
              <a:off x="3832" y="1152"/>
              <a:ext cx="27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295400" y="2971800"/>
            <a:ext cx="2625725" cy="1384300"/>
            <a:chOff x="816" y="1872"/>
            <a:chExt cx="1654" cy="872"/>
          </a:xfrm>
        </p:grpSpPr>
        <p:sp>
          <p:nvSpPr>
            <p:cNvPr id="12313" name="Rectangle 14"/>
            <p:cNvSpPr>
              <a:spLocks noChangeArrowheads="1"/>
            </p:cNvSpPr>
            <p:nvPr/>
          </p:nvSpPr>
          <p:spPr bwMode="auto">
            <a:xfrm>
              <a:off x="816" y="1872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99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RFE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2000" b="1">
                  <a:solidFill>
                    <a:srgbClr val="009900"/>
                  </a:solidFill>
                  <a:latin typeface="Arial" pitchFamily="34" charset="0"/>
                </a:rPr>
                <a:t>‘what’s the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2000" b="1">
                  <a:solidFill>
                    <a:srgbClr val="009900"/>
                  </a:solidFill>
                  <a:latin typeface="Arial" pitchFamily="34" charset="0"/>
                </a:rPr>
                <a:t>test result?’ A60</a:t>
              </a:r>
              <a:endParaRPr lang="en-US" sz="2000" b="1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2314" name="Line 15"/>
            <p:cNvSpPr>
              <a:spLocks noChangeShapeType="1"/>
            </p:cNvSpPr>
            <p:nvPr/>
          </p:nvSpPr>
          <p:spPr bwMode="auto">
            <a:xfrm>
              <a:off x="2144" y="2328"/>
              <a:ext cx="3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975100" y="2997200"/>
            <a:ext cx="2574925" cy="1384300"/>
            <a:chOff x="2504" y="1888"/>
            <a:chExt cx="1622" cy="872"/>
          </a:xfrm>
        </p:grpSpPr>
        <p:sp>
          <p:nvSpPr>
            <p:cNvPr id="12311" name="Rectangle 17"/>
            <p:cNvSpPr>
              <a:spLocks noChangeArrowheads="1"/>
            </p:cNvSpPr>
            <p:nvPr/>
          </p:nvSpPr>
          <p:spPr bwMode="auto">
            <a:xfrm>
              <a:off x="2504" y="1888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3399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3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Diagnosis</a:t>
              </a:r>
            </a:p>
            <a:p>
              <a:pPr>
                <a:lnSpc>
                  <a:spcPct val="130000"/>
                </a:lnSpc>
                <a:spcBef>
                  <a:spcPct val="0"/>
                </a:spcBef>
              </a:pPr>
              <a:r>
                <a:rPr lang="en-US" b="1">
                  <a:solidFill>
                    <a:srgbClr val="003399"/>
                  </a:solidFill>
                  <a:latin typeface="Arial" pitchFamily="34" charset="0"/>
                </a:rPr>
                <a:t>iron deficiency </a:t>
              </a:r>
            </a:p>
            <a:p>
              <a:pPr>
                <a:lnSpc>
                  <a:spcPct val="130000"/>
                </a:lnSpc>
                <a:spcBef>
                  <a:spcPct val="0"/>
                </a:spcBef>
              </a:pPr>
              <a:r>
                <a:rPr lang="en-US" b="1">
                  <a:solidFill>
                    <a:srgbClr val="003399"/>
                  </a:solidFill>
                  <a:latin typeface="Arial" pitchFamily="34" charset="0"/>
                </a:rPr>
                <a:t>anemia  B80</a:t>
              </a:r>
            </a:p>
          </p:txBody>
        </p:sp>
        <p:sp>
          <p:nvSpPr>
            <p:cNvPr id="12312" name="Line 18"/>
            <p:cNvSpPr>
              <a:spLocks noChangeShapeType="1"/>
            </p:cNvSpPr>
            <p:nvPr/>
          </p:nvSpPr>
          <p:spPr bwMode="auto">
            <a:xfrm>
              <a:off x="3848" y="2328"/>
              <a:ext cx="27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4038600" y="4864100"/>
            <a:ext cx="2574925" cy="1384300"/>
            <a:chOff x="2544" y="3064"/>
            <a:chExt cx="1622" cy="872"/>
          </a:xfrm>
        </p:grpSpPr>
        <p:sp>
          <p:nvSpPr>
            <p:cNvPr id="12309" name="Rectangle 20"/>
            <p:cNvSpPr>
              <a:spLocks noChangeArrowheads="1"/>
            </p:cNvSpPr>
            <p:nvPr/>
          </p:nvSpPr>
          <p:spPr bwMode="auto">
            <a:xfrm>
              <a:off x="2544" y="3064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3399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Diagnosis</a:t>
              </a:r>
            </a:p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3399"/>
                  </a:solidFill>
                  <a:latin typeface="Arial" pitchFamily="34" charset="0"/>
                </a:rPr>
                <a:t>Ca colon </a:t>
              </a:r>
            </a:p>
          </p:txBody>
        </p:sp>
        <p:sp>
          <p:nvSpPr>
            <p:cNvPr id="12310" name="Line 21"/>
            <p:cNvSpPr>
              <a:spLocks noChangeShapeType="1"/>
            </p:cNvSpPr>
            <p:nvPr/>
          </p:nvSpPr>
          <p:spPr bwMode="auto">
            <a:xfrm>
              <a:off x="3872" y="3416"/>
              <a:ext cx="294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1320800" y="4813300"/>
            <a:ext cx="2638425" cy="1384300"/>
            <a:chOff x="832" y="3032"/>
            <a:chExt cx="1662" cy="872"/>
          </a:xfrm>
        </p:grpSpPr>
        <p:sp>
          <p:nvSpPr>
            <p:cNvPr id="12307" name="Rectangle 23"/>
            <p:cNvSpPr>
              <a:spLocks noChangeArrowheads="1"/>
            </p:cNvSpPr>
            <p:nvPr/>
          </p:nvSpPr>
          <p:spPr bwMode="auto">
            <a:xfrm>
              <a:off x="832" y="3032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99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RFE</a:t>
              </a:r>
              <a:endParaRPr lang="en-US" sz="2400" b="1">
                <a:solidFill>
                  <a:schemeClr val="tx1"/>
                </a:solidFill>
                <a:latin typeface="Arial" pitchFamily="34" charset="0"/>
              </a:endParaRP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2000" b="1">
                  <a:solidFill>
                    <a:srgbClr val="339933"/>
                  </a:solidFill>
                  <a:latin typeface="Arial" pitchFamily="34" charset="0"/>
                </a:rPr>
                <a:t>‘what’s the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2000" b="1">
                  <a:solidFill>
                    <a:srgbClr val="339933"/>
                  </a:solidFill>
                  <a:latin typeface="Arial" pitchFamily="34" charset="0"/>
                </a:rPr>
                <a:t>test result?’ D60 </a:t>
              </a:r>
            </a:p>
          </p:txBody>
        </p:sp>
        <p:sp>
          <p:nvSpPr>
            <p:cNvPr id="12308" name="Line 24"/>
            <p:cNvSpPr>
              <a:spLocks noChangeShapeType="1"/>
            </p:cNvSpPr>
            <p:nvPr/>
          </p:nvSpPr>
          <p:spPr bwMode="auto">
            <a:xfrm>
              <a:off x="2168" y="3416"/>
              <a:ext cx="3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4775200" y="2654300"/>
            <a:ext cx="39688" cy="2108200"/>
            <a:chOff x="3008" y="1672"/>
            <a:chExt cx="25" cy="1328"/>
          </a:xfrm>
        </p:grpSpPr>
        <p:sp>
          <p:nvSpPr>
            <p:cNvPr id="12305" name="Line 26"/>
            <p:cNvSpPr>
              <a:spLocks noChangeShapeType="1"/>
            </p:cNvSpPr>
            <p:nvPr/>
          </p:nvSpPr>
          <p:spPr bwMode="auto">
            <a:xfrm>
              <a:off x="3008" y="1672"/>
              <a:ext cx="1" cy="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6" name="Line 27"/>
            <p:cNvSpPr>
              <a:spLocks noChangeShapeType="1"/>
            </p:cNvSpPr>
            <p:nvPr/>
          </p:nvSpPr>
          <p:spPr bwMode="auto">
            <a:xfrm>
              <a:off x="3032" y="2848"/>
              <a:ext cx="1" cy="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02" name="Text Box 28"/>
          <p:cNvSpPr txBox="1">
            <a:spLocks noChangeArrowheads="1"/>
          </p:cNvSpPr>
          <p:nvPr/>
        </p:nvSpPr>
        <p:spPr bwMode="auto">
          <a:xfrm>
            <a:off x="88900" y="1397000"/>
            <a:ext cx="11303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1st </a:t>
            </a:r>
          </a:p>
          <a:p>
            <a:pPr algn="l">
              <a:lnSpc>
                <a:spcPct val="100000"/>
              </a:lnSpc>
            </a:pPr>
            <a:r>
              <a:rPr lang="nl-NL" sz="1400">
                <a:latin typeface="Arial" pitchFamily="34" charset="0"/>
              </a:rPr>
              <a:t>encounter</a:t>
            </a:r>
            <a:endParaRPr lang="en-US" sz="1400">
              <a:latin typeface="Arial" pitchFamily="34" charset="0"/>
            </a:endParaRPr>
          </a:p>
        </p:txBody>
      </p:sp>
      <p:sp>
        <p:nvSpPr>
          <p:cNvPr id="12303" name="Text Box 29"/>
          <p:cNvSpPr txBox="1">
            <a:spLocks noChangeArrowheads="1"/>
          </p:cNvSpPr>
          <p:nvPr/>
        </p:nvSpPr>
        <p:spPr bwMode="auto">
          <a:xfrm>
            <a:off x="165100" y="3263900"/>
            <a:ext cx="11303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400">
                <a:latin typeface="Arial" pitchFamily="34" charset="0"/>
              </a:rPr>
              <a:t>2nd</a:t>
            </a:r>
          </a:p>
          <a:p>
            <a:pPr algn="l"/>
            <a:r>
              <a:rPr lang="nl-NL" sz="1400">
                <a:latin typeface="Arial" pitchFamily="34" charset="0"/>
              </a:rPr>
              <a:t>encounter</a:t>
            </a:r>
            <a:endParaRPr lang="en-US" sz="1400">
              <a:latin typeface="Arial" pitchFamily="34" charset="0"/>
            </a:endParaRPr>
          </a:p>
        </p:txBody>
      </p:sp>
      <p:sp>
        <p:nvSpPr>
          <p:cNvPr id="12304" name="Text Box 30"/>
          <p:cNvSpPr txBox="1">
            <a:spLocks noChangeArrowheads="1"/>
          </p:cNvSpPr>
          <p:nvPr/>
        </p:nvSpPr>
        <p:spPr bwMode="auto">
          <a:xfrm>
            <a:off x="228600" y="4953000"/>
            <a:ext cx="11811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3rd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encounter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759200" y="977900"/>
            <a:ext cx="2463800" cy="5537200"/>
          </a:xfrm>
          <a:prstGeom prst="rect">
            <a:avLst/>
          </a:prstGeom>
          <a:solidFill>
            <a:schemeClr val="hlink"/>
          </a:solidFill>
          <a:ln w="57150">
            <a:solidFill>
              <a:srgbClr val="003399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65100"/>
            <a:ext cx="9144000" cy="8509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003366"/>
                </a:solidFill>
                <a:latin typeface="Arial" pitchFamily="34" charset="0"/>
              </a:rPr>
              <a:t>DIAGNOSIS</a:t>
            </a:r>
            <a:r>
              <a:rPr lang="id-ID" sz="4000" smtClean="0">
                <a:solidFill>
                  <a:srgbClr val="003366"/>
                </a:solidFill>
                <a:latin typeface="Arial" pitchFamily="34" charset="0"/>
              </a:rPr>
              <a:t> BARU</a:t>
            </a:r>
            <a:r>
              <a:rPr lang="en-US" sz="4000" smtClean="0">
                <a:solidFill>
                  <a:srgbClr val="003366"/>
                </a:solidFill>
                <a:latin typeface="Arial" pitchFamily="34" charset="0"/>
              </a:rPr>
              <a:t>: </a:t>
            </a:r>
            <a:r>
              <a:rPr lang="id-ID" sz="4000" smtClean="0">
                <a:solidFill>
                  <a:srgbClr val="003366"/>
                </a:solidFill>
                <a:latin typeface="Arial" pitchFamily="34" charset="0"/>
              </a:rPr>
              <a:t>CA K</a:t>
            </a:r>
            <a:r>
              <a:rPr lang="en-US" sz="4000" smtClean="0">
                <a:solidFill>
                  <a:srgbClr val="003366"/>
                </a:solidFill>
                <a:latin typeface="Arial" pitchFamily="34" charset="0"/>
              </a:rPr>
              <a:t>OLON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578600" y="1193800"/>
            <a:ext cx="2006600" cy="1384300"/>
          </a:xfrm>
          <a:prstGeom prst="rect">
            <a:avLst/>
          </a:prstGeom>
          <a:solidFill>
            <a:schemeClr val="bg1"/>
          </a:solidFill>
          <a:ln w="57150">
            <a:solidFill>
              <a:srgbClr val="CC0066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u="sng">
                <a:solidFill>
                  <a:schemeClr val="tx1"/>
                </a:solidFill>
                <a:latin typeface="Arial" pitchFamily="34" charset="0"/>
              </a:rPr>
              <a:t>Process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3200" b="1">
                <a:solidFill>
                  <a:srgbClr val="CC0066"/>
                </a:solidFill>
                <a:latin typeface="Arial" pitchFamily="34" charset="0"/>
              </a:rPr>
              <a:t>Hb A34</a:t>
            </a:r>
            <a:endParaRPr lang="en-US" sz="2400" b="1">
              <a:solidFill>
                <a:srgbClr val="CC0066"/>
              </a:solidFill>
              <a:latin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6604000" y="3022600"/>
            <a:ext cx="2006600" cy="1384300"/>
          </a:xfrm>
          <a:prstGeom prst="rect">
            <a:avLst/>
          </a:prstGeom>
          <a:solidFill>
            <a:schemeClr val="bg1"/>
          </a:solidFill>
          <a:ln w="57150">
            <a:solidFill>
              <a:srgbClr val="CC0066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u="sng">
                <a:solidFill>
                  <a:schemeClr val="tx1"/>
                </a:solidFill>
                <a:latin typeface="Arial" pitchFamily="34" charset="0"/>
              </a:rPr>
              <a:t>Process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CC0066"/>
                </a:solidFill>
                <a:latin typeface="Arial" pitchFamily="34" charset="0"/>
              </a:rPr>
              <a:t>colonoscopy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CC0066"/>
                </a:solidFill>
                <a:latin typeface="Arial" pitchFamily="34" charset="0"/>
              </a:rPr>
              <a:t>D40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6642100" y="4838700"/>
            <a:ext cx="2006600" cy="1384300"/>
          </a:xfrm>
          <a:prstGeom prst="rect">
            <a:avLst/>
          </a:prstGeom>
          <a:solidFill>
            <a:schemeClr val="bg1"/>
          </a:solidFill>
          <a:ln w="57150">
            <a:solidFill>
              <a:srgbClr val="CC0066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u="sng">
                <a:solidFill>
                  <a:schemeClr val="tx1"/>
                </a:solidFill>
                <a:latin typeface="Arial" pitchFamily="34" charset="0"/>
              </a:rPr>
              <a:t>Process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>
                <a:solidFill>
                  <a:srgbClr val="CC0066"/>
                </a:solidFill>
                <a:latin typeface="Arial" pitchFamily="34" charset="0"/>
              </a:rPr>
              <a:t>referral,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>
                <a:solidFill>
                  <a:srgbClr val="CC0066"/>
                </a:solidFill>
                <a:latin typeface="Arial" pitchFamily="34" charset="0"/>
              </a:rPr>
              <a:t>advice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282700" y="1193800"/>
            <a:ext cx="2613025" cy="1384300"/>
            <a:chOff x="808" y="752"/>
            <a:chExt cx="1646" cy="872"/>
          </a:xfrm>
        </p:grpSpPr>
        <p:sp>
          <p:nvSpPr>
            <p:cNvPr id="13341" name="Rectangle 8"/>
            <p:cNvSpPr>
              <a:spLocks noChangeArrowheads="1"/>
            </p:cNvSpPr>
            <p:nvPr/>
          </p:nvSpPr>
          <p:spPr bwMode="auto">
            <a:xfrm>
              <a:off x="808" y="752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99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RFE</a:t>
              </a:r>
              <a:endParaRPr lang="en-US" sz="2400" b="1">
                <a:solidFill>
                  <a:schemeClr val="tx1"/>
                </a:solidFill>
                <a:latin typeface="Arial" pitchFamily="34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9900"/>
                  </a:solidFill>
                  <a:latin typeface="Arial" pitchFamily="34" charset="0"/>
                </a:rPr>
                <a:t>‘I’m feeling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9900"/>
                  </a:solidFill>
                  <a:latin typeface="Arial" pitchFamily="34" charset="0"/>
                </a:rPr>
                <a:t>tired’ A04</a:t>
              </a:r>
            </a:p>
          </p:txBody>
        </p:sp>
        <p:sp>
          <p:nvSpPr>
            <p:cNvPr id="13342" name="Line 9"/>
            <p:cNvSpPr>
              <a:spLocks noChangeShapeType="1"/>
            </p:cNvSpPr>
            <p:nvPr/>
          </p:nvSpPr>
          <p:spPr bwMode="auto">
            <a:xfrm>
              <a:off x="2128" y="1192"/>
              <a:ext cx="3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949700" y="1181100"/>
            <a:ext cx="2562225" cy="1384300"/>
            <a:chOff x="2488" y="744"/>
            <a:chExt cx="1614" cy="872"/>
          </a:xfrm>
        </p:grpSpPr>
        <p:sp>
          <p:nvSpPr>
            <p:cNvPr id="13339" name="Rectangle 11"/>
            <p:cNvSpPr>
              <a:spLocks noChangeArrowheads="1"/>
            </p:cNvSpPr>
            <p:nvPr/>
          </p:nvSpPr>
          <p:spPr bwMode="auto">
            <a:xfrm>
              <a:off x="2488" y="744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3399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Diagnosis</a:t>
              </a:r>
            </a:p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3399"/>
                  </a:solidFill>
                  <a:latin typeface="Arial" pitchFamily="34" charset="0"/>
                </a:rPr>
                <a:t>tiredness </a:t>
              </a:r>
            </a:p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3399"/>
                  </a:solidFill>
                  <a:latin typeface="Arial" pitchFamily="34" charset="0"/>
                </a:rPr>
                <a:t>A04</a:t>
              </a:r>
            </a:p>
          </p:txBody>
        </p:sp>
        <p:sp>
          <p:nvSpPr>
            <p:cNvPr id="13340" name="Line 12"/>
            <p:cNvSpPr>
              <a:spLocks noChangeShapeType="1"/>
            </p:cNvSpPr>
            <p:nvPr/>
          </p:nvSpPr>
          <p:spPr bwMode="auto">
            <a:xfrm>
              <a:off x="3832" y="1152"/>
              <a:ext cx="27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295400" y="2971800"/>
            <a:ext cx="2625725" cy="1384300"/>
            <a:chOff x="816" y="1872"/>
            <a:chExt cx="1654" cy="872"/>
          </a:xfrm>
        </p:grpSpPr>
        <p:sp>
          <p:nvSpPr>
            <p:cNvPr id="13337" name="Rectangle 14"/>
            <p:cNvSpPr>
              <a:spLocks noChangeArrowheads="1"/>
            </p:cNvSpPr>
            <p:nvPr/>
          </p:nvSpPr>
          <p:spPr bwMode="auto">
            <a:xfrm>
              <a:off x="816" y="1872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99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RFE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2000" b="1">
                  <a:solidFill>
                    <a:srgbClr val="009900"/>
                  </a:solidFill>
                  <a:latin typeface="Arial" pitchFamily="34" charset="0"/>
                </a:rPr>
                <a:t>‘what’s the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2000" b="1">
                  <a:solidFill>
                    <a:srgbClr val="009900"/>
                  </a:solidFill>
                  <a:latin typeface="Arial" pitchFamily="34" charset="0"/>
                </a:rPr>
                <a:t>test result?’ A60</a:t>
              </a:r>
              <a:endParaRPr lang="en-US" sz="2000" b="1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3338" name="Line 15"/>
            <p:cNvSpPr>
              <a:spLocks noChangeShapeType="1"/>
            </p:cNvSpPr>
            <p:nvPr/>
          </p:nvSpPr>
          <p:spPr bwMode="auto">
            <a:xfrm>
              <a:off x="2144" y="2328"/>
              <a:ext cx="3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975100" y="2997200"/>
            <a:ext cx="2574925" cy="1384300"/>
            <a:chOff x="2504" y="1888"/>
            <a:chExt cx="1622" cy="872"/>
          </a:xfrm>
        </p:grpSpPr>
        <p:sp>
          <p:nvSpPr>
            <p:cNvPr id="13335" name="Rectangle 17"/>
            <p:cNvSpPr>
              <a:spLocks noChangeArrowheads="1"/>
            </p:cNvSpPr>
            <p:nvPr/>
          </p:nvSpPr>
          <p:spPr bwMode="auto">
            <a:xfrm>
              <a:off x="2504" y="1888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3399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3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Diagnosis</a:t>
              </a:r>
            </a:p>
            <a:p>
              <a:pPr>
                <a:lnSpc>
                  <a:spcPct val="130000"/>
                </a:lnSpc>
                <a:spcBef>
                  <a:spcPct val="0"/>
                </a:spcBef>
              </a:pPr>
              <a:r>
                <a:rPr lang="en-US" b="1">
                  <a:solidFill>
                    <a:srgbClr val="003399"/>
                  </a:solidFill>
                  <a:latin typeface="Arial" pitchFamily="34" charset="0"/>
                </a:rPr>
                <a:t>iron deficiency </a:t>
              </a:r>
            </a:p>
            <a:p>
              <a:pPr>
                <a:lnSpc>
                  <a:spcPct val="130000"/>
                </a:lnSpc>
                <a:spcBef>
                  <a:spcPct val="0"/>
                </a:spcBef>
              </a:pPr>
              <a:r>
                <a:rPr lang="en-US" b="1">
                  <a:solidFill>
                    <a:srgbClr val="003399"/>
                  </a:solidFill>
                  <a:latin typeface="Arial" pitchFamily="34" charset="0"/>
                </a:rPr>
                <a:t>anemia  B80</a:t>
              </a:r>
            </a:p>
          </p:txBody>
        </p:sp>
        <p:sp>
          <p:nvSpPr>
            <p:cNvPr id="13336" name="Line 18"/>
            <p:cNvSpPr>
              <a:spLocks noChangeShapeType="1"/>
            </p:cNvSpPr>
            <p:nvPr/>
          </p:nvSpPr>
          <p:spPr bwMode="auto">
            <a:xfrm>
              <a:off x="3848" y="2328"/>
              <a:ext cx="27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4038600" y="4864100"/>
            <a:ext cx="2574925" cy="1384300"/>
            <a:chOff x="2544" y="3064"/>
            <a:chExt cx="1622" cy="872"/>
          </a:xfrm>
        </p:grpSpPr>
        <p:sp>
          <p:nvSpPr>
            <p:cNvPr id="13333" name="Rectangle 20"/>
            <p:cNvSpPr>
              <a:spLocks noChangeArrowheads="1"/>
            </p:cNvSpPr>
            <p:nvPr/>
          </p:nvSpPr>
          <p:spPr bwMode="auto">
            <a:xfrm>
              <a:off x="2544" y="3064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3399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Diagnosis</a:t>
              </a:r>
            </a:p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3399"/>
                  </a:solidFill>
                  <a:latin typeface="Arial" pitchFamily="34" charset="0"/>
                </a:rPr>
                <a:t>Ca colon D75</a:t>
              </a:r>
            </a:p>
          </p:txBody>
        </p:sp>
        <p:sp>
          <p:nvSpPr>
            <p:cNvPr id="13334" name="Line 21"/>
            <p:cNvSpPr>
              <a:spLocks noChangeShapeType="1"/>
            </p:cNvSpPr>
            <p:nvPr/>
          </p:nvSpPr>
          <p:spPr bwMode="auto">
            <a:xfrm>
              <a:off x="3872" y="3416"/>
              <a:ext cx="294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1320800" y="4813300"/>
            <a:ext cx="2638425" cy="1384300"/>
            <a:chOff x="832" y="3032"/>
            <a:chExt cx="1662" cy="872"/>
          </a:xfrm>
        </p:grpSpPr>
        <p:sp>
          <p:nvSpPr>
            <p:cNvPr id="13331" name="Rectangle 23"/>
            <p:cNvSpPr>
              <a:spLocks noChangeArrowheads="1"/>
            </p:cNvSpPr>
            <p:nvPr/>
          </p:nvSpPr>
          <p:spPr bwMode="auto">
            <a:xfrm>
              <a:off x="832" y="3032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99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RFE</a:t>
              </a:r>
              <a:endParaRPr lang="en-US" sz="2400" b="1">
                <a:solidFill>
                  <a:schemeClr val="tx1"/>
                </a:solidFill>
                <a:latin typeface="Arial" pitchFamily="34" charset="0"/>
              </a:endParaRP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2000" b="1">
                  <a:solidFill>
                    <a:srgbClr val="339933"/>
                  </a:solidFill>
                  <a:latin typeface="Arial" pitchFamily="34" charset="0"/>
                </a:rPr>
                <a:t>‘what’s the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2000" b="1">
                  <a:solidFill>
                    <a:srgbClr val="339933"/>
                  </a:solidFill>
                  <a:latin typeface="Arial" pitchFamily="34" charset="0"/>
                </a:rPr>
                <a:t>test result?’ D60 </a:t>
              </a:r>
            </a:p>
          </p:txBody>
        </p:sp>
        <p:sp>
          <p:nvSpPr>
            <p:cNvPr id="13332" name="Line 24"/>
            <p:cNvSpPr>
              <a:spLocks noChangeShapeType="1"/>
            </p:cNvSpPr>
            <p:nvPr/>
          </p:nvSpPr>
          <p:spPr bwMode="auto">
            <a:xfrm>
              <a:off x="2168" y="3416"/>
              <a:ext cx="3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4775200" y="2654300"/>
            <a:ext cx="39688" cy="2108200"/>
            <a:chOff x="3008" y="1672"/>
            <a:chExt cx="25" cy="1328"/>
          </a:xfrm>
        </p:grpSpPr>
        <p:sp>
          <p:nvSpPr>
            <p:cNvPr id="13329" name="Line 26"/>
            <p:cNvSpPr>
              <a:spLocks noChangeShapeType="1"/>
            </p:cNvSpPr>
            <p:nvPr/>
          </p:nvSpPr>
          <p:spPr bwMode="auto">
            <a:xfrm>
              <a:off x="3008" y="1672"/>
              <a:ext cx="1" cy="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0" name="Line 27"/>
            <p:cNvSpPr>
              <a:spLocks noChangeShapeType="1"/>
            </p:cNvSpPr>
            <p:nvPr/>
          </p:nvSpPr>
          <p:spPr bwMode="auto">
            <a:xfrm>
              <a:off x="3032" y="2848"/>
              <a:ext cx="1" cy="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26" name="Text Box 28"/>
          <p:cNvSpPr txBox="1">
            <a:spLocks noChangeArrowheads="1"/>
          </p:cNvSpPr>
          <p:nvPr/>
        </p:nvSpPr>
        <p:spPr bwMode="auto">
          <a:xfrm>
            <a:off x="88900" y="1397000"/>
            <a:ext cx="11303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1st </a:t>
            </a:r>
          </a:p>
          <a:p>
            <a:pPr algn="l">
              <a:lnSpc>
                <a:spcPct val="100000"/>
              </a:lnSpc>
            </a:pPr>
            <a:r>
              <a:rPr lang="nl-NL" sz="1400">
                <a:latin typeface="Arial" pitchFamily="34" charset="0"/>
              </a:rPr>
              <a:t>encounter</a:t>
            </a:r>
            <a:endParaRPr lang="en-US" sz="1400">
              <a:latin typeface="Arial" pitchFamily="34" charset="0"/>
            </a:endParaRPr>
          </a:p>
        </p:txBody>
      </p:sp>
      <p:sp>
        <p:nvSpPr>
          <p:cNvPr id="13327" name="Text Box 29"/>
          <p:cNvSpPr txBox="1">
            <a:spLocks noChangeArrowheads="1"/>
          </p:cNvSpPr>
          <p:nvPr/>
        </p:nvSpPr>
        <p:spPr bwMode="auto">
          <a:xfrm>
            <a:off x="165100" y="3263900"/>
            <a:ext cx="11303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400">
                <a:latin typeface="Arial" pitchFamily="34" charset="0"/>
              </a:rPr>
              <a:t>2nd</a:t>
            </a:r>
          </a:p>
          <a:p>
            <a:pPr algn="l"/>
            <a:r>
              <a:rPr lang="nl-NL" sz="1400">
                <a:latin typeface="Arial" pitchFamily="34" charset="0"/>
              </a:rPr>
              <a:t>encounter</a:t>
            </a:r>
            <a:endParaRPr lang="en-US" sz="1400">
              <a:latin typeface="Arial" pitchFamily="34" charset="0"/>
            </a:endParaRPr>
          </a:p>
        </p:txBody>
      </p:sp>
      <p:sp>
        <p:nvSpPr>
          <p:cNvPr id="13328" name="Text Box 30"/>
          <p:cNvSpPr txBox="1">
            <a:spLocks noChangeArrowheads="1"/>
          </p:cNvSpPr>
          <p:nvPr/>
        </p:nvSpPr>
        <p:spPr bwMode="auto">
          <a:xfrm>
            <a:off x="228600" y="4953000"/>
            <a:ext cx="11811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3rd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encounter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759200" y="977900"/>
            <a:ext cx="2463800" cy="5537200"/>
          </a:xfrm>
          <a:prstGeom prst="rect">
            <a:avLst/>
          </a:prstGeom>
          <a:solidFill>
            <a:schemeClr val="hlink"/>
          </a:solidFill>
          <a:ln w="57150">
            <a:solidFill>
              <a:srgbClr val="003399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65100"/>
            <a:ext cx="8991600" cy="8509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003366"/>
                </a:solidFill>
                <a:latin typeface="Arial" pitchFamily="34" charset="0"/>
              </a:rPr>
              <a:t>PRO</a:t>
            </a:r>
            <a:r>
              <a:rPr lang="id-ID" sz="4000" smtClean="0">
                <a:solidFill>
                  <a:srgbClr val="003366"/>
                </a:solidFill>
                <a:latin typeface="Arial" pitchFamily="34" charset="0"/>
              </a:rPr>
              <a:t>SES</a:t>
            </a:r>
            <a:r>
              <a:rPr lang="en-US" sz="4000" smtClean="0">
                <a:solidFill>
                  <a:srgbClr val="003366"/>
                </a:solidFill>
                <a:latin typeface="Arial" pitchFamily="34" charset="0"/>
              </a:rPr>
              <a:t>: R</a:t>
            </a:r>
            <a:r>
              <a:rPr lang="id-ID" sz="4000" smtClean="0">
                <a:solidFill>
                  <a:srgbClr val="003366"/>
                </a:solidFill>
                <a:latin typeface="Arial" pitchFamily="34" charset="0"/>
              </a:rPr>
              <a:t>UJUK &amp; ALASAN LAIN</a:t>
            </a:r>
            <a:endParaRPr lang="en-US" sz="4000" smtClean="0">
              <a:solidFill>
                <a:srgbClr val="003366"/>
              </a:solidFill>
              <a:latin typeface="Arial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578600" y="1193800"/>
            <a:ext cx="2006600" cy="1384300"/>
          </a:xfrm>
          <a:prstGeom prst="rect">
            <a:avLst/>
          </a:prstGeom>
          <a:solidFill>
            <a:schemeClr val="bg1"/>
          </a:solidFill>
          <a:ln w="57150">
            <a:solidFill>
              <a:srgbClr val="CC0066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u="sng">
                <a:solidFill>
                  <a:schemeClr val="tx1"/>
                </a:solidFill>
                <a:latin typeface="Arial" pitchFamily="34" charset="0"/>
              </a:rPr>
              <a:t>Process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3200" b="1">
                <a:solidFill>
                  <a:srgbClr val="CC0066"/>
                </a:solidFill>
                <a:latin typeface="Arial" pitchFamily="34" charset="0"/>
              </a:rPr>
              <a:t>Hb A34</a:t>
            </a:r>
            <a:endParaRPr lang="en-US" sz="2400" b="1">
              <a:solidFill>
                <a:srgbClr val="CC0066"/>
              </a:solidFill>
              <a:latin typeface="Arial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604000" y="3022600"/>
            <a:ext cx="2006600" cy="1384300"/>
          </a:xfrm>
          <a:prstGeom prst="rect">
            <a:avLst/>
          </a:prstGeom>
          <a:solidFill>
            <a:schemeClr val="bg1"/>
          </a:solidFill>
          <a:ln w="57150">
            <a:solidFill>
              <a:srgbClr val="CC0066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u="sng">
                <a:solidFill>
                  <a:schemeClr val="tx1"/>
                </a:solidFill>
                <a:latin typeface="Arial" pitchFamily="34" charset="0"/>
              </a:rPr>
              <a:t>Process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CC0066"/>
                </a:solidFill>
                <a:latin typeface="Arial" pitchFamily="34" charset="0"/>
              </a:rPr>
              <a:t>colonoscopy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CC0066"/>
                </a:solidFill>
                <a:latin typeface="Arial" pitchFamily="34" charset="0"/>
              </a:rPr>
              <a:t>D40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6642100" y="4838700"/>
            <a:ext cx="2006600" cy="1384300"/>
          </a:xfrm>
          <a:prstGeom prst="rect">
            <a:avLst/>
          </a:prstGeom>
          <a:solidFill>
            <a:schemeClr val="bg1"/>
          </a:solidFill>
          <a:ln w="57150">
            <a:solidFill>
              <a:srgbClr val="CC0066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u="sng">
                <a:solidFill>
                  <a:schemeClr val="tx1"/>
                </a:solidFill>
                <a:latin typeface="Arial" pitchFamily="34" charset="0"/>
              </a:rPr>
              <a:t>Process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>
                <a:solidFill>
                  <a:srgbClr val="CC0066"/>
                </a:solidFill>
                <a:latin typeface="Arial" pitchFamily="34" charset="0"/>
              </a:rPr>
              <a:t>referral D67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>
                <a:solidFill>
                  <a:srgbClr val="CC0066"/>
                </a:solidFill>
                <a:latin typeface="Arial" pitchFamily="34" charset="0"/>
              </a:rPr>
              <a:t>advice D45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282700" y="1193800"/>
            <a:ext cx="2613025" cy="1384300"/>
            <a:chOff x="808" y="752"/>
            <a:chExt cx="1646" cy="872"/>
          </a:xfrm>
        </p:grpSpPr>
        <p:sp>
          <p:nvSpPr>
            <p:cNvPr id="14365" name="Rectangle 8"/>
            <p:cNvSpPr>
              <a:spLocks noChangeArrowheads="1"/>
            </p:cNvSpPr>
            <p:nvPr/>
          </p:nvSpPr>
          <p:spPr bwMode="auto">
            <a:xfrm>
              <a:off x="808" y="752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99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RFE</a:t>
              </a:r>
              <a:endParaRPr lang="en-US" sz="2400" b="1">
                <a:solidFill>
                  <a:schemeClr val="tx1"/>
                </a:solidFill>
                <a:latin typeface="Arial" pitchFamily="34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9900"/>
                  </a:solidFill>
                  <a:latin typeface="Arial" pitchFamily="34" charset="0"/>
                </a:rPr>
                <a:t>‘I’m feeling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9900"/>
                  </a:solidFill>
                  <a:latin typeface="Arial" pitchFamily="34" charset="0"/>
                </a:rPr>
                <a:t>tired’ A04</a:t>
              </a:r>
            </a:p>
          </p:txBody>
        </p:sp>
        <p:sp>
          <p:nvSpPr>
            <p:cNvPr id="14366" name="Line 9"/>
            <p:cNvSpPr>
              <a:spLocks noChangeShapeType="1"/>
            </p:cNvSpPr>
            <p:nvPr/>
          </p:nvSpPr>
          <p:spPr bwMode="auto">
            <a:xfrm>
              <a:off x="2128" y="1192"/>
              <a:ext cx="3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949700" y="1181100"/>
            <a:ext cx="2562225" cy="1384300"/>
            <a:chOff x="2488" y="744"/>
            <a:chExt cx="1614" cy="872"/>
          </a:xfrm>
        </p:grpSpPr>
        <p:sp>
          <p:nvSpPr>
            <p:cNvPr id="14363" name="Rectangle 11"/>
            <p:cNvSpPr>
              <a:spLocks noChangeArrowheads="1"/>
            </p:cNvSpPr>
            <p:nvPr/>
          </p:nvSpPr>
          <p:spPr bwMode="auto">
            <a:xfrm>
              <a:off x="2488" y="744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3399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Diagnosis</a:t>
              </a:r>
            </a:p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3399"/>
                  </a:solidFill>
                  <a:latin typeface="Arial" pitchFamily="34" charset="0"/>
                </a:rPr>
                <a:t>tiredness </a:t>
              </a:r>
            </a:p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3399"/>
                  </a:solidFill>
                  <a:latin typeface="Arial" pitchFamily="34" charset="0"/>
                </a:rPr>
                <a:t>A04</a:t>
              </a:r>
            </a:p>
          </p:txBody>
        </p:sp>
        <p:sp>
          <p:nvSpPr>
            <p:cNvPr id="14364" name="Line 12"/>
            <p:cNvSpPr>
              <a:spLocks noChangeShapeType="1"/>
            </p:cNvSpPr>
            <p:nvPr/>
          </p:nvSpPr>
          <p:spPr bwMode="auto">
            <a:xfrm>
              <a:off x="3832" y="1152"/>
              <a:ext cx="27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295400" y="2971800"/>
            <a:ext cx="2625725" cy="1384300"/>
            <a:chOff x="816" y="1872"/>
            <a:chExt cx="1654" cy="872"/>
          </a:xfrm>
        </p:grpSpPr>
        <p:sp>
          <p:nvSpPr>
            <p:cNvPr id="14361" name="Rectangle 14"/>
            <p:cNvSpPr>
              <a:spLocks noChangeArrowheads="1"/>
            </p:cNvSpPr>
            <p:nvPr/>
          </p:nvSpPr>
          <p:spPr bwMode="auto">
            <a:xfrm>
              <a:off x="816" y="1872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99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RFE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2000" b="1">
                  <a:solidFill>
                    <a:srgbClr val="009900"/>
                  </a:solidFill>
                  <a:latin typeface="Arial" pitchFamily="34" charset="0"/>
                </a:rPr>
                <a:t>‘what’s the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2000" b="1">
                  <a:solidFill>
                    <a:srgbClr val="009900"/>
                  </a:solidFill>
                  <a:latin typeface="Arial" pitchFamily="34" charset="0"/>
                </a:rPr>
                <a:t>test result?’ A60</a:t>
              </a:r>
              <a:endParaRPr lang="en-US" sz="2000" b="1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4362" name="Line 15"/>
            <p:cNvSpPr>
              <a:spLocks noChangeShapeType="1"/>
            </p:cNvSpPr>
            <p:nvPr/>
          </p:nvSpPr>
          <p:spPr bwMode="auto">
            <a:xfrm>
              <a:off x="2144" y="2328"/>
              <a:ext cx="3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975100" y="2997200"/>
            <a:ext cx="2574925" cy="1384300"/>
            <a:chOff x="2504" y="1888"/>
            <a:chExt cx="1622" cy="872"/>
          </a:xfrm>
        </p:grpSpPr>
        <p:sp>
          <p:nvSpPr>
            <p:cNvPr id="14359" name="Rectangle 17"/>
            <p:cNvSpPr>
              <a:spLocks noChangeArrowheads="1"/>
            </p:cNvSpPr>
            <p:nvPr/>
          </p:nvSpPr>
          <p:spPr bwMode="auto">
            <a:xfrm>
              <a:off x="2504" y="1888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3399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3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Diagnosis</a:t>
              </a:r>
            </a:p>
            <a:p>
              <a:pPr>
                <a:lnSpc>
                  <a:spcPct val="130000"/>
                </a:lnSpc>
                <a:spcBef>
                  <a:spcPct val="0"/>
                </a:spcBef>
              </a:pPr>
              <a:r>
                <a:rPr lang="en-US" b="1">
                  <a:solidFill>
                    <a:srgbClr val="003399"/>
                  </a:solidFill>
                  <a:latin typeface="Arial" pitchFamily="34" charset="0"/>
                </a:rPr>
                <a:t>iron deficiency </a:t>
              </a:r>
            </a:p>
            <a:p>
              <a:pPr>
                <a:lnSpc>
                  <a:spcPct val="130000"/>
                </a:lnSpc>
                <a:spcBef>
                  <a:spcPct val="0"/>
                </a:spcBef>
              </a:pPr>
              <a:r>
                <a:rPr lang="en-US" b="1">
                  <a:solidFill>
                    <a:srgbClr val="003399"/>
                  </a:solidFill>
                  <a:latin typeface="Arial" pitchFamily="34" charset="0"/>
                </a:rPr>
                <a:t>anemia  B80</a:t>
              </a:r>
            </a:p>
          </p:txBody>
        </p:sp>
        <p:sp>
          <p:nvSpPr>
            <p:cNvPr id="14360" name="Line 18"/>
            <p:cNvSpPr>
              <a:spLocks noChangeShapeType="1"/>
            </p:cNvSpPr>
            <p:nvPr/>
          </p:nvSpPr>
          <p:spPr bwMode="auto">
            <a:xfrm>
              <a:off x="3848" y="2328"/>
              <a:ext cx="27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4038600" y="4864100"/>
            <a:ext cx="2574925" cy="1384300"/>
            <a:chOff x="2544" y="3064"/>
            <a:chExt cx="1622" cy="872"/>
          </a:xfrm>
        </p:grpSpPr>
        <p:sp>
          <p:nvSpPr>
            <p:cNvPr id="14357" name="Rectangle 20"/>
            <p:cNvSpPr>
              <a:spLocks noChangeArrowheads="1"/>
            </p:cNvSpPr>
            <p:nvPr/>
          </p:nvSpPr>
          <p:spPr bwMode="auto">
            <a:xfrm>
              <a:off x="2544" y="3064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3399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Diagnosis</a:t>
              </a:r>
            </a:p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3399"/>
                  </a:solidFill>
                  <a:latin typeface="Arial" pitchFamily="34" charset="0"/>
                </a:rPr>
                <a:t>Ca colon D75</a:t>
              </a:r>
            </a:p>
          </p:txBody>
        </p:sp>
        <p:sp>
          <p:nvSpPr>
            <p:cNvPr id="14358" name="Line 21"/>
            <p:cNvSpPr>
              <a:spLocks noChangeShapeType="1"/>
            </p:cNvSpPr>
            <p:nvPr/>
          </p:nvSpPr>
          <p:spPr bwMode="auto">
            <a:xfrm>
              <a:off x="3872" y="3416"/>
              <a:ext cx="294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1320800" y="4813300"/>
            <a:ext cx="2638425" cy="1384300"/>
            <a:chOff x="832" y="3032"/>
            <a:chExt cx="1662" cy="872"/>
          </a:xfrm>
        </p:grpSpPr>
        <p:sp>
          <p:nvSpPr>
            <p:cNvPr id="14355" name="Rectangle 23"/>
            <p:cNvSpPr>
              <a:spLocks noChangeArrowheads="1"/>
            </p:cNvSpPr>
            <p:nvPr/>
          </p:nvSpPr>
          <p:spPr bwMode="auto">
            <a:xfrm>
              <a:off x="832" y="3032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99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RFE</a:t>
              </a:r>
              <a:endParaRPr lang="en-US" sz="2400" b="1">
                <a:solidFill>
                  <a:schemeClr val="tx1"/>
                </a:solidFill>
                <a:latin typeface="Arial" pitchFamily="34" charset="0"/>
              </a:endParaRP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2000" b="1">
                  <a:solidFill>
                    <a:srgbClr val="339933"/>
                  </a:solidFill>
                  <a:latin typeface="Arial" pitchFamily="34" charset="0"/>
                </a:rPr>
                <a:t>‘what’s the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2000" b="1">
                  <a:solidFill>
                    <a:srgbClr val="339933"/>
                  </a:solidFill>
                  <a:latin typeface="Arial" pitchFamily="34" charset="0"/>
                </a:rPr>
                <a:t>test result?’ D60 </a:t>
              </a:r>
            </a:p>
          </p:txBody>
        </p:sp>
        <p:sp>
          <p:nvSpPr>
            <p:cNvPr id="14356" name="Line 24"/>
            <p:cNvSpPr>
              <a:spLocks noChangeShapeType="1"/>
            </p:cNvSpPr>
            <p:nvPr/>
          </p:nvSpPr>
          <p:spPr bwMode="auto">
            <a:xfrm>
              <a:off x="2168" y="3416"/>
              <a:ext cx="3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4775200" y="2654300"/>
            <a:ext cx="39688" cy="2108200"/>
            <a:chOff x="3008" y="1672"/>
            <a:chExt cx="25" cy="1328"/>
          </a:xfrm>
        </p:grpSpPr>
        <p:sp>
          <p:nvSpPr>
            <p:cNvPr id="14353" name="Line 26"/>
            <p:cNvSpPr>
              <a:spLocks noChangeShapeType="1"/>
            </p:cNvSpPr>
            <p:nvPr/>
          </p:nvSpPr>
          <p:spPr bwMode="auto">
            <a:xfrm>
              <a:off x="3008" y="1672"/>
              <a:ext cx="1" cy="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4" name="Line 27"/>
            <p:cNvSpPr>
              <a:spLocks noChangeShapeType="1"/>
            </p:cNvSpPr>
            <p:nvPr/>
          </p:nvSpPr>
          <p:spPr bwMode="auto">
            <a:xfrm>
              <a:off x="3032" y="2848"/>
              <a:ext cx="1" cy="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50" name="Text Box 28"/>
          <p:cNvSpPr txBox="1">
            <a:spLocks noChangeArrowheads="1"/>
          </p:cNvSpPr>
          <p:nvPr/>
        </p:nvSpPr>
        <p:spPr bwMode="auto">
          <a:xfrm>
            <a:off x="88900" y="1397000"/>
            <a:ext cx="11303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1st </a:t>
            </a:r>
          </a:p>
          <a:p>
            <a:pPr algn="l">
              <a:lnSpc>
                <a:spcPct val="100000"/>
              </a:lnSpc>
            </a:pPr>
            <a:r>
              <a:rPr lang="nl-NL" sz="1400">
                <a:latin typeface="Arial" pitchFamily="34" charset="0"/>
              </a:rPr>
              <a:t>encounter</a:t>
            </a:r>
            <a:endParaRPr lang="en-US" sz="1400">
              <a:latin typeface="Arial" pitchFamily="34" charset="0"/>
            </a:endParaRPr>
          </a:p>
        </p:txBody>
      </p:sp>
      <p:sp>
        <p:nvSpPr>
          <p:cNvPr id="14351" name="Text Box 29"/>
          <p:cNvSpPr txBox="1">
            <a:spLocks noChangeArrowheads="1"/>
          </p:cNvSpPr>
          <p:nvPr/>
        </p:nvSpPr>
        <p:spPr bwMode="auto">
          <a:xfrm>
            <a:off x="165100" y="3263900"/>
            <a:ext cx="11303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400">
                <a:latin typeface="Arial" pitchFamily="34" charset="0"/>
              </a:rPr>
              <a:t>2nd</a:t>
            </a:r>
          </a:p>
          <a:p>
            <a:pPr algn="l"/>
            <a:r>
              <a:rPr lang="nl-NL" sz="1400">
                <a:latin typeface="Arial" pitchFamily="34" charset="0"/>
              </a:rPr>
              <a:t>encounter</a:t>
            </a:r>
            <a:endParaRPr lang="en-US" sz="1400">
              <a:latin typeface="Arial" pitchFamily="34" charset="0"/>
            </a:endParaRPr>
          </a:p>
        </p:txBody>
      </p:sp>
      <p:sp>
        <p:nvSpPr>
          <p:cNvPr id="14352" name="Text Box 30"/>
          <p:cNvSpPr txBox="1">
            <a:spLocks noChangeArrowheads="1"/>
          </p:cNvSpPr>
          <p:nvPr/>
        </p:nvSpPr>
        <p:spPr bwMode="auto">
          <a:xfrm>
            <a:off x="228600" y="4953000"/>
            <a:ext cx="11811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3rd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encounter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KASUS I:</a:t>
            </a:r>
            <a:b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Tn. </a:t>
            </a:r>
            <a:r>
              <a:rPr lang="id-ID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Undang, 45 th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marL="457200" indent="-457200">
              <a:buFont typeface="Calibri" pitchFamily="34" charset="0"/>
              <a:buAutoNum type="arabicPeriod"/>
            </a:pPr>
            <a:r>
              <a:rPr lang="en-US" sz="2000" dirty="0" err="1" smtClean="0"/>
              <a:t>Mahasiswa</a:t>
            </a:r>
            <a:r>
              <a:rPr lang="en-US" sz="2000" dirty="0" smtClean="0"/>
              <a:t> </a:t>
            </a:r>
            <a:r>
              <a:rPr lang="en-US" sz="2000" dirty="0" err="1" smtClean="0"/>
              <a:t>memahami</a:t>
            </a:r>
            <a:r>
              <a:rPr lang="en-US" sz="2000" dirty="0"/>
              <a:t> </a:t>
            </a:r>
            <a:r>
              <a:rPr lang="en-US" sz="2000" dirty="0" err="1" smtClean="0"/>
              <a:t>penerapan</a:t>
            </a:r>
            <a:r>
              <a:rPr lang="en-US" sz="2000" dirty="0" smtClean="0"/>
              <a:t> </a:t>
            </a:r>
            <a:r>
              <a:rPr lang="en-US" sz="2000" dirty="0" err="1" smtClean="0"/>
              <a:t>kasus</a:t>
            </a:r>
            <a:r>
              <a:rPr lang="en-US" sz="2000" dirty="0" smtClean="0"/>
              <a:t> </a:t>
            </a:r>
            <a:r>
              <a:rPr lang="en-US" sz="2000" dirty="0" err="1" smtClean="0"/>
              <a:t>penyakit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id-ID" sz="2000" dirty="0" smtClean="0"/>
              <a:t> </a:t>
            </a:r>
            <a:r>
              <a:rPr lang="en-US" sz="2000" dirty="0" smtClean="0"/>
              <a:t>International Classification of Primary </a:t>
            </a:r>
            <a:r>
              <a:rPr lang="en-US" sz="2000" dirty="0" smtClean="0"/>
              <a:t>Care </a:t>
            </a:r>
            <a:endParaRPr lang="en-US" sz="2000" dirty="0" smtClean="0"/>
          </a:p>
          <a:p>
            <a:pPr marL="457200" indent="-457200">
              <a:buNone/>
            </a:pPr>
            <a:endParaRPr lang="id-ID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KASUS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610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latin typeface="Arial" pitchFamily="34" charset="0"/>
                <a:cs typeface="Arial" pitchFamily="34" charset="0"/>
              </a:rPr>
              <a:t>KEMAMPUAN AKHIR YANG DIHARAPKAN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marL="457200" indent="-457200">
              <a:buFont typeface="Calibri" pitchFamily="34" charset="0"/>
              <a:buAutoNum type="arabicPeriod"/>
            </a:pPr>
            <a:r>
              <a:rPr lang="en-US" sz="2000" dirty="0" err="1" smtClean="0"/>
              <a:t>Mahasiswa</a:t>
            </a:r>
            <a:r>
              <a:rPr lang="en-US" sz="2000" dirty="0" smtClean="0"/>
              <a:t> </a:t>
            </a:r>
            <a:r>
              <a:rPr lang="en-US" sz="2000" dirty="0" err="1" smtClean="0"/>
              <a:t>memahami</a:t>
            </a:r>
            <a:r>
              <a:rPr lang="en-US" sz="2000" dirty="0"/>
              <a:t> </a:t>
            </a:r>
            <a:r>
              <a:rPr lang="en-US" sz="2000" dirty="0" err="1" smtClean="0"/>
              <a:t>penerapan</a:t>
            </a:r>
            <a:r>
              <a:rPr lang="en-US" sz="2000" dirty="0" smtClean="0"/>
              <a:t> </a:t>
            </a:r>
            <a:r>
              <a:rPr lang="en-US" sz="2000" dirty="0" err="1" smtClean="0"/>
              <a:t>kasus</a:t>
            </a:r>
            <a:r>
              <a:rPr lang="en-US" sz="2000" dirty="0" smtClean="0"/>
              <a:t> </a:t>
            </a:r>
            <a:r>
              <a:rPr lang="en-US" sz="2000" dirty="0" err="1" smtClean="0"/>
              <a:t>penyakit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id-ID" sz="2000" dirty="0" smtClean="0"/>
              <a:t> </a:t>
            </a:r>
            <a:r>
              <a:rPr lang="en-US" sz="2000" dirty="0" smtClean="0"/>
              <a:t>International Classification of Primary </a:t>
            </a:r>
            <a:r>
              <a:rPr lang="en-US" sz="2000" dirty="0" smtClean="0"/>
              <a:t>Care </a:t>
            </a:r>
            <a:endParaRPr lang="en-US" sz="2000" dirty="0" smtClean="0"/>
          </a:p>
          <a:p>
            <a:pPr marL="457200" indent="-457200">
              <a:buNone/>
            </a:pPr>
            <a:endParaRPr lang="id-ID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b="1" smtClean="0">
                <a:latin typeface="Arial" pitchFamily="34" charset="0"/>
                <a:cs typeface="Arial" pitchFamily="34" charset="0"/>
              </a:rPr>
              <a:t>Latihan  1: Kode alasan kunjungan </a:t>
            </a:r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</p:nvPr>
        </p:nvGraphicFramePr>
        <p:xfrm>
          <a:off x="304800" y="2590800"/>
          <a:ext cx="8686801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367"/>
                <a:gridCol w="2573867"/>
                <a:gridCol w="2332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accent6"/>
                          </a:solidFill>
                          <a:latin typeface="Arial" pitchFamily="34" charset="0"/>
                          <a:cs typeface="Arial" pitchFamily="34" charset="0"/>
                        </a:rPr>
                        <a:t>Keluhan </a:t>
                      </a:r>
                      <a:endParaRPr lang="id-ID" sz="2400" dirty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accent6"/>
                          </a:solidFill>
                          <a:latin typeface="Arial" pitchFamily="34" charset="0"/>
                          <a:cs typeface="Arial" pitchFamily="34" charset="0"/>
                        </a:rPr>
                        <a:t>Bab </a:t>
                      </a:r>
                      <a:endParaRPr lang="id-ID" sz="2400" dirty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accent6"/>
                          </a:solidFill>
                          <a:latin typeface="Arial" pitchFamily="34" charset="0"/>
                          <a:cs typeface="Arial" pitchFamily="34" charset="0"/>
                        </a:rPr>
                        <a:t>Kode</a:t>
                      </a:r>
                      <a:endParaRPr lang="id-ID" sz="2400" dirty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Merasa sedih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Diare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Takut kena kanker kolon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Bagaimana migrain Anda?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Minta foto</a:t>
                      </a:r>
                      <a:r>
                        <a:rPr lang="id-ID" sz="2400" baseline="0" dirty="0" smtClean="0">
                          <a:latin typeface="Arial" pitchFamily="34" charset="0"/>
                          <a:cs typeface="Arial" pitchFamily="34" charset="0"/>
                        </a:rPr>
                        <a:t> tumit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91000" y="3114675"/>
            <a:ext cx="2133600" cy="314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P - Psikologi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114800" y="3571875"/>
            <a:ext cx="2362200" cy="314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>
                <a:latin typeface="Arial" pitchFamily="34" charset="0"/>
                <a:cs typeface="Arial" pitchFamily="34" charset="0"/>
              </a:rPr>
              <a:t>D - Pencernaan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0" y="4943475"/>
            <a:ext cx="3200400" cy="314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L – Otot dan rangka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114800" y="4105275"/>
            <a:ext cx="2362200" cy="314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>
                <a:latin typeface="Arial" pitchFamily="34" charset="0"/>
                <a:cs typeface="Arial" pitchFamily="34" charset="0"/>
              </a:rPr>
              <a:t>D - Pencernaan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114800" y="4486275"/>
            <a:ext cx="2362200" cy="314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>
                <a:latin typeface="Arial" pitchFamily="34" charset="0"/>
                <a:cs typeface="Arial" pitchFamily="34" charset="0"/>
              </a:rPr>
              <a:t>N - Neurologi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39000" y="3114675"/>
            <a:ext cx="1066800" cy="314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P03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39000" y="3571875"/>
            <a:ext cx="1066800" cy="3286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D11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39000" y="4090988"/>
            <a:ext cx="1066800" cy="32861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D26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39000" y="4471988"/>
            <a:ext cx="1066800" cy="32861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N64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39000" y="4929188"/>
            <a:ext cx="1066800" cy="32861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L41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b="1" smtClean="0">
                <a:latin typeface="Arial" pitchFamily="34" charset="0"/>
                <a:cs typeface="Arial" pitchFamily="34" charset="0"/>
              </a:rPr>
              <a:t>Latihan  2: Kode Diagnosis</a:t>
            </a:r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</p:nvPr>
        </p:nvGraphicFramePr>
        <p:xfrm>
          <a:off x="304800" y="2590800"/>
          <a:ext cx="8686801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367"/>
                <a:gridCol w="2573867"/>
                <a:gridCol w="2332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accent6"/>
                          </a:solidFill>
                          <a:latin typeface="Arial" pitchFamily="34" charset="0"/>
                          <a:cs typeface="Arial" pitchFamily="34" charset="0"/>
                        </a:rPr>
                        <a:t>Keluhan </a:t>
                      </a:r>
                      <a:endParaRPr lang="id-ID" sz="2400" dirty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accent6"/>
                          </a:solidFill>
                          <a:latin typeface="Arial" pitchFamily="34" charset="0"/>
                          <a:cs typeface="Arial" pitchFamily="34" charset="0"/>
                        </a:rPr>
                        <a:t>Bab </a:t>
                      </a:r>
                      <a:endParaRPr lang="id-ID" sz="2400" dirty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accent6"/>
                          </a:solidFill>
                          <a:latin typeface="Arial" pitchFamily="34" charset="0"/>
                          <a:cs typeface="Arial" pitchFamily="34" charset="0"/>
                        </a:rPr>
                        <a:t>Kode</a:t>
                      </a:r>
                      <a:endParaRPr lang="id-ID" sz="2400" dirty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Campak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Benjolan di payudara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Kanker payudara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Masalah dlm perkawinan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67200" y="3114675"/>
            <a:ext cx="2133600" cy="3286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A - Umum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114800" y="3571875"/>
            <a:ext cx="2362200" cy="314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>
                <a:latin typeface="Arial" pitchFamily="34" charset="0"/>
                <a:cs typeface="Arial" pitchFamily="34" charset="0"/>
              </a:rPr>
              <a:t>X - Perempuan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114800" y="4486275"/>
            <a:ext cx="2362200" cy="314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>
                <a:latin typeface="Arial" pitchFamily="34" charset="0"/>
                <a:cs typeface="Arial" pitchFamily="34" charset="0"/>
              </a:rPr>
              <a:t>Z - Sosial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39000" y="3114675"/>
            <a:ext cx="1066800" cy="3286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A71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39000" y="3571875"/>
            <a:ext cx="1066800" cy="3286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X19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39000" y="4090988"/>
            <a:ext cx="1066800" cy="32861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X76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39000" y="4471988"/>
            <a:ext cx="1066800" cy="32861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Z12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114800" y="4029075"/>
            <a:ext cx="2362200" cy="314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>
                <a:latin typeface="Arial" pitchFamily="34" charset="0"/>
                <a:cs typeface="Arial" pitchFamily="34" charset="0"/>
              </a:rPr>
              <a:t>X - Perempuan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b="1" smtClean="0">
                <a:latin typeface="Arial" pitchFamily="34" charset="0"/>
                <a:cs typeface="Arial" pitchFamily="34" charset="0"/>
              </a:rPr>
              <a:t>Latihan  3: Kode Proses</a:t>
            </a:r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</p:nvPr>
        </p:nvGraphicFramePr>
        <p:xfrm>
          <a:off x="304800" y="2590800"/>
          <a:ext cx="8686801" cy="3017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367"/>
                <a:gridCol w="2573867"/>
                <a:gridCol w="2332567"/>
              </a:tblGrid>
              <a:tr h="457248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accent6"/>
                          </a:solidFill>
                          <a:latin typeface="Arial" pitchFamily="34" charset="0"/>
                          <a:cs typeface="Arial" pitchFamily="34" charset="0"/>
                        </a:rPr>
                        <a:t>Keluhan </a:t>
                      </a:r>
                      <a:endParaRPr lang="id-ID" sz="2400" dirty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accent6"/>
                          </a:solidFill>
                          <a:latin typeface="Arial" pitchFamily="34" charset="0"/>
                          <a:cs typeface="Arial" pitchFamily="34" charset="0"/>
                        </a:rPr>
                        <a:t>Bab </a:t>
                      </a:r>
                      <a:endParaRPr lang="id-ID" sz="2400" dirty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accent6"/>
                          </a:solidFill>
                          <a:latin typeface="Arial" pitchFamily="34" charset="0"/>
                          <a:cs typeface="Arial" pitchFamily="34" charset="0"/>
                        </a:rPr>
                        <a:t>Kode</a:t>
                      </a:r>
                      <a:endParaRPr lang="id-ID" sz="2400" dirty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</a:tr>
              <a:tr h="457248"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Resep obat psoriasis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</a:tr>
              <a:tr h="823047"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Pembersihan kotoran telinga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</a:tr>
              <a:tr h="823047"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Diskusi masalah perkawinan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</a:tr>
              <a:tr h="457248"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Dirujuk ke perawat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67200" y="3114675"/>
            <a:ext cx="2133600" cy="314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S - Kulit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114800" y="3571875"/>
            <a:ext cx="2362200" cy="314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>
                <a:latin typeface="Arial" pitchFamily="34" charset="0"/>
                <a:cs typeface="Arial" pitchFamily="34" charset="0"/>
              </a:rPr>
              <a:t>H - Telinga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39000" y="3114675"/>
            <a:ext cx="1066800" cy="3286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S50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39000" y="3571875"/>
            <a:ext cx="1066800" cy="3286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H51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39000" y="4395788"/>
            <a:ext cx="1066800" cy="32861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Z45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39000" y="5157788"/>
            <a:ext cx="1066800" cy="32861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-66.1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114800" y="4410075"/>
            <a:ext cx="2362200" cy="314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>
                <a:latin typeface="Arial" pitchFamily="34" charset="0"/>
                <a:cs typeface="Arial" pitchFamily="34" charset="0"/>
              </a:rPr>
              <a:t>Z - sosial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029200" y="5233988"/>
            <a:ext cx="609600" cy="328612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759200" y="977900"/>
            <a:ext cx="2463800" cy="5537200"/>
          </a:xfrm>
          <a:prstGeom prst="rect">
            <a:avLst/>
          </a:prstGeom>
          <a:solidFill>
            <a:schemeClr val="hlink"/>
          </a:solidFill>
          <a:ln w="57150">
            <a:solidFill>
              <a:srgbClr val="003399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90500" y="165100"/>
            <a:ext cx="8572500" cy="850900"/>
          </a:xfrm>
        </p:spPr>
        <p:txBody>
          <a:bodyPr/>
          <a:lstStyle/>
          <a:p>
            <a:pPr eaLnBrk="1" hangingPunct="1"/>
            <a:r>
              <a:rPr lang="id-ID" sz="3200" smtClean="0">
                <a:solidFill>
                  <a:srgbClr val="003366"/>
                </a:solidFill>
                <a:latin typeface="Arial" pitchFamily="34" charset="0"/>
              </a:rPr>
              <a:t>Latihan </a:t>
            </a:r>
            <a:r>
              <a:rPr lang="nl-NL" sz="3200" smtClean="0">
                <a:solidFill>
                  <a:srgbClr val="003366"/>
                </a:solidFill>
                <a:latin typeface="Arial" pitchFamily="34" charset="0"/>
              </a:rPr>
              <a:t>4: </a:t>
            </a:r>
            <a:r>
              <a:rPr lang="en-US" sz="3200" smtClean="0">
                <a:solidFill>
                  <a:srgbClr val="003366"/>
                </a:solidFill>
                <a:latin typeface="Arial" pitchFamily="34" charset="0"/>
              </a:rPr>
              <a:t>E</a:t>
            </a:r>
            <a:r>
              <a:rPr lang="id-ID" sz="3200" smtClean="0">
                <a:solidFill>
                  <a:srgbClr val="003366"/>
                </a:solidFill>
                <a:latin typeface="Arial" pitchFamily="34" charset="0"/>
              </a:rPr>
              <a:t>pisode layanan</a:t>
            </a:r>
            <a:endParaRPr lang="en-US" sz="3200" smtClean="0">
              <a:solidFill>
                <a:srgbClr val="003366"/>
              </a:solidFill>
              <a:latin typeface="Arial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578600" y="1193800"/>
            <a:ext cx="2006600" cy="1384300"/>
          </a:xfrm>
          <a:prstGeom prst="rect">
            <a:avLst/>
          </a:prstGeom>
          <a:solidFill>
            <a:schemeClr val="bg1"/>
          </a:solidFill>
          <a:ln w="57150">
            <a:solidFill>
              <a:srgbClr val="CC0066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u="sng">
                <a:solidFill>
                  <a:schemeClr val="tx1"/>
                </a:solidFill>
                <a:latin typeface="Arial" pitchFamily="34" charset="0"/>
              </a:rPr>
              <a:t>Process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3200" b="1">
                <a:solidFill>
                  <a:srgbClr val="CC0066"/>
                </a:solidFill>
                <a:latin typeface="Arial" pitchFamily="34" charset="0"/>
              </a:rPr>
              <a:t>Hb</a:t>
            </a:r>
            <a:endParaRPr lang="en-US" sz="2400" b="1">
              <a:solidFill>
                <a:srgbClr val="CC0066"/>
              </a:solidFill>
              <a:latin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604000" y="3022600"/>
            <a:ext cx="2006600" cy="1384300"/>
          </a:xfrm>
          <a:prstGeom prst="rect">
            <a:avLst/>
          </a:prstGeom>
          <a:solidFill>
            <a:schemeClr val="bg1"/>
          </a:solidFill>
          <a:ln w="57150">
            <a:solidFill>
              <a:srgbClr val="CC0066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u="sng">
                <a:solidFill>
                  <a:schemeClr val="tx1"/>
                </a:solidFill>
                <a:latin typeface="Arial" pitchFamily="34" charset="0"/>
              </a:rPr>
              <a:t>Process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CC0066"/>
                </a:solidFill>
                <a:latin typeface="Arial" pitchFamily="34" charset="0"/>
              </a:rPr>
              <a:t>colonoscopy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6642100" y="4838700"/>
            <a:ext cx="2006600" cy="1384300"/>
          </a:xfrm>
          <a:prstGeom prst="rect">
            <a:avLst/>
          </a:prstGeom>
          <a:solidFill>
            <a:schemeClr val="bg1"/>
          </a:solidFill>
          <a:ln w="57150">
            <a:solidFill>
              <a:srgbClr val="CC0066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u="sng">
                <a:solidFill>
                  <a:schemeClr val="tx1"/>
                </a:solidFill>
                <a:latin typeface="Arial" pitchFamily="34" charset="0"/>
              </a:rPr>
              <a:t>Process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>
                <a:solidFill>
                  <a:srgbClr val="CC0066"/>
                </a:solidFill>
                <a:latin typeface="Arial" pitchFamily="34" charset="0"/>
              </a:rPr>
              <a:t>referral,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>
                <a:solidFill>
                  <a:srgbClr val="CC0066"/>
                </a:solidFill>
                <a:latin typeface="Arial" pitchFamily="34" charset="0"/>
              </a:rPr>
              <a:t>advice 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282700" y="1193800"/>
            <a:ext cx="2613025" cy="1384300"/>
            <a:chOff x="808" y="752"/>
            <a:chExt cx="1646" cy="872"/>
          </a:xfrm>
        </p:grpSpPr>
        <p:sp>
          <p:nvSpPr>
            <p:cNvPr id="5149" name="Rectangle 8"/>
            <p:cNvSpPr>
              <a:spLocks noChangeArrowheads="1"/>
            </p:cNvSpPr>
            <p:nvPr/>
          </p:nvSpPr>
          <p:spPr bwMode="auto">
            <a:xfrm>
              <a:off x="808" y="752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99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RFE</a:t>
              </a:r>
              <a:endParaRPr lang="en-US" sz="2400" b="1">
                <a:solidFill>
                  <a:schemeClr val="tx1"/>
                </a:solidFill>
                <a:latin typeface="Arial" pitchFamily="34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9900"/>
                  </a:solidFill>
                  <a:latin typeface="Arial" pitchFamily="34" charset="0"/>
                </a:rPr>
                <a:t>‘I’m feeling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9900"/>
                  </a:solidFill>
                  <a:latin typeface="Arial" pitchFamily="34" charset="0"/>
                </a:rPr>
                <a:t>tired’</a:t>
              </a:r>
            </a:p>
          </p:txBody>
        </p:sp>
        <p:sp>
          <p:nvSpPr>
            <p:cNvPr id="5150" name="Line 9"/>
            <p:cNvSpPr>
              <a:spLocks noChangeShapeType="1"/>
            </p:cNvSpPr>
            <p:nvPr/>
          </p:nvSpPr>
          <p:spPr bwMode="auto">
            <a:xfrm>
              <a:off x="2128" y="1192"/>
              <a:ext cx="3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949700" y="1181100"/>
            <a:ext cx="2562225" cy="1384300"/>
            <a:chOff x="2488" y="744"/>
            <a:chExt cx="1614" cy="872"/>
          </a:xfrm>
        </p:grpSpPr>
        <p:sp>
          <p:nvSpPr>
            <p:cNvPr id="5147" name="Rectangle 11"/>
            <p:cNvSpPr>
              <a:spLocks noChangeArrowheads="1"/>
            </p:cNvSpPr>
            <p:nvPr/>
          </p:nvSpPr>
          <p:spPr bwMode="auto">
            <a:xfrm>
              <a:off x="2488" y="744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3399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Diagnosis</a:t>
              </a:r>
            </a:p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3399"/>
                  </a:solidFill>
                  <a:latin typeface="Arial" pitchFamily="34" charset="0"/>
                </a:rPr>
                <a:t>tiredness</a:t>
              </a:r>
            </a:p>
          </p:txBody>
        </p:sp>
        <p:sp>
          <p:nvSpPr>
            <p:cNvPr id="5148" name="Line 12"/>
            <p:cNvSpPr>
              <a:spLocks noChangeShapeType="1"/>
            </p:cNvSpPr>
            <p:nvPr/>
          </p:nvSpPr>
          <p:spPr bwMode="auto">
            <a:xfrm>
              <a:off x="3832" y="1152"/>
              <a:ext cx="27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295400" y="2971800"/>
            <a:ext cx="2625725" cy="1384300"/>
            <a:chOff x="816" y="1872"/>
            <a:chExt cx="1654" cy="872"/>
          </a:xfrm>
        </p:grpSpPr>
        <p:sp>
          <p:nvSpPr>
            <p:cNvPr id="5145" name="Rectangle 14"/>
            <p:cNvSpPr>
              <a:spLocks noChangeArrowheads="1"/>
            </p:cNvSpPr>
            <p:nvPr/>
          </p:nvSpPr>
          <p:spPr bwMode="auto">
            <a:xfrm>
              <a:off x="816" y="1872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99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RFE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2000" b="1">
                  <a:solidFill>
                    <a:srgbClr val="009900"/>
                  </a:solidFill>
                  <a:latin typeface="Arial" pitchFamily="34" charset="0"/>
                </a:rPr>
                <a:t>‘what’s the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2000" b="1">
                  <a:solidFill>
                    <a:srgbClr val="009900"/>
                  </a:solidFill>
                  <a:latin typeface="Arial" pitchFamily="34" charset="0"/>
                </a:rPr>
                <a:t>test result?’</a:t>
              </a:r>
              <a:endParaRPr lang="en-US" sz="2000" b="1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5146" name="Line 15"/>
            <p:cNvSpPr>
              <a:spLocks noChangeShapeType="1"/>
            </p:cNvSpPr>
            <p:nvPr/>
          </p:nvSpPr>
          <p:spPr bwMode="auto">
            <a:xfrm>
              <a:off x="2144" y="2328"/>
              <a:ext cx="3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975100" y="2997200"/>
            <a:ext cx="2574925" cy="1384300"/>
            <a:chOff x="2504" y="1888"/>
            <a:chExt cx="1622" cy="872"/>
          </a:xfrm>
        </p:grpSpPr>
        <p:sp>
          <p:nvSpPr>
            <p:cNvPr id="5143" name="Rectangle 17"/>
            <p:cNvSpPr>
              <a:spLocks noChangeArrowheads="1"/>
            </p:cNvSpPr>
            <p:nvPr/>
          </p:nvSpPr>
          <p:spPr bwMode="auto">
            <a:xfrm>
              <a:off x="2504" y="1888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3399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3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Diagnosis</a:t>
              </a:r>
            </a:p>
            <a:p>
              <a:pPr>
                <a:lnSpc>
                  <a:spcPct val="130000"/>
                </a:lnSpc>
                <a:spcBef>
                  <a:spcPct val="0"/>
                </a:spcBef>
              </a:pPr>
              <a:r>
                <a:rPr lang="en-US" b="1">
                  <a:solidFill>
                    <a:srgbClr val="003399"/>
                  </a:solidFill>
                  <a:latin typeface="Arial" pitchFamily="34" charset="0"/>
                </a:rPr>
                <a:t>iron deficiency </a:t>
              </a:r>
            </a:p>
            <a:p>
              <a:pPr>
                <a:lnSpc>
                  <a:spcPct val="130000"/>
                </a:lnSpc>
                <a:spcBef>
                  <a:spcPct val="0"/>
                </a:spcBef>
              </a:pPr>
              <a:r>
                <a:rPr lang="en-US" b="1">
                  <a:solidFill>
                    <a:srgbClr val="003399"/>
                  </a:solidFill>
                  <a:latin typeface="Arial" pitchFamily="34" charset="0"/>
                </a:rPr>
                <a:t>anemia</a:t>
              </a:r>
            </a:p>
          </p:txBody>
        </p:sp>
        <p:sp>
          <p:nvSpPr>
            <p:cNvPr id="5144" name="Line 18"/>
            <p:cNvSpPr>
              <a:spLocks noChangeShapeType="1"/>
            </p:cNvSpPr>
            <p:nvPr/>
          </p:nvSpPr>
          <p:spPr bwMode="auto">
            <a:xfrm>
              <a:off x="3848" y="2328"/>
              <a:ext cx="27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4038600" y="4864100"/>
            <a:ext cx="2574925" cy="1384300"/>
            <a:chOff x="2544" y="3064"/>
            <a:chExt cx="1622" cy="872"/>
          </a:xfrm>
        </p:grpSpPr>
        <p:sp>
          <p:nvSpPr>
            <p:cNvPr id="5141" name="Rectangle 20"/>
            <p:cNvSpPr>
              <a:spLocks noChangeArrowheads="1"/>
            </p:cNvSpPr>
            <p:nvPr/>
          </p:nvSpPr>
          <p:spPr bwMode="auto">
            <a:xfrm>
              <a:off x="2544" y="3064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3399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Diagnosis</a:t>
              </a:r>
            </a:p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3399"/>
                  </a:solidFill>
                  <a:latin typeface="Arial" pitchFamily="34" charset="0"/>
                </a:rPr>
                <a:t>Ca colon</a:t>
              </a:r>
            </a:p>
          </p:txBody>
        </p:sp>
        <p:sp>
          <p:nvSpPr>
            <p:cNvPr id="5142" name="Line 21"/>
            <p:cNvSpPr>
              <a:spLocks noChangeShapeType="1"/>
            </p:cNvSpPr>
            <p:nvPr/>
          </p:nvSpPr>
          <p:spPr bwMode="auto">
            <a:xfrm>
              <a:off x="3872" y="3416"/>
              <a:ext cx="294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1320800" y="4813300"/>
            <a:ext cx="2638425" cy="1384300"/>
            <a:chOff x="832" y="3032"/>
            <a:chExt cx="1662" cy="872"/>
          </a:xfrm>
        </p:grpSpPr>
        <p:sp>
          <p:nvSpPr>
            <p:cNvPr id="5139" name="Rectangle 23"/>
            <p:cNvSpPr>
              <a:spLocks noChangeArrowheads="1"/>
            </p:cNvSpPr>
            <p:nvPr/>
          </p:nvSpPr>
          <p:spPr bwMode="auto">
            <a:xfrm>
              <a:off x="832" y="3032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99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RFE</a:t>
              </a:r>
              <a:endParaRPr lang="en-US" sz="2400" b="1">
                <a:solidFill>
                  <a:schemeClr val="tx1"/>
                </a:solidFill>
                <a:latin typeface="Arial" pitchFamily="34" charset="0"/>
              </a:endParaRP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2000" b="1">
                  <a:solidFill>
                    <a:srgbClr val="339933"/>
                  </a:solidFill>
                  <a:latin typeface="Arial" pitchFamily="34" charset="0"/>
                </a:rPr>
                <a:t>‘what’s the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2000" b="1">
                  <a:solidFill>
                    <a:srgbClr val="339933"/>
                  </a:solidFill>
                  <a:latin typeface="Arial" pitchFamily="34" charset="0"/>
                </a:rPr>
                <a:t>test result?’ </a:t>
              </a:r>
            </a:p>
          </p:txBody>
        </p:sp>
        <p:sp>
          <p:nvSpPr>
            <p:cNvPr id="5140" name="Line 24"/>
            <p:cNvSpPr>
              <a:spLocks noChangeShapeType="1"/>
            </p:cNvSpPr>
            <p:nvPr/>
          </p:nvSpPr>
          <p:spPr bwMode="auto">
            <a:xfrm>
              <a:off x="2168" y="3416"/>
              <a:ext cx="3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4775200" y="2654300"/>
            <a:ext cx="39688" cy="2108200"/>
            <a:chOff x="3008" y="1672"/>
            <a:chExt cx="25" cy="1328"/>
          </a:xfrm>
        </p:grpSpPr>
        <p:sp>
          <p:nvSpPr>
            <p:cNvPr id="5137" name="Line 26"/>
            <p:cNvSpPr>
              <a:spLocks noChangeShapeType="1"/>
            </p:cNvSpPr>
            <p:nvPr/>
          </p:nvSpPr>
          <p:spPr bwMode="auto">
            <a:xfrm>
              <a:off x="3008" y="1672"/>
              <a:ext cx="1" cy="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Line 27"/>
            <p:cNvSpPr>
              <a:spLocks noChangeShapeType="1"/>
            </p:cNvSpPr>
            <p:nvPr/>
          </p:nvSpPr>
          <p:spPr bwMode="auto">
            <a:xfrm>
              <a:off x="3032" y="2848"/>
              <a:ext cx="1" cy="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4" name="Text Box 28"/>
          <p:cNvSpPr txBox="1">
            <a:spLocks noChangeArrowheads="1"/>
          </p:cNvSpPr>
          <p:nvPr/>
        </p:nvSpPr>
        <p:spPr bwMode="auto">
          <a:xfrm>
            <a:off x="88900" y="1397000"/>
            <a:ext cx="11303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1st </a:t>
            </a:r>
          </a:p>
          <a:p>
            <a:pPr algn="l">
              <a:lnSpc>
                <a:spcPct val="100000"/>
              </a:lnSpc>
            </a:pPr>
            <a:r>
              <a:rPr lang="nl-NL" sz="1400">
                <a:latin typeface="Arial" pitchFamily="34" charset="0"/>
              </a:rPr>
              <a:t>encounter</a:t>
            </a:r>
            <a:endParaRPr lang="en-US" sz="1400">
              <a:latin typeface="Arial" pitchFamily="34" charset="0"/>
            </a:endParaRPr>
          </a:p>
        </p:txBody>
      </p:sp>
      <p:sp>
        <p:nvSpPr>
          <p:cNvPr id="5135" name="Text Box 29"/>
          <p:cNvSpPr txBox="1">
            <a:spLocks noChangeArrowheads="1"/>
          </p:cNvSpPr>
          <p:nvPr/>
        </p:nvSpPr>
        <p:spPr bwMode="auto">
          <a:xfrm>
            <a:off x="165100" y="3263900"/>
            <a:ext cx="11303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400">
                <a:latin typeface="Arial" pitchFamily="34" charset="0"/>
              </a:rPr>
              <a:t>2nd</a:t>
            </a:r>
          </a:p>
          <a:p>
            <a:pPr algn="l"/>
            <a:r>
              <a:rPr lang="nl-NL" sz="1400">
                <a:latin typeface="Arial" pitchFamily="34" charset="0"/>
              </a:rPr>
              <a:t>encounter</a:t>
            </a:r>
            <a:endParaRPr lang="en-US" sz="1400">
              <a:latin typeface="Arial" pitchFamily="34" charset="0"/>
            </a:endParaRPr>
          </a:p>
        </p:txBody>
      </p:sp>
      <p:sp>
        <p:nvSpPr>
          <p:cNvPr id="5136" name="Text Box 30"/>
          <p:cNvSpPr txBox="1">
            <a:spLocks noChangeArrowheads="1"/>
          </p:cNvSpPr>
          <p:nvPr/>
        </p:nvSpPr>
        <p:spPr bwMode="auto">
          <a:xfrm>
            <a:off x="228600" y="4953000"/>
            <a:ext cx="11811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3rd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encounter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759200" y="977900"/>
            <a:ext cx="2463800" cy="5537200"/>
          </a:xfrm>
          <a:prstGeom prst="rect">
            <a:avLst/>
          </a:prstGeom>
          <a:solidFill>
            <a:schemeClr val="hlink"/>
          </a:solidFill>
          <a:ln w="57150">
            <a:solidFill>
              <a:srgbClr val="003399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190500" y="165100"/>
            <a:ext cx="8572500" cy="850900"/>
          </a:xfrm>
        </p:spPr>
        <p:txBody>
          <a:bodyPr/>
          <a:lstStyle/>
          <a:p>
            <a:pPr eaLnBrk="1" hangingPunct="1"/>
            <a:r>
              <a:rPr lang="id-ID" sz="4000" smtClean="0">
                <a:solidFill>
                  <a:srgbClr val="003366"/>
                </a:solidFill>
                <a:latin typeface="Arial" pitchFamily="34" charset="0"/>
              </a:rPr>
              <a:t>AKP</a:t>
            </a:r>
            <a:r>
              <a:rPr lang="en-US" sz="4000" smtClean="0">
                <a:solidFill>
                  <a:srgbClr val="003366"/>
                </a:solidFill>
                <a:latin typeface="Arial" pitchFamily="34" charset="0"/>
              </a:rPr>
              <a:t>: </a:t>
            </a:r>
            <a:r>
              <a:rPr lang="id-ID" sz="4000" smtClean="0">
                <a:solidFill>
                  <a:srgbClr val="003366"/>
                </a:solidFill>
                <a:latin typeface="Arial" pitchFamily="34" charset="0"/>
              </a:rPr>
              <a:t>merasa lelah</a:t>
            </a:r>
            <a:endParaRPr lang="en-US" sz="4000" smtClean="0">
              <a:solidFill>
                <a:srgbClr val="003366"/>
              </a:solidFill>
              <a:latin typeface="Arial" pitchFamily="34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6578600" y="1193800"/>
            <a:ext cx="2006600" cy="1384300"/>
          </a:xfrm>
          <a:prstGeom prst="rect">
            <a:avLst/>
          </a:prstGeom>
          <a:solidFill>
            <a:schemeClr val="bg1"/>
          </a:solidFill>
          <a:ln w="57150">
            <a:solidFill>
              <a:srgbClr val="CC0066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u="sng">
                <a:solidFill>
                  <a:schemeClr val="tx1"/>
                </a:solidFill>
                <a:latin typeface="Arial" pitchFamily="34" charset="0"/>
              </a:rPr>
              <a:t>Process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3200" b="1">
                <a:solidFill>
                  <a:srgbClr val="CC0066"/>
                </a:solidFill>
                <a:latin typeface="Arial" pitchFamily="34" charset="0"/>
              </a:rPr>
              <a:t>Hb</a:t>
            </a:r>
            <a:endParaRPr lang="en-US" sz="2400" b="1">
              <a:solidFill>
                <a:srgbClr val="CC0066"/>
              </a:solidFill>
              <a:latin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6604000" y="3022600"/>
            <a:ext cx="2006600" cy="1384300"/>
          </a:xfrm>
          <a:prstGeom prst="rect">
            <a:avLst/>
          </a:prstGeom>
          <a:solidFill>
            <a:schemeClr val="bg1"/>
          </a:solidFill>
          <a:ln w="57150">
            <a:solidFill>
              <a:srgbClr val="CC0066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u="sng">
                <a:solidFill>
                  <a:schemeClr val="tx1"/>
                </a:solidFill>
                <a:latin typeface="Arial" pitchFamily="34" charset="0"/>
              </a:rPr>
              <a:t>Process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CC0066"/>
                </a:solidFill>
                <a:latin typeface="Arial" pitchFamily="34" charset="0"/>
              </a:rPr>
              <a:t>colonoscopy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sz="2400" b="1">
              <a:solidFill>
                <a:srgbClr val="CC0066"/>
              </a:solidFill>
              <a:latin typeface="Arial" pitchFamily="34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642100" y="4838700"/>
            <a:ext cx="2006600" cy="1384300"/>
          </a:xfrm>
          <a:prstGeom prst="rect">
            <a:avLst/>
          </a:prstGeom>
          <a:solidFill>
            <a:schemeClr val="bg1"/>
          </a:solidFill>
          <a:ln w="57150">
            <a:solidFill>
              <a:srgbClr val="CC0066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u="sng">
                <a:solidFill>
                  <a:schemeClr val="tx1"/>
                </a:solidFill>
                <a:latin typeface="Arial" pitchFamily="34" charset="0"/>
              </a:rPr>
              <a:t>Process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>
                <a:solidFill>
                  <a:srgbClr val="CC0066"/>
                </a:solidFill>
                <a:latin typeface="Arial" pitchFamily="34" charset="0"/>
              </a:rPr>
              <a:t>referral,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>
                <a:solidFill>
                  <a:srgbClr val="CC0066"/>
                </a:solidFill>
                <a:latin typeface="Arial" pitchFamily="34" charset="0"/>
              </a:rPr>
              <a:t>advice 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282700" y="1193800"/>
            <a:ext cx="2613025" cy="1384300"/>
            <a:chOff x="808" y="752"/>
            <a:chExt cx="1646" cy="872"/>
          </a:xfrm>
        </p:grpSpPr>
        <p:sp>
          <p:nvSpPr>
            <p:cNvPr id="6174" name="Rectangle 8"/>
            <p:cNvSpPr>
              <a:spLocks noChangeArrowheads="1"/>
            </p:cNvSpPr>
            <p:nvPr/>
          </p:nvSpPr>
          <p:spPr bwMode="auto">
            <a:xfrm>
              <a:off x="808" y="752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99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RFE</a:t>
              </a:r>
              <a:endParaRPr lang="en-US" sz="2400" b="1">
                <a:solidFill>
                  <a:schemeClr val="tx1"/>
                </a:solidFill>
                <a:latin typeface="Arial" pitchFamily="34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9900"/>
                  </a:solidFill>
                  <a:latin typeface="Arial" pitchFamily="34" charset="0"/>
                </a:rPr>
                <a:t>‘I’m feeling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9900"/>
                  </a:solidFill>
                  <a:latin typeface="Arial" pitchFamily="34" charset="0"/>
                </a:rPr>
                <a:t>tired’ A04</a:t>
              </a:r>
            </a:p>
          </p:txBody>
        </p:sp>
        <p:sp>
          <p:nvSpPr>
            <p:cNvPr id="6175" name="Line 9"/>
            <p:cNvSpPr>
              <a:spLocks noChangeShapeType="1"/>
            </p:cNvSpPr>
            <p:nvPr/>
          </p:nvSpPr>
          <p:spPr bwMode="auto">
            <a:xfrm>
              <a:off x="2128" y="1192"/>
              <a:ext cx="3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949700" y="1181100"/>
            <a:ext cx="2562225" cy="1384300"/>
            <a:chOff x="2488" y="744"/>
            <a:chExt cx="1614" cy="872"/>
          </a:xfrm>
        </p:grpSpPr>
        <p:sp>
          <p:nvSpPr>
            <p:cNvPr id="6172" name="Rectangle 11"/>
            <p:cNvSpPr>
              <a:spLocks noChangeArrowheads="1"/>
            </p:cNvSpPr>
            <p:nvPr/>
          </p:nvSpPr>
          <p:spPr bwMode="auto">
            <a:xfrm>
              <a:off x="2488" y="744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3399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Diagnosis</a:t>
              </a:r>
            </a:p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3399"/>
                  </a:solidFill>
                  <a:latin typeface="Arial" pitchFamily="34" charset="0"/>
                </a:rPr>
                <a:t>tiredness</a:t>
              </a:r>
            </a:p>
          </p:txBody>
        </p:sp>
        <p:sp>
          <p:nvSpPr>
            <p:cNvPr id="6173" name="Line 12"/>
            <p:cNvSpPr>
              <a:spLocks noChangeShapeType="1"/>
            </p:cNvSpPr>
            <p:nvPr/>
          </p:nvSpPr>
          <p:spPr bwMode="auto">
            <a:xfrm>
              <a:off x="3832" y="1152"/>
              <a:ext cx="27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295400" y="2971800"/>
            <a:ext cx="2625725" cy="1384300"/>
            <a:chOff x="816" y="1872"/>
            <a:chExt cx="1654" cy="872"/>
          </a:xfrm>
        </p:grpSpPr>
        <p:sp>
          <p:nvSpPr>
            <p:cNvPr id="6170" name="Rectangle 14"/>
            <p:cNvSpPr>
              <a:spLocks noChangeArrowheads="1"/>
            </p:cNvSpPr>
            <p:nvPr/>
          </p:nvSpPr>
          <p:spPr bwMode="auto">
            <a:xfrm>
              <a:off x="816" y="1872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99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RFE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2000" b="1">
                  <a:solidFill>
                    <a:srgbClr val="009900"/>
                  </a:solidFill>
                  <a:latin typeface="Arial" pitchFamily="34" charset="0"/>
                </a:rPr>
                <a:t>‘what’s the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2000" b="1">
                  <a:solidFill>
                    <a:srgbClr val="009900"/>
                  </a:solidFill>
                  <a:latin typeface="Arial" pitchFamily="34" charset="0"/>
                </a:rPr>
                <a:t>test result?’ </a:t>
              </a:r>
              <a:endParaRPr lang="en-US" sz="2000" b="1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6171" name="Line 15"/>
            <p:cNvSpPr>
              <a:spLocks noChangeShapeType="1"/>
            </p:cNvSpPr>
            <p:nvPr/>
          </p:nvSpPr>
          <p:spPr bwMode="auto">
            <a:xfrm>
              <a:off x="2144" y="2328"/>
              <a:ext cx="3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975100" y="2997200"/>
            <a:ext cx="2574925" cy="1384300"/>
            <a:chOff x="2504" y="1888"/>
            <a:chExt cx="1622" cy="872"/>
          </a:xfrm>
        </p:grpSpPr>
        <p:sp>
          <p:nvSpPr>
            <p:cNvPr id="6168" name="Rectangle 17"/>
            <p:cNvSpPr>
              <a:spLocks noChangeArrowheads="1"/>
            </p:cNvSpPr>
            <p:nvPr/>
          </p:nvSpPr>
          <p:spPr bwMode="auto">
            <a:xfrm>
              <a:off x="2504" y="1888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3399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3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Diagnosis</a:t>
              </a:r>
            </a:p>
            <a:p>
              <a:pPr>
                <a:lnSpc>
                  <a:spcPct val="130000"/>
                </a:lnSpc>
                <a:spcBef>
                  <a:spcPct val="0"/>
                </a:spcBef>
              </a:pPr>
              <a:r>
                <a:rPr lang="en-US" b="1">
                  <a:solidFill>
                    <a:srgbClr val="003399"/>
                  </a:solidFill>
                  <a:latin typeface="Arial" pitchFamily="34" charset="0"/>
                </a:rPr>
                <a:t>iron deficiency </a:t>
              </a:r>
            </a:p>
            <a:p>
              <a:pPr>
                <a:lnSpc>
                  <a:spcPct val="130000"/>
                </a:lnSpc>
                <a:spcBef>
                  <a:spcPct val="0"/>
                </a:spcBef>
              </a:pPr>
              <a:r>
                <a:rPr lang="en-US" b="1">
                  <a:solidFill>
                    <a:srgbClr val="003399"/>
                  </a:solidFill>
                  <a:latin typeface="Arial" pitchFamily="34" charset="0"/>
                </a:rPr>
                <a:t>anemia  </a:t>
              </a:r>
            </a:p>
          </p:txBody>
        </p:sp>
        <p:sp>
          <p:nvSpPr>
            <p:cNvPr id="6169" name="Line 18"/>
            <p:cNvSpPr>
              <a:spLocks noChangeShapeType="1"/>
            </p:cNvSpPr>
            <p:nvPr/>
          </p:nvSpPr>
          <p:spPr bwMode="auto">
            <a:xfrm>
              <a:off x="3848" y="2328"/>
              <a:ext cx="27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4038600" y="4864100"/>
            <a:ext cx="2574925" cy="1384300"/>
            <a:chOff x="2544" y="3064"/>
            <a:chExt cx="1622" cy="872"/>
          </a:xfrm>
        </p:grpSpPr>
        <p:sp>
          <p:nvSpPr>
            <p:cNvPr id="6166" name="Rectangle 20"/>
            <p:cNvSpPr>
              <a:spLocks noChangeArrowheads="1"/>
            </p:cNvSpPr>
            <p:nvPr/>
          </p:nvSpPr>
          <p:spPr bwMode="auto">
            <a:xfrm>
              <a:off x="2544" y="3064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3399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Diagnosis</a:t>
              </a:r>
            </a:p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3399"/>
                  </a:solidFill>
                  <a:latin typeface="Arial" pitchFamily="34" charset="0"/>
                </a:rPr>
                <a:t>Ca colon </a:t>
              </a:r>
            </a:p>
          </p:txBody>
        </p:sp>
        <p:sp>
          <p:nvSpPr>
            <p:cNvPr id="6167" name="Line 21"/>
            <p:cNvSpPr>
              <a:spLocks noChangeShapeType="1"/>
            </p:cNvSpPr>
            <p:nvPr/>
          </p:nvSpPr>
          <p:spPr bwMode="auto">
            <a:xfrm>
              <a:off x="3872" y="3416"/>
              <a:ext cx="294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1320800" y="4813300"/>
            <a:ext cx="2638425" cy="1384300"/>
            <a:chOff x="832" y="3032"/>
            <a:chExt cx="1662" cy="872"/>
          </a:xfrm>
        </p:grpSpPr>
        <p:sp>
          <p:nvSpPr>
            <p:cNvPr id="6164" name="Rectangle 23"/>
            <p:cNvSpPr>
              <a:spLocks noChangeArrowheads="1"/>
            </p:cNvSpPr>
            <p:nvPr/>
          </p:nvSpPr>
          <p:spPr bwMode="auto">
            <a:xfrm>
              <a:off x="832" y="3032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99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RFE</a:t>
              </a:r>
              <a:endParaRPr lang="en-US" sz="2400" b="1">
                <a:solidFill>
                  <a:schemeClr val="tx1"/>
                </a:solidFill>
                <a:latin typeface="Arial" pitchFamily="34" charset="0"/>
              </a:endParaRP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2000" b="1">
                  <a:solidFill>
                    <a:srgbClr val="339933"/>
                  </a:solidFill>
                  <a:latin typeface="Arial" pitchFamily="34" charset="0"/>
                </a:rPr>
                <a:t>‘what’s the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2000" b="1">
                  <a:solidFill>
                    <a:srgbClr val="339933"/>
                  </a:solidFill>
                  <a:latin typeface="Arial" pitchFamily="34" charset="0"/>
                </a:rPr>
                <a:t>test result?’  </a:t>
              </a:r>
            </a:p>
          </p:txBody>
        </p:sp>
        <p:sp>
          <p:nvSpPr>
            <p:cNvPr id="6165" name="Line 24"/>
            <p:cNvSpPr>
              <a:spLocks noChangeShapeType="1"/>
            </p:cNvSpPr>
            <p:nvPr/>
          </p:nvSpPr>
          <p:spPr bwMode="auto">
            <a:xfrm>
              <a:off x="2168" y="3416"/>
              <a:ext cx="3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4775200" y="2654300"/>
            <a:ext cx="39688" cy="2108200"/>
            <a:chOff x="3008" y="1672"/>
            <a:chExt cx="25" cy="1328"/>
          </a:xfrm>
        </p:grpSpPr>
        <p:sp>
          <p:nvSpPr>
            <p:cNvPr id="6162" name="Line 26"/>
            <p:cNvSpPr>
              <a:spLocks noChangeShapeType="1"/>
            </p:cNvSpPr>
            <p:nvPr/>
          </p:nvSpPr>
          <p:spPr bwMode="auto">
            <a:xfrm>
              <a:off x="3008" y="1672"/>
              <a:ext cx="1" cy="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3" name="Line 27"/>
            <p:cNvSpPr>
              <a:spLocks noChangeShapeType="1"/>
            </p:cNvSpPr>
            <p:nvPr/>
          </p:nvSpPr>
          <p:spPr bwMode="auto">
            <a:xfrm>
              <a:off x="3032" y="2848"/>
              <a:ext cx="1" cy="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8" name="Text Box 28"/>
          <p:cNvSpPr txBox="1">
            <a:spLocks noChangeArrowheads="1"/>
          </p:cNvSpPr>
          <p:nvPr/>
        </p:nvSpPr>
        <p:spPr bwMode="auto">
          <a:xfrm>
            <a:off x="88900" y="1397000"/>
            <a:ext cx="11303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1st </a:t>
            </a:r>
          </a:p>
          <a:p>
            <a:pPr algn="l">
              <a:lnSpc>
                <a:spcPct val="100000"/>
              </a:lnSpc>
            </a:pPr>
            <a:r>
              <a:rPr lang="nl-NL" sz="1400">
                <a:latin typeface="Arial" pitchFamily="34" charset="0"/>
              </a:rPr>
              <a:t>encounter</a:t>
            </a:r>
            <a:endParaRPr lang="en-US" sz="1400">
              <a:latin typeface="Arial" pitchFamily="34" charset="0"/>
            </a:endParaRPr>
          </a:p>
        </p:txBody>
      </p:sp>
      <p:sp>
        <p:nvSpPr>
          <p:cNvPr id="6159" name="Text Box 29"/>
          <p:cNvSpPr txBox="1">
            <a:spLocks noChangeArrowheads="1"/>
          </p:cNvSpPr>
          <p:nvPr/>
        </p:nvSpPr>
        <p:spPr bwMode="auto">
          <a:xfrm>
            <a:off x="165100" y="3263900"/>
            <a:ext cx="11303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400">
                <a:latin typeface="Arial" pitchFamily="34" charset="0"/>
              </a:rPr>
              <a:t>2nd</a:t>
            </a:r>
          </a:p>
          <a:p>
            <a:pPr algn="l"/>
            <a:r>
              <a:rPr lang="nl-NL" sz="1400">
                <a:latin typeface="Arial" pitchFamily="34" charset="0"/>
              </a:rPr>
              <a:t>encounter</a:t>
            </a:r>
            <a:endParaRPr lang="en-US" sz="1400">
              <a:latin typeface="Arial" pitchFamily="34" charset="0"/>
            </a:endParaRPr>
          </a:p>
        </p:txBody>
      </p:sp>
      <p:sp>
        <p:nvSpPr>
          <p:cNvPr id="6160" name="Text Box 30"/>
          <p:cNvSpPr txBox="1">
            <a:spLocks noChangeArrowheads="1"/>
          </p:cNvSpPr>
          <p:nvPr/>
        </p:nvSpPr>
        <p:spPr bwMode="auto">
          <a:xfrm>
            <a:off x="228600" y="4953000"/>
            <a:ext cx="11811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3rd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encounter</a:t>
            </a: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0" y="2900363"/>
            <a:ext cx="9220200" cy="395763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759200" y="977900"/>
            <a:ext cx="2463800" cy="5537200"/>
          </a:xfrm>
          <a:prstGeom prst="rect">
            <a:avLst/>
          </a:prstGeom>
          <a:solidFill>
            <a:schemeClr val="hlink"/>
          </a:solidFill>
          <a:ln w="57150">
            <a:solidFill>
              <a:srgbClr val="003399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65100"/>
            <a:ext cx="9144000" cy="850900"/>
          </a:xfrm>
        </p:spPr>
        <p:txBody>
          <a:bodyPr/>
          <a:lstStyle/>
          <a:p>
            <a:pPr eaLnBrk="1" hangingPunct="1"/>
            <a:r>
              <a:rPr lang="id-ID" sz="4000" smtClean="0">
                <a:solidFill>
                  <a:srgbClr val="003366"/>
                </a:solidFill>
                <a:latin typeface="Arial" pitchFamily="34" charset="0"/>
              </a:rPr>
              <a:t>MASALAH/DIAGNOSIS</a:t>
            </a:r>
            <a:r>
              <a:rPr lang="en-US" sz="4000" smtClean="0">
                <a:solidFill>
                  <a:srgbClr val="003366"/>
                </a:solidFill>
                <a:latin typeface="Arial" pitchFamily="34" charset="0"/>
              </a:rPr>
              <a:t>: </a:t>
            </a:r>
            <a:r>
              <a:rPr lang="id-ID" sz="4000" smtClean="0">
                <a:solidFill>
                  <a:srgbClr val="003366"/>
                </a:solidFill>
                <a:latin typeface="Arial" pitchFamily="34" charset="0"/>
              </a:rPr>
              <a:t>KELELAHAN</a:t>
            </a:r>
            <a:endParaRPr lang="en-US" sz="4000" smtClean="0">
              <a:solidFill>
                <a:srgbClr val="003366"/>
              </a:solidFill>
              <a:latin typeface="Arial" pitchFamily="34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578600" y="1193800"/>
            <a:ext cx="2006600" cy="1384300"/>
          </a:xfrm>
          <a:prstGeom prst="rect">
            <a:avLst/>
          </a:prstGeom>
          <a:solidFill>
            <a:schemeClr val="bg1"/>
          </a:solidFill>
          <a:ln w="57150">
            <a:solidFill>
              <a:srgbClr val="CC0066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u="sng">
                <a:solidFill>
                  <a:schemeClr val="tx1"/>
                </a:solidFill>
                <a:latin typeface="Arial" pitchFamily="34" charset="0"/>
              </a:rPr>
              <a:t>Process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3200" b="1">
                <a:solidFill>
                  <a:srgbClr val="CC0066"/>
                </a:solidFill>
                <a:latin typeface="Arial" pitchFamily="34" charset="0"/>
              </a:rPr>
              <a:t>Hb</a:t>
            </a:r>
            <a:endParaRPr lang="en-US" sz="2400" b="1">
              <a:solidFill>
                <a:srgbClr val="CC0066"/>
              </a:solidFill>
              <a:latin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6604000" y="3022600"/>
            <a:ext cx="2006600" cy="1384300"/>
          </a:xfrm>
          <a:prstGeom prst="rect">
            <a:avLst/>
          </a:prstGeom>
          <a:solidFill>
            <a:schemeClr val="bg1"/>
          </a:solidFill>
          <a:ln w="57150">
            <a:solidFill>
              <a:srgbClr val="CC0066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u="sng">
                <a:solidFill>
                  <a:schemeClr val="tx1"/>
                </a:solidFill>
                <a:latin typeface="Arial" pitchFamily="34" charset="0"/>
              </a:rPr>
              <a:t>Process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CC0066"/>
                </a:solidFill>
                <a:latin typeface="Arial" pitchFamily="34" charset="0"/>
              </a:rPr>
              <a:t>colonoscopy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sz="2400" b="1">
              <a:solidFill>
                <a:srgbClr val="CC0066"/>
              </a:solidFill>
              <a:latin typeface="Arial" pitchFamily="34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6642100" y="4838700"/>
            <a:ext cx="2006600" cy="1384300"/>
          </a:xfrm>
          <a:prstGeom prst="rect">
            <a:avLst/>
          </a:prstGeom>
          <a:solidFill>
            <a:schemeClr val="bg1"/>
          </a:solidFill>
          <a:ln w="57150">
            <a:solidFill>
              <a:srgbClr val="CC0066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u="sng">
                <a:solidFill>
                  <a:schemeClr val="tx1"/>
                </a:solidFill>
                <a:latin typeface="Arial" pitchFamily="34" charset="0"/>
              </a:rPr>
              <a:t>Process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>
                <a:solidFill>
                  <a:srgbClr val="CC0066"/>
                </a:solidFill>
                <a:latin typeface="Arial" pitchFamily="34" charset="0"/>
              </a:rPr>
              <a:t>referral,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>
                <a:solidFill>
                  <a:srgbClr val="CC0066"/>
                </a:solidFill>
                <a:latin typeface="Arial" pitchFamily="34" charset="0"/>
              </a:rPr>
              <a:t>advice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282700" y="1193800"/>
            <a:ext cx="2613025" cy="1384300"/>
            <a:chOff x="808" y="752"/>
            <a:chExt cx="1646" cy="872"/>
          </a:xfrm>
        </p:grpSpPr>
        <p:sp>
          <p:nvSpPr>
            <p:cNvPr id="7198" name="Rectangle 8"/>
            <p:cNvSpPr>
              <a:spLocks noChangeArrowheads="1"/>
            </p:cNvSpPr>
            <p:nvPr/>
          </p:nvSpPr>
          <p:spPr bwMode="auto">
            <a:xfrm>
              <a:off x="808" y="752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99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RFE</a:t>
              </a:r>
              <a:endParaRPr lang="en-US" sz="2400" b="1">
                <a:solidFill>
                  <a:schemeClr val="tx1"/>
                </a:solidFill>
                <a:latin typeface="Arial" pitchFamily="34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9900"/>
                  </a:solidFill>
                  <a:latin typeface="Arial" pitchFamily="34" charset="0"/>
                </a:rPr>
                <a:t>‘I’m feeling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9900"/>
                  </a:solidFill>
                  <a:latin typeface="Arial" pitchFamily="34" charset="0"/>
                </a:rPr>
                <a:t>tired’ A04</a:t>
              </a:r>
            </a:p>
          </p:txBody>
        </p:sp>
        <p:sp>
          <p:nvSpPr>
            <p:cNvPr id="7199" name="Line 9"/>
            <p:cNvSpPr>
              <a:spLocks noChangeShapeType="1"/>
            </p:cNvSpPr>
            <p:nvPr/>
          </p:nvSpPr>
          <p:spPr bwMode="auto">
            <a:xfrm>
              <a:off x="2128" y="1192"/>
              <a:ext cx="3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949700" y="1181100"/>
            <a:ext cx="2562225" cy="1384300"/>
            <a:chOff x="2488" y="744"/>
            <a:chExt cx="1614" cy="872"/>
          </a:xfrm>
        </p:grpSpPr>
        <p:sp>
          <p:nvSpPr>
            <p:cNvPr id="7196" name="Rectangle 11"/>
            <p:cNvSpPr>
              <a:spLocks noChangeArrowheads="1"/>
            </p:cNvSpPr>
            <p:nvPr/>
          </p:nvSpPr>
          <p:spPr bwMode="auto">
            <a:xfrm>
              <a:off x="2488" y="744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3399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Diagnosis</a:t>
              </a:r>
            </a:p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3399"/>
                  </a:solidFill>
                  <a:latin typeface="Arial" pitchFamily="34" charset="0"/>
                </a:rPr>
                <a:t>tiredness</a:t>
              </a:r>
            </a:p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3399"/>
                  </a:solidFill>
                  <a:latin typeface="Arial" pitchFamily="34" charset="0"/>
                </a:rPr>
                <a:t> A04</a:t>
              </a:r>
            </a:p>
          </p:txBody>
        </p:sp>
        <p:sp>
          <p:nvSpPr>
            <p:cNvPr id="7197" name="Line 12"/>
            <p:cNvSpPr>
              <a:spLocks noChangeShapeType="1"/>
            </p:cNvSpPr>
            <p:nvPr/>
          </p:nvSpPr>
          <p:spPr bwMode="auto">
            <a:xfrm>
              <a:off x="3832" y="1152"/>
              <a:ext cx="27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295400" y="2971800"/>
            <a:ext cx="2625725" cy="1384300"/>
            <a:chOff x="816" y="1872"/>
            <a:chExt cx="1654" cy="872"/>
          </a:xfrm>
        </p:grpSpPr>
        <p:sp>
          <p:nvSpPr>
            <p:cNvPr id="7194" name="Rectangle 14"/>
            <p:cNvSpPr>
              <a:spLocks noChangeArrowheads="1"/>
            </p:cNvSpPr>
            <p:nvPr/>
          </p:nvSpPr>
          <p:spPr bwMode="auto">
            <a:xfrm>
              <a:off x="816" y="1872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99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RFE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2000" b="1">
                  <a:solidFill>
                    <a:srgbClr val="009900"/>
                  </a:solidFill>
                  <a:latin typeface="Arial" pitchFamily="34" charset="0"/>
                </a:rPr>
                <a:t>‘what’s the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2000" b="1">
                  <a:solidFill>
                    <a:srgbClr val="009900"/>
                  </a:solidFill>
                  <a:latin typeface="Arial" pitchFamily="34" charset="0"/>
                </a:rPr>
                <a:t>test result?’</a:t>
              </a:r>
              <a:endParaRPr lang="en-US" sz="2000" b="1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7195" name="Line 15"/>
            <p:cNvSpPr>
              <a:spLocks noChangeShapeType="1"/>
            </p:cNvSpPr>
            <p:nvPr/>
          </p:nvSpPr>
          <p:spPr bwMode="auto">
            <a:xfrm>
              <a:off x="2144" y="2328"/>
              <a:ext cx="3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975100" y="2997200"/>
            <a:ext cx="2574925" cy="1384300"/>
            <a:chOff x="2504" y="1888"/>
            <a:chExt cx="1622" cy="872"/>
          </a:xfrm>
        </p:grpSpPr>
        <p:sp>
          <p:nvSpPr>
            <p:cNvPr id="7192" name="Rectangle 17"/>
            <p:cNvSpPr>
              <a:spLocks noChangeArrowheads="1"/>
            </p:cNvSpPr>
            <p:nvPr/>
          </p:nvSpPr>
          <p:spPr bwMode="auto">
            <a:xfrm>
              <a:off x="2504" y="1888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3399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3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Diagnosis</a:t>
              </a:r>
            </a:p>
            <a:p>
              <a:pPr>
                <a:lnSpc>
                  <a:spcPct val="130000"/>
                </a:lnSpc>
                <a:spcBef>
                  <a:spcPct val="0"/>
                </a:spcBef>
              </a:pPr>
              <a:r>
                <a:rPr lang="en-US" b="1">
                  <a:solidFill>
                    <a:srgbClr val="003399"/>
                  </a:solidFill>
                  <a:latin typeface="Arial" pitchFamily="34" charset="0"/>
                </a:rPr>
                <a:t>iron deficiency </a:t>
              </a:r>
            </a:p>
            <a:p>
              <a:pPr>
                <a:lnSpc>
                  <a:spcPct val="130000"/>
                </a:lnSpc>
                <a:spcBef>
                  <a:spcPct val="0"/>
                </a:spcBef>
              </a:pPr>
              <a:r>
                <a:rPr lang="en-US" b="1">
                  <a:solidFill>
                    <a:srgbClr val="003399"/>
                  </a:solidFill>
                  <a:latin typeface="Arial" pitchFamily="34" charset="0"/>
                </a:rPr>
                <a:t>anemia</a:t>
              </a:r>
            </a:p>
          </p:txBody>
        </p:sp>
        <p:sp>
          <p:nvSpPr>
            <p:cNvPr id="7193" name="Line 18"/>
            <p:cNvSpPr>
              <a:spLocks noChangeShapeType="1"/>
            </p:cNvSpPr>
            <p:nvPr/>
          </p:nvSpPr>
          <p:spPr bwMode="auto">
            <a:xfrm>
              <a:off x="3848" y="2328"/>
              <a:ext cx="27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4038600" y="4864100"/>
            <a:ext cx="2574925" cy="1384300"/>
            <a:chOff x="2544" y="3064"/>
            <a:chExt cx="1622" cy="872"/>
          </a:xfrm>
        </p:grpSpPr>
        <p:sp>
          <p:nvSpPr>
            <p:cNvPr id="7190" name="Rectangle 20"/>
            <p:cNvSpPr>
              <a:spLocks noChangeArrowheads="1"/>
            </p:cNvSpPr>
            <p:nvPr/>
          </p:nvSpPr>
          <p:spPr bwMode="auto">
            <a:xfrm>
              <a:off x="2544" y="3064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3399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Diagnosis</a:t>
              </a:r>
            </a:p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3399"/>
                  </a:solidFill>
                  <a:latin typeface="Arial" pitchFamily="34" charset="0"/>
                </a:rPr>
                <a:t>Ca colon </a:t>
              </a:r>
            </a:p>
          </p:txBody>
        </p:sp>
        <p:sp>
          <p:nvSpPr>
            <p:cNvPr id="7191" name="Line 21"/>
            <p:cNvSpPr>
              <a:spLocks noChangeShapeType="1"/>
            </p:cNvSpPr>
            <p:nvPr/>
          </p:nvSpPr>
          <p:spPr bwMode="auto">
            <a:xfrm>
              <a:off x="3872" y="3416"/>
              <a:ext cx="294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1320800" y="4813300"/>
            <a:ext cx="2638425" cy="1384300"/>
            <a:chOff x="832" y="3032"/>
            <a:chExt cx="1662" cy="872"/>
          </a:xfrm>
        </p:grpSpPr>
        <p:sp>
          <p:nvSpPr>
            <p:cNvPr id="7188" name="Rectangle 23"/>
            <p:cNvSpPr>
              <a:spLocks noChangeArrowheads="1"/>
            </p:cNvSpPr>
            <p:nvPr/>
          </p:nvSpPr>
          <p:spPr bwMode="auto">
            <a:xfrm>
              <a:off x="832" y="3032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99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RFE</a:t>
              </a:r>
              <a:endParaRPr lang="en-US" sz="2400" b="1">
                <a:solidFill>
                  <a:schemeClr val="tx1"/>
                </a:solidFill>
                <a:latin typeface="Arial" pitchFamily="34" charset="0"/>
              </a:endParaRP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2000" b="1">
                  <a:solidFill>
                    <a:srgbClr val="339933"/>
                  </a:solidFill>
                  <a:latin typeface="Arial" pitchFamily="34" charset="0"/>
                </a:rPr>
                <a:t>‘what’s the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2000" b="1">
                  <a:solidFill>
                    <a:srgbClr val="339933"/>
                  </a:solidFill>
                  <a:latin typeface="Arial" pitchFamily="34" charset="0"/>
                </a:rPr>
                <a:t>test result?’ </a:t>
              </a:r>
            </a:p>
          </p:txBody>
        </p:sp>
        <p:sp>
          <p:nvSpPr>
            <p:cNvPr id="7189" name="Line 24"/>
            <p:cNvSpPr>
              <a:spLocks noChangeShapeType="1"/>
            </p:cNvSpPr>
            <p:nvPr/>
          </p:nvSpPr>
          <p:spPr bwMode="auto">
            <a:xfrm>
              <a:off x="2168" y="3416"/>
              <a:ext cx="3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4775200" y="2654300"/>
            <a:ext cx="39688" cy="2108200"/>
            <a:chOff x="3008" y="1672"/>
            <a:chExt cx="25" cy="1328"/>
          </a:xfrm>
        </p:grpSpPr>
        <p:sp>
          <p:nvSpPr>
            <p:cNvPr id="7186" name="Line 26"/>
            <p:cNvSpPr>
              <a:spLocks noChangeShapeType="1"/>
            </p:cNvSpPr>
            <p:nvPr/>
          </p:nvSpPr>
          <p:spPr bwMode="auto">
            <a:xfrm>
              <a:off x="3008" y="1672"/>
              <a:ext cx="1" cy="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Line 27"/>
            <p:cNvSpPr>
              <a:spLocks noChangeShapeType="1"/>
            </p:cNvSpPr>
            <p:nvPr/>
          </p:nvSpPr>
          <p:spPr bwMode="auto">
            <a:xfrm>
              <a:off x="3032" y="2848"/>
              <a:ext cx="1" cy="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2" name="Text Box 28"/>
          <p:cNvSpPr txBox="1">
            <a:spLocks noChangeArrowheads="1"/>
          </p:cNvSpPr>
          <p:nvPr/>
        </p:nvSpPr>
        <p:spPr bwMode="auto">
          <a:xfrm>
            <a:off x="88900" y="1397000"/>
            <a:ext cx="11303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1st </a:t>
            </a:r>
          </a:p>
          <a:p>
            <a:pPr algn="l">
              <a:lnSpc>
                <a:spcPct val="100000"/>
              </a:lnSpc>
            </a:pPr>
            <a:r>
              <a:rPr lang="nl-NL" sz="1400">
                <a:latin typeface="Arial" pitchFamily="34" charset="0"/>
              </a:rPr>
              <a:t>encounter</a:t>
            </a:r>
            <a:endParaRPr lang="en-US" sz="1400">
              <a:latin typeface="Arial" pitchFamily="34" charset="0"/>
            </a:endParaRPr>
          </a:p>
        </p:txBody>
      </p:sp>
      <p:sp>
        <p:nvSpPr>
          <p:cNvPr id="7183" name="Text Box 29"/>
          <p:cNvSpPr txBox="1">
            <a:spLocks noChangeArrowheads="1"/>
          </p:cNvSpPr>
          <p:nvPr/>
        </p:nvSpPr>
        <p:spPr bwMode="auto">
          <a:xfrm>
            <a:off x="165100" y="3263900"/>
            <a:ext cx="11303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400">
                <a:latin typeface="Arial" pitchFamily="34" charset="0"/>
              </a:rPr>
              <a:t>2nd</a:t>
            </a:r>
          </a:p>
          <a:p>
            <a:pPr algn="l"/>
            <a:r>
              <a:rPr lang="nl-NL" sz="1400">
                <a:latin typeface="Arial" pitchFamily="34" charset="0"/>
              </a:rPr>
              <a:t>encounter</a:t>
            </a:r>
            <a:endParaRPr lang="en-US" sz="1400">
              <a:latin typeface="Arial" pitchFamily="34" charset="0"/>
            </a:endParaRPr>
          </a:p>
        </p:txBody>
      </p:sp>
      <p:sp>
        <p:nvSpPr>
          <p:cNvPr id="7184" name="Text Box 30"/>
          <p:cNvSpPr txBox="1">
            <a:spLocks noChangeArrowheads="1"/>
          </p:cNvSpPr>
          <p:nvPr/>
        </p:nvSpPr>
        <p:spPr bwMode="auto">
          <a:xfrm>
            <a:off x="228600" y="4953000"/>
            <a:ext cx="11811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3rd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encounter</a:t>
            </a: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0" y="2900363"/>
            <a:ext cx="9220200" cy="395763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759200" y="977900"/>
            <a:ext cx="2463800" cy="5537200"/>
          </a:xfrm>
          <a:prstGeom prst="rect">
            <a:avLst/>
          </a:prstGeom>
          <a:solidFill>
            <a:schemeClr val="hlink"/>
          </a:solidFill>
          <a:ln w="57150">
            <a:solidFill>
              <a:srgbClr val="003399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190500" y="165100"/>
            <a:ext cx="8572500" cy="8509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003366"/>
                </a:solidFill>
                <a:latin typeface="Arial" pitchFamily="34" charset="0"/>
              </a:rPr>
              <a:t>PRO</a:t>
            </a:r>
            <a:r>
              <a:rPr lang="id-ID" sz="4000" smtClean="0">
                <a:solidFill>
                  <a:srgbClr val="003366"/>
                </a:solidFill>
                <a:latin typeface="Arial" pitchFamily="34" charset="0"/>
              </a:rPr>
              <a:t>SES</a:t>
            </a:r>
            <a:r>
              <a:rPr lang="en-US" sz="4000" smtClean="0">
                <a:solidFill>
                  <a:srgbClr val="003366"/>
                </a:solidFill>
                <a:latin typeface="Arial" pitchFamily="34" charset="0"/>
              </a:rPr>
              <a:t>: </a:t>
            </a:r>
            <a:r>
              <a:rPr lang="id-ID" sz="4000" smtClean="0">
                <a:solidFill>
                  <a:srgbClr val="003366"/>
                </a:solidFill>
                <a:latin typeface="Arial" pitchFamily="34" charset="0"/>
              </a:rPr>
              <a:t>PERIKSA </a:t>
            </a:r>
            <a:r>
              <a:rPr lang="en-US" sz="4000" smtClean="0">
                <a:solidFill>
                  <a:srgbClr val="003366"/>
                </a:solidFill>
                <a:latin typeface="Arial" pitchFamily="34" charset="0"/>
              </a:rPr>
              <a:t>Hb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578600" y="1193800"/>
            <a:ext cx="2006600" cy="1384300"/>
          </a:xfrm>
          <a:prstGeom prst="rect">
            <a:avLst/>
          </a:prstGeom>
          <a:solidFill>
            <a:schemeClr val="bg1"/>
          </a:solidFill>
          <a:ln w="57150">
            <a:solidFill>
              <a:srgbClr val="CC0066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u="sng">
                <a:solidFill>
                  <a:schemeClr val="tx1"/>
                </a:solidFill>
                <a:latin typeface="Arial" pitchFamily="34" charset="0"/>
              </a:rPr>
              <a:t>Process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3200" b="1">
                <a:solidFill>
                  <a:srgbClr val="CC0066"/>
                </a:solidFill>
                <a:latin typeface="Arial" pitchFamily="34" charset="0"/>
              </a:rPr>
              <a:t>Hb A34</a:t>
            </a:r>
            <a:endParaRPr lang="en-US" sz="2400" b="1">
              <a:solidFill>
                <a:srgbClr val="CC0066"/>
              </a:solidFill>
              <a:latin typeface="Arial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6604000" y="3022600"/>
            <a:ext cx="2006600" cy="1384300"/>
          </a:xfrm>
          <a:prstGeom prst="rect">
            <a:avLst/>
          </a:prstGeom>
          <a:solidFill>
            <a:schemeClr val="bg1"/>
          </a:solidFill>
          <a:ln w="57150">
            <a:solidFill>
              <a:srgbClr val="CC0066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u="sng">
                <a:solidFill>
                  <a:schemeClr val="tx1"/>
                </a:solidFill>
                <a:latin typeface="Arial" pitchFamily="34" charset="0"/>
              </a:rPr>
              <a:t>Process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CC0066"/>
                </a:solidFill>
                <a:latin typeface="Arial" pitchFamily="34" charset="0"/>
              </a:rPr>
              <a:t>colonoscopy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sz="2400" b="1">
              <a:solidFill>
                <a:srgbClr val="CC0066"/>
              </a:solidFill>
              <a:latin typeface="Arial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6642100" y="4838700"/>
            <a:ext cx="2006600" cy="1384300"/>
          </a:xfrm>
          <a:prstGeom prst="rect">
            <a:avLst/>
          </a:prstGeom>
          <a:solidFill>
            <a:schemeClr val="bg1"/>
          </a:solidFill>
          <a:ln w="57150">
            <a:solidFill>
              <a:srgbClr val="CC0066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u="sng">
                <a:solidFill>
                  <a:schemeClr val="tx1"/>
                </a:solidFill>
                <a:latin typeface="Arial" pitchFamily="34" charset="0"/>
              </a:rPr>
              <a:t>Process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>
                <a:solidFill>
                  <a:srgbClr val="CC0066"/>
                </a:solidFill>
                <a:latin typeface="Arial" pitchFamily="34" charset="0"/>
              </a:rPr>
              <a:t>referral,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>
                <a:solidFill>
                  <a:srgbClr val="CC0066"/>
                </a:solidFill>
                <a:latin typeface="Arial" pitchFamily="34" charset="0"/>
              </a:rPr>
              <a:t>advice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282700" y="1193800"/>
            <a:ext cx="2613025" cy="1384300"/>
            <a:chOff x="808" y="752"/>
            <a:chExt cx="1646" cy="872"/>
          </a:xfrm>
        </p:grpSpPr>
        <p:sp>
          <p:nvSpPr>
            <p:cNvPr id="8222" name="Rectangle 8"/>
            <p:cNvSpPr>
              <a:spLocks noChangeArrowheads="1"/>
            </p:cNvSpPr>
            <p:nvPr/>
          </p:nvSpPr>
          <p:spPr bwMode="auto">
            <a:xfrm>
              <a:off x="808" y="752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99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RFE</a:t>
              </a:r>
              <a:endParaRPr lang="en-US" sz="2400" b="1">
                <a:solidFill>
                  <a:schemeClr val="tx1"/>
                </a:solidFill>
                <a:latin typeface="Arial" pitchFamily="34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9900"/>
                  </a:solidFill>
                  <a:latin typeface="Arial" pitchFamily="34" charset="0"/>
                </a:rPr>
                <a:t>‘I’m feeling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9900"/>
                  </a:solidFill>
                  <a:latin typeface="Arial" pitchFamily="34" charset="0"/>
                </a:rPr>
                <a:t>tired’ A04</a:t>
              </a:r>
            </a:p>
          </p:txBody>
        </p:sp>
        <p:sp>
          <p:nvSpPr>
            <p:cNvPr id="8223" name="Line 9"/>
            <p:cNvSpPr>
              <a:spLocks noChangeShapeType="1"/>
            </p:cNvSpPr>
            <p:nvPr/>
          </p:nvSpPr>
          <p:spPr bwMode="auto">
            <a:xfrm>
              <a:off x="2128" y="1192"/>
              <a:ext cx="3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949700" y="1181100"/>
            <a:ext cx="2562225" cy="1384300"/>
            <a:chOff x="2488" y="744"/>
            <a:chExt cx="1614" cy="872"/>
          </a:xfrm>
        </p:grpSpPr>
        <p:sp>
          <p:nvSpPr>
            <p:cNvPr id="8220" name="Rectangle 11"/>
            <p:cNvSpPr>
              <a:spLocks noChangeArrowheads="1"/>
            </p:cNvSpPr>
            <p:nvPr/>
          </p:nvSpPr>
          <p:spPr bwMode="auto">
            <a:xfrm>
              <a:off x="2488" y="744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3399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Diagnosis</a:t>
              </a:r>
            </a:p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3399"/>
                  </a:solidFill>
                  <a:latin typeface="Arial" pitchFamily="34" charset="0"/>
                </a:rPr>
                <a:t>tiredness </a:t>
              </a:r>
            </a:p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3399"/>
                  </a:solidFill>
                  <a:latin typeface="Arial" pitchFamily="34" charset="0"/>
                </a:rPr>
                <a:t>A04</a:t>
              </a:r>
            </a:p>
          </p:txBody>
        </p:sp>
        <p:sp>
          <p:nvSpPr>
            <p:cNvPr id="8221" name="Line 12"/>
            <p:cNvSpPr>
              <a:spLocks noChangeShapeType="1"/>
            </p:cNvSpPr>
            <p:nvPr/>
          </p:nvSpPr>
          <p:spPr bwMode="auto">
            <a:xfrm>
              <a:off x="3832" y="1152"/>
              <a:ext cx="27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295400" y="2971800"/>
            <a:ext cx="2625725" cy="1384300"/>
            <a:chOff x="816" y="1872"/>
            <a:chExt cx="1654" cy="872"/>
          </a:xfrm>
        </p:grpSpPr>
        <p:sp>
          <p:nvSpPr>
            <p:cNvPr id="8218" name="Rectangle 14"/>
            <p:cNvSpPr>
              <a:spLocks noChangeArrowheads="1"/>
            </p:cNvSpPr>
            <p:nvPr/>
          </p:nvSpPr>
          <p:spPr bwMode="auto">
            <a:xfrm>
              <a:off x="816" y="1872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99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RFE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2000" b="1">
                  <a:solidFill>
                    <a:srgbClr val="009900"/>
                  </a:solidFill>
                  <a:latin typeface="Arial" pitchFamily="34" charset="0"/>
                </a:rPr>
                <a:t>‘what’s the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2000" b="1">
                  <a:solidFill>
                    <a:srgbClr val="009900"/>
                  </a:solidFill>
                  <a:latin typeface="Arial" pitchFamily="34" charset="0"/>
                </a:rPr>
                <a:t>test result?’ </a:t>
              </a:r>
              <a:endParaRPr lang="en-US" sz="2000" b="1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8219" name="Line 15"/>
            <p:cNvSpPr>
              <a:spLocks noChangeShapeType="1"/>
            </p:cNvSpPr>
            <p:nvPr/>
          </p:nvSpPr>
          <p:spPr bwMode="auto">
            <a:xfrm>
              <a:off x="2144" y="2328"/>
              <a:ext cx="3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975100" y="2997200"/>
            <a:ext cx="2574925" cy="1384300"/>
            <a:chOff x="2504" y="1888"/>
            <a:chExt cx="1622" cy="872"/>
          </a:xfrm>
        </p:grpSpPr>
        <p:sp>
          <p:nvSpPr>
            <p:cNvPr id="8216" name="Rectangle 17"/>
            <p:cNvSpPr>
              <a:spLocks noChangeArrowheads="1"/>
            </p:cNvSpPr>
            <p:nvPr/>
          </p:nvSpPr>
          <p:spPr bwMode="auto">
            <a:xfrm>
              <a:off x="2504" y="1888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3399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3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Diagnosis</a:t>
              </a:r>
            </a:p>
            <a:p>
              <a:pPr>
                <a:lnSpc>
                  <a:spcPct val="130000"/>
                </a:lnSpc>
                <a:spcBef>
                  <a:spcPct val="0"/>
                </a:spcBef>
              </a:pPr>
              <a:r>
                <a:rPr lang="en-US" b="1">
                  <a:solidFill>
                    <a:srgbClr val="003399"/>
                  </a:solidFill>
                  <a:latin typeface="Arial" pitchFamily="34" charset="0"/>
                </a:rPr>
                <a:t>iron deficiency </a:t>
              </a:r>
            </a:p>
            <a:p>
              <a:pPr>
                <a:lnSpc>
                  <a:spcPct val="130000"/>
                </a:lnSpc>
                <a:spcBef>
                  <a:spcPct val="0"/>
                </a:spcBef>
              </a:pPr>
              <a:r>
                <a:rPr lang="en-US" b="1">
                  <a:solidFill>
                    <a:srgbClr val="003399"/>
                  </a:solidFill>
                  <a:latin typeface="Arial" pitchFamily="34" charset="0"/>
                </a:rPr>
                <a:t>anemia  </a:t>
              </a:r>
            </a:p>
          </p:txBody>
        </p:sp>
        <p:sp>
          <p:nvSpPr>
            <p:cNvPr id="8217" name="Line 18"/>
            <p:cNvSpPr>
              <a:spLocks noChangeShapeType="1"/>
            </p:cNvSpPr>
            <p:nvPr/>
          </p:nvSpPr>
          <p:spPr bwMode="auto">
            <a:xfrm>
              <a:off x="3848" y="2328"/>
              <a:ext cx="27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4038600" y="4864100"/>
            <a:ext cx="2574925" cy="1384300"/>
            <a:chOff x="2544" y="3064"/>
            <a:chExt cx="1622" cy="872"/>
          </a:xfrm>
        </p:grpSpPr>
        <p:sp>
          <p:nvSpPr>
            <p:cNvPr id="8214" name="Rectangle 20"/>
            <p:cNvSpPr>
              <a:spLocks noChangeArrowheads="1"/>
            </p:cNvSpPr>
            <p:nvPr/>
          </p:nvSpPr>
          <p:spPr bwMode="auto">
            <a:xfrm>
              <a:off x="2544" y="3064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3399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Diagnosis</a:t>
              </a:r>
            </a:p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sz="2400" b="1">
                  <a:solidFill>
                    <a:srgbClr val="003399"/>
                  </a:solidFill>
                  <a:latin typeface="Arial" pitchFamily="34" charset="0"/>
                </a:rPr>
                <a:t>Ca colon</a:t>
              </a:r>
            </a:p>
          </p:txBody>
        </p:sp>
        <p:sp>
          <p:nvSpPr>
            <p:cNvPr id="8215" name="Line 21"/>
            <p:cNvSpPr>
              <a:spLocks noChangeShapeType="1"/>
            </p:cNvSpPr>
            <p:nvPr/>
          </p:nvSpPr>
          <p:spPr bwMode="auto">
            <a:xfrm>
              <a:off x="3872" y="3416"/>
              <a:ext cx="294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1320800" y="4813300"/>
            <a:ext cx="2638425" cy="1384300"/>
            <a:chOff x="832" y="3032"/>
            <a:chExt cx="1662" cy="872"/>
          </a:xfrm>
        </p:grpSpPr>
        <p:sp>
          <p:nvSpPr>
            <p:cNvPr id="8212" name="Rectangle 23"/>
            <p:cNvSpPr>
              <a:spLocks noChangeArrowheads="1"/>
            </p:cNvSpPr>
            <p:nvPr/>
          </p:nvSpPr>
          <p:spPr bwMode="auto">
            <a:xfrm>
              <a:off x="832" y="3032"/>
              <a:ext cx="1264" cy="87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99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b="1" u="sng">
                  <a:solidFill>
                    <a:schemeClr val="tx1"/>
                  </a:solidFill>
                  <a:latin typeface="Arial" pitchFamily="34" charset="0"/>
                </a:rPr>
                <a:t>RFE</a:t>
              </a:r>
              <a:endParaRPr lang="en-US" sz="2400" b="1">
                <a:solidFill>
                  <a:schemeClr val="tx1"/>
                </a:solidFill>
                <a:latin typeface="Arial" pitchFamily="34" charset="0"/>
              </a:endParaRP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2000" b="1">
                  <a:solidFill>
                    <a:srgbClr val="339933"/>
                  </a:solidFill>
                  <a:latin typeface="Arial" pitchFamily="34" charset="0"/>
                </a:rPr>
                <a:t>‘what’s the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2000" b="1">
                  <a:solidFill>
                    <a:srgbClr val="339933"/>
                  </a:solidFill>
                  <a:latin typeface="Arial" pitchFamily="34" charset="0"/>
                </a:rPr>
                <a:t>test result?’ </a:t>
              </a:r>
            </a:p>
          </p:txBody>
        </p:sp>
        <p:sp>
          <p:nvSpPr>
            <p:cNvPr id="8213" name="Line 24"/>
            <p:cNvSpPr>
              <a:spLocks noChangeShapeType="1"/>
            </p:cNvSpPr>
            <p:nvPr/>
          </p:nvSpPr>
          <p:spPr bwMode="auto">
            <a:xfrm>
              <a:off x="2168" y="3416"/>
              <a:ext cx="3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4775200" y="2654300"/>
            <a:ext cx="39688" cy="2108200"/>
            <a:chOff x="3008" y="1672"/>
            <a:chExt cx="25" cy="1328"/>
          </a:xfrm>
        </p:grpSpPr>
        <p:sp>
          <p:nvSpPr>
            <p:cNvPr id="8210" name="Line 26"/>
            <p:cNvSpPr>
              <a:spLocks noChangeShapeType="1"/>
            </p:cNvSpPr>
            <p:nvPr/>
          </p:nvSpPr>
          <p:spPr bwMode="auto">
            <a:xfrm>
              <a:off x="3008" y="1672"/>
              <a:ext cx="1" cy="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Line 27"/>
            <p:cNvSpPr>
              <a:spLocks noChangeShapeType="1"/>
            </p:cNvSpPr>
            <p:nvPr/>
          </p:nvSpPr>
          <p:spPr bwMode="auto">
            <a:xfrm>
              <a:off x="3032" y="2848"/>
              <a:ext cx="1" cy="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06" name="Text Box 28"/>
          <p:cNvSpPr txBox="1">
            <a:spLocks noChangeArrowheads="1"/>
          </p:cNvSpPr>
          <p:nvPr/>
        </p:nvSpPr>
        <p:spPr bwMode="auto">
          <a:xfrm>
            <a:off x="88900" y="1397000"/>
            <a:ext cx="11303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1st </a:t>
            </a:r>
          </a:p>
          <a:p>
            <a:pPr algn="l">
              <a:lnSpc>
                <a:spcPct val="100000"/>
              </a:lnSpc>
            </a:pPr>
            <a:r>
              <a:rPr lang="nl-NL" sz="1400">
                <a:latin typeface="Arial" pitchFamily="34" charset="0"/>
              </a:rPr>
              <a:t>encounter</a:t>
            </a:r>
            <a:endParaRPr lang="en-US" sz="1400">
              <a:latin typeface="Arial" pitchFamily="34" charset="0"/>
            </a:endParaRPr>
          </a:p>
        </p:txBody>
      </p:sp>
      <p:sp>
        <p:nvSpPr>
          <p:cNvPr id="8207" name="Text Box 29"/>
          <p:cNvSpPr txBox="1">
            <a:spLocks noChangeArrowheads="1"/>
          </p:cNvSpPr>
          <p:nvPr/>
        </p:nvSpPr>
        <p:spPr bwMode="auto">
          <a:xfrm>
            <a:off x="165100" y="3263900"/>
            <a:ext cx="11303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400">
                <a:latin typeface="Arial" pitchFamily="34" charset="0"/>
              </a:rPr>
              <a:t>2nd</a:t>
            </a:r>
          </a:p>
          <a:p>
            <a:pPr algn="l"/>
            <a:r>
              <a:rPr lang="nl-NL" sz="1400">
                <a:latin typeface="Arial" pitchFamily="34" charset="0"/>
              </a:rPr>
              <a:t>encounter</a:t>
            </a:r>
            <a:endParaRPr lang="en-US" sz="1400">
              <a:latin typeface="Arial" pitchFamily="34" charset="0"/>
            </a:endParaRPr>
          </a:p>
        </p:txBody>
      </p:sp>
      <p:sp>
        <p:nvSpPr>
          <p:cNvPr id="8208" name="Text Box 30"/>
          <p:cNvSpPr txBox="1">
            <a:spLocks noChangeArrowheads="1"/>
          </p:cNvSpPr>
          <p:nvPr/>
        </p:nvSpPr>
        <p:spPr bwMode="auto">
          <a:xfrm>
            <a:off x="228600" y="4953000"/>
            <a:ext cx="11811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3rd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encounter</a:t>
            </a: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0" y="2900363"/>
            <a:ext cx="9220200" cy="395763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728</Words>
  <Application>Microsoft Office PowerPoint</Application>
  <PresentationFormat>On-screen Show (4:3)</PresentationFormat>
  <Paragraphs>409</Paragraphs>
  <Slides>17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KEMAMPUAN AKHIR YANG DIHARAPKAN</vt:lpstr>
      <vt:lpstr>Latihan  1: Kode alasan kunjungan </vt:lpstr>
      <vt:lpstr>Latihan  2: Kode Diagnosis</vt:lpstr>
      <vt:lpstr>Latihan  3: Kode Proses</vt:lpstr>
      <vt:lpstr>Latihan 4: Episode layanan</vt:lpstr>
      <vt:lpstr>AKP: merasa lelah</vt:lpstr>
      <vt:lpstr>MASALAH/DIAGNOSIS: KELELAHAN</vt:lpstr>
      <vt:lpstr>PROSES: PERIKSA Hb</vt:lpstr>
      <vt:lpstr>AKP: AMBIL HASIL</vt:lpstr>
      <vt:lpstr>DIAGNOSIS BARU: ANEMIA DEF.BESI</vt:lpstr>
      <vt:lpstr>PROSES: KOLONOSCOPI</vt:lpstr>
      <vt:lpstr>AKP: AMBIL HASIL</vt:lpstr>
      <vt:lpstr>DIAGNOSIS BARU: CA KOLON</vt:lpstr>
      <vt:lpstr>PROSES: RUJUK &amp; ALASAN LAIN</vt:lpstr>
      <vt:lpstr>KASUS I: Tn. Undang, 45 th</vt:lpstr>
      <vt:lpstr>KASUS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Deas</dc:creator>
  <cp:lastModifiedBy>Deas</cp:lastModifiedBy>
  <cp:revision>1</cp:revision>
  <dcterms:created xsi:type="dcterms:W3CDTF">2018-03-07T07:55:21Z</dcterms:created>
  <dcterms:modified xsi:type="dcterms:W3CDTF">2018-03-07T08:02:33Z</dcterms:modified>
</cp:coreProperties>
</file>