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16" r:id="rId2"/>
    <p:sldId id="532" r:id="rId3"/>
    <p:sldId id="335" r:id="rId4"/>
    <p:sldId id="412" r:id="rId5"/>
    <p:sldId id="413" r:id="rId6"/>
    <p:sldId id="414" r:id="rId7"/>
    <p:sldId id="415" r:id="rId8"/>
    <p:sldId id="416" r:id="rId9"/>
    <p:sldId id="417" r:id="rId10"/>
    <p:sldId id="419" r:id="rId11"/>
    <p:sldId id="420" r:id="rId12"/>
    <p:sldId id="572" r:id="rId13"/>
    <p:sldId id="571" r:id="rId14"/>
    <p:sldId id="428" r:id="rId15"/>
    <p:sldId id="562" r:id="rId16"/>
    <p:sldId id="421" r:id="rId17"/>
    <p:sldId id="422" r:id="rId18"/>
    <p:sldId id="423" r:id="rId19"/>
    <p:sldId id="425" r:id="rId20"/>
    <p:sldId id="432" r:id="rId21"/>
    <p:sldId id="564" r:id="rId22"/>
    <p:sldId id="430" r:id="rId23"/>
    <p:sldId id="426" r:id="rId24"/>
    <p:sldId id="429" r:id="rId25"/>
    <p:sldId id="566" r:id="rId26"/>
    <p:sldId id="568" r:id="rId27"/>
    <p:sldId id="569" r:id="rId28"/>
    <p:sldId id="570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24/09/2017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5EFDC0-2FF5-47CC-9DC5-3F60FAD0F22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63DAC-ADF6-4909-ACC3-41398FC6EDB4}" type="datetime1">
              <a:rPr lang="en-US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BC6D6-8395-442A-AA6C-8970C80CBF1B}" type="datetime1">
              <a:rPr lang="en-US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D4888-8296-44F9-AEFC-E49492E755C8}" type="datetime1">
              <a:rPr lang="en-US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4756E-3437-4151-9763-C29E9101CDE1}" type="datetime1">
              <a:rPr lang="en-US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69E72-6870-41BC-A160-2A30062E6AD6}" type="datetime1">
              <a:rPr lang="en-US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50B64-A67F-40FC-8C9F-331D2C32D36C}" type="datetime1">
              <a:rPr lang="en-US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18DF7-A2A3-4753-BC56-71739CCB99B1}" type="datetime1">
              <a:rPr lang="en-US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C9E6-5FCB-4954-8476-3118F0C60EC5}" type="datetime1">
              <a:rPr lang="en-US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8E90C-AFF7-4D34-9B86-0587FC9DAABF}" type="datetime1">
              <a:rPr lang="en-US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D06C3-7CFB-4E42-B881-84BA55D8C1DE}" type="datetime1">
              <a:rPr lang="en-US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E0A48-0A16-4243-B9CE-3C4EF32280B8}" type="datetime1">
              <a:rPr lang="en-US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BE82A3-A3BB-4E6E-A33F-0B967521FCDF}" type="datetime1">
              <a:rPr lang="en-US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1524000"/>
            <a:ext cx="5257800" cy="2133600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1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Aspek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hukum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</a:t>
            </a: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kesehatan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Hukum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kesehatan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 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066800" y="1981200"/>
            <a:ext cx="6934200" cy="2438400"/>
          </a:xfrm>
          <a:solidFill>
            <a:schemeClr val="bg1"/>
          </a:solidFill>
          <a:ln cap="rnd"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diatur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berfungsi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terjadi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lahiriah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diperhitungkan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batiniah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rencana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295400"/>
            <a:ext cx="7696200" cy="33528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r>
              <a:rPr lang="en-US" sz="7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 KESEHATAN…?</a:t>
            </a:r>
            <a:endParaRPr lang="en-US" sz="72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UU RI NO.44/2009: RS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191000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PASAL 13 (2):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SETIAP NAKES YG BEKERJA DI RS HARUS: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1316736" lvl="2" indent="-514350">
              <a:buFont typeface="+mj-lt"/>
              <a:buAutoNum type="arabicPeriod"/>
            </a:pP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1316736" lvl="2" indent="-514350">
              <a:buFont typeface="+mj-lt"/>
              <a:buAutoNum type="arabicPeriod"/>
            </a:pP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RS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1316736" lvl="2" indent="-514350">
              <a:buFont typeface="+mj-lt"/>
              <a:buAutoNum type="arabicPeriod"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SPO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yg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berlaku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1316736" lvl="2" indent="-514350">
              <a:buFont typeface="+mj-lt"/>
              <a:buAutoNum type="arabicPeriod"/>
            </a:pP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Etika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1316736" lvl="2" indent="-514350">
              <a:buFont typeface="+mj-lt"/>
              <a:buAutoNum type="arabicPeriod"/>
            </a:pP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Menghormati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hak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pasien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mengutamakan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keselamatan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pasien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524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MENGAPA PERLU HUKUM KESEHATAN</a:t>
            </a: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2590800"/>
            <a:ext cx="8305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SAAT INI SUDAH ADA PERUNDANGAN YANG MENGATUR PELAYANAN KESEHATAN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UU RI No.36/2009 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Kesehatan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UU RI No.44/2009 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Rumah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Sakit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UU RI No.29/2004 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Praktik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Kedokteran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UU RI No.36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/2014: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Tenaga Kesehatan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LANDASAN HUKUM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8600" y="1828800"/>
            <a:ext cx="8686800" cy="441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UU No.29/2004: Praktik Kedokteran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UU No.36/2009: Kesehatan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UU No.44/2009: Rumah Sakit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PP No.10/1966: Simpan Rahasia Kedokteran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Permenkes RI No.269/2008: Rekam Medis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Permenkes RI No.290/2008: PTK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KepMenKes RI No. 377/2007: StanPro PMIK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PP No.36/2012: Rahasia Kedokteran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 KESEHATAN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1"/>
            <a:ext cx="8305800" cy="3657600"/>
          </a:xfrm>
          <a:solidFill>
            <a:schemeClr val="bg1"/>
          </a:solidFill>
        </p:spPr>
        <p:txBody>
          <a:bodyPr>
            <a:noAutofit/>
          </a:bodyPr>
          <a:lstStyle/>
          <a:p>
            <a:pPr eaLnBrk="1" hangingPunct="1">
              <a:buClr>
                <a:schemeClr val="tx2"/>
              </a:buClr>
            </a:pPr>
            <a:r>
              <a:rPr lang="en-US" sz="4400" dirty="0" smtClean="0">
                <a:latin typeface="Tahoma" pitchFamily="34" charset="0"/>
                <a:cs typeface="Tahoma" pitchFamily="34" charset="0"/>
              </a:rPr>
              <a:t>Kumpulan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peraturan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tentang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kesehatan</a:t>
            </a:r>
            <a:endParaRPr lang="en-US" sz="44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4400" dirty="0" smtClean="0">
                <a:latin typeface="Tahoma" pitchFamily="34" charset="0"/>
                <a:cs typeface="Tahoma" pitchFamily="34" charset="0"/>
              </a:rPr>
              <a:t>Kumpulan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peraturan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mengatur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tentang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hal-hal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berkaitan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 KESEHATAN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505200"/>
          </a:xfrm>
        </p:spPr>
        <p:txBody>
          <a:bodyPr>
            <a:normAutofit/>
          </a:bodyPr>
          <a:lstStyle/>
          <a:p>
            <a:r>
              <a:rPr lang="id-ID" sz="3600" dirty="0" smtClean="0">
                <a:latin typeface="Tahoma" pitchFamily="34" charset="0"/>
                <a:cs typeface="Tahoma" pitchFamily="34" charset="0"/>
              </a:rPr>
              <a:t>Seluruh aturan hukum dan hubungan kedudukan hukum yang langsung berkembang dengan atau yang mene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n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tukan situasi kesehatan di dalam mana manusia berada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id-ID" sz="2400" dirty="0" smtClean="0">
                <a:latin typeface="Tahoma" pitchFamily="34" charset="0"/>
                <a:cs typeface="Tahoma" pitchFamily="34" charset="0"/>
              </a:rPr>
              <a:t>(Prof. Dr. Rang-ahli hukum negeri Belanda)</a:t>
            </a:r>
            <a:endParaRPr lang="id-ID" sz="28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 KESEHATAN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8100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berhubungan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langsung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pemeliharaan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meliputi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penerapan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perangkat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perdata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pidana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tata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usaha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negara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id-ID" sz="28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Van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Der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Mijn</a:t>
            </a:r>
            <a:r>
              <a:rPr lang="id-ID" sz="2800" dirty="0" smtClean="0">
                <a:latin typeface="Tahoma" pitchFamily="34" charset="0"/>
                <a:cs typeface="Tahoma" pitchFamily="34" charset="0"/>
              </a:rPr>
              <a:t>)</a:t>
            </a:r>
            <a:endParaRPr lang="id-ID" sz="40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 KESEHATAN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8077200" cy="396240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S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emua peraturan hukum yang 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id-ID" sz="3600" dirty="0" smtClean="0">
                <a:latin typeface="Tahoma" pitchFamily="34" charset="0"/>
                <a:cs typeface="Tahoma" pitchFamily="34" charset="0"/>
              </a:rPr>
              <a:t>berhubungan langsung pada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FontTx/>
              <a:buNone/>
            </a:pPr>
            <a:r>
              <a:rPr lang="id-ID" sz="3600" dirty="0" smtClean="0">
                <a:latin typeface="Tahoma" pitchFamily="34" charset="0"/>
                <a:cs typeface="Tahoma" pitchFamily="34" charset="0"/>
              </a:rPr>
              <a:t>Pemberian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esehatan dan 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id-ID" sz="3600" dirty="0" smtClean="0">
                <a:latin typeface="Tahoma" pitchFamily="34" charset="0"/>
                <a:cs typeface="Tahoma" pitchFamily="34" charset="0"/>
              </a:rPr>
              <a:t>penerapannya pada hukum perdata, 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id-ID" sz="3600" dirty="0" smtClean="0">
                <a:latin typeface="Tahoma" pitchFamily="34" charset="0"/>
                <a:cs typeface="Tahoma" pitchFamily="34" charset="0"/>
              </a:rPr>
              <a:t>hukum administrasi dan hukum 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id-ID" sz="3600" dirty="0" smtClean="0">
                <a:latin typeface="Tahoma" pitchFamily="34" charset="0"/>
                <a:cs typeface="Tahoma" pitchFamily="34" charset="0"/>
              </a:rPr>
              <a:t>pidana </a:t>
            </a:r>
            <a:r>
              <a:rPr lang="id-ID" sz="2800" dirty="0" smtClean="0">
                <a:latin typeface="Tahoma" pitchFamily="34" charset="0"/>
                <a:cs typeface="Tahoma" pitchFamily="34" charset="0"/>
              </a:rPr>
              <a:t>(HJJ. Leenen-1972)</a:t>
            </a:r>
            <a:r>
              <a:rPr lang="id-ID" sz="2800" dirty="0" smtClean="0"/>
              <a:t>  </a:t>
            </a:r>
            <a:endParaRPr lang="id-ID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 KESEHATAN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077200" cy="426720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id-ID" dirty="0" smtClean="0">
                <a:latin typeface="Tahoma" pitchFamily="34" charset="0"/>
                <a:cs typeface="Tahoma" pitchFamily="34" charset="0"/>
              </a:rPr>
              <a:t>Hal ini menyangkut hak dan kewajiban baik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d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ari perorangan dan segenap lapisan masy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id-ID" dirty="0" smtClean="0">
                <a:latin typeface="Tahoma" pitchFamily="34" charset="0"/>
                <a:cs typeface="Tahoma" pitchFamily="34" charset="0"/>
              </a:rPr>
              <a:t>sbg  penerima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yan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m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aupun dari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p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ihak penyelenggara d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a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a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m segala aspek,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FontTx/>
              <a:buNone/>
            </a:pPr>
            <a:r>
              <a:rPr lang="id-ID" dirty="0" smtClean="0">
                <a:latin typeface="Tahoma" pitchFamily="34" charset="0"/>
                <a:cs typeface="Tahoma" pitchFamily="34" charset="0"/>
              </a:rPr>
              <a:t>organisasi , sarana, pedoman standar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p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el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ayanan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m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edik,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ilmu pengetahuan kes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id-ID" dirty="0" smtClean="0">
                <a:latin typeface="Tahoma" pitchFamily="34" charset="0"/>
                <a:cs typeface="Tahoma" pitchFamily="34" charset="0"/>
              </a:rPr>
              <a:t>dan hukum serta sumber lainnya. </a:t>
            </a:r>
            <a:r>
              <a:rPr lang="id-ID" sz="2000" dirty="0" smtClean="0">
                <a:latin typeface="Tahoma" pitchFamily="34" charset="0"/>
                <a:cs typeface="Tahoma" pitchFamily="34" charset="0"/>
              </a:rPr>
              <a:t>(PERHUKI)</a:t>
            </a:r>
            <a:endParaRPr lang="id-ID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76200"/>
            <a:ext cx="8534400" cy="64008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	</a:t>
            </a: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NAMA	           : SISWATI</a:t>
            </a:r>
            <a:endParaRPr lang="en-US" sz="49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</a:endParaRPr>
          </a:p>
          <a:p>
            <a:pPr>
              <a:buNone/>
            </a:pPr>
            <a:r>
              <a:rPr lang="en-US" sz="49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	</a:t>
            </a: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TEMPAT/TGL LAHIR    : BANYUMAS 1955</a:t>
            </a:r>
            <a:endParaRPr lang="en-US" sz="49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</a:endParaRPr>
          </a:p>
          <a:p>
            <a:pPr eaLnBrk="1" hangingPunct="1">
              <a:buFontTx/>
              <a:buNone/>
            </a:pPr>
            <a:r>
              <a:rPr lang="en-US" sz="4900" dirty="0" smtClean="0">
                <a:latin typeface="Tahoma" pitchFamily="34" charset="0"/>
              </a:rPr>
              <a:t>	</a:t>
            </a:r>
          </a:p>
          <a:p>
            <a:pPr>
              <a:buNone/>
            </a:pPr>
            <a:r>
              <a:rPr lang="en-US" sz="4900" dirty="0" smtClean="0">
                <a:latin typeface="Tahoma" pitchFamily="34" charset="0"/>
              </a:rPr>
              <a:t>      </a:t>
            </a: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PEKERJAAN:</a:t>
            </a:r>
            <a:endParaRPr lang="en-US" sz="49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</a:endParaRP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Kepala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Bagian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RMIK RS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Husada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, Jakarta (1993-2011) 	    	   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Wakil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Ketua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Akreditasi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RS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Husada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(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sejak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2011) 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Pengajar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dan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Penguji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Program D3-D4 RMIK (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sejak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1994)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Pembicara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di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berbagai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seminar &amp;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pelatihan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bidang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manajemen</a:t>
            </a:r>
            <a:endParaRPr lang="en-US" sz="4900" dirty="0" smtClean="0">
              <a:solidFill>
                <a:srgbClr val="000000"/>
              </a:solidFill>
              <a:latin typeface="Tahoma" pitchFamily="34" charset="0"/>
            </a:endParaRPr>
          </a:p>
          <a:p>
            <a:pPr lvl="1">
              <a:buClrTx/>
              <a:buNone/>
            </a:pP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	RMIK </a:t>
            </a:r>
            <a:r>
              <a:rPr lang="en-US" sz="4900" dirty="0" smtClean="0">
                <a:latin typeface="Tahoma" pitchFamily="34" charset="0"/>
              </a:rPr>
              <a:t>(</a:t>
            </a:r>
            <a:r>
              <a:rPr lang="en-US" sz="4900" dirty="0" err="1" smtClean="0">
                <a:latin typeface="Tahoma" pitchFamily="34" charset="0"/>
              </a:rPr>
              <a:t>sejak</a:t>
            </a:r>
            <a:r>
              <a:rPr lang="en-US" sz="4900" dirty="0" smtClean="0">
                <a:latin typeface="Tahoma" pitchFamily="34" charset="0"/>
              </a:rPr>
              <a:t> 2000)</a:t>
            </a:r>
          </a:p>
          <a:p>
            <a:pPr eaLnBrk="1" hangingPunct="1">
              <a:buFontTx/>
              <a:buNone/>
            </a:pPr>
            <a:r>
              <a:rPr lang="en-US" sz="4900" dirty="0" smtClean="0">
                <a:latin typeface="Tahoma" pitchFamily="34" charset="0"/>
              </a:rPr>
              <a:t>	  </a:t>
            </a:r>
          </a:p>
          <a:p>
            <a:pPr lvl="1">
              <a:buFontTx/>
              <a:buNone/>
            </a:pP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PENDIDIKAN:</a:t>
            </a:r>
            <a:r>
              <a:rPr lang="en-US" sz="49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      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smtClean="0">
                <a:latin typeface="Tahoma" pitchFamily="34" charset="0"/>
              </a:rPr>
              <a:t>D3 </a:t>
            </a:r>
            <a:r>
              <a:rPr lang="en-US" sz="4900" dirty="0" err="1" smtClean="0">
                <a:latin typeface="Tahoma" pitchFamily="34" charset="0"/>
              </a:rPr>
              <a:t>Rekam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Medis</a:t>
            </a:r>
            <a:r>
              <a:rPr lang="en-US" sz="4900" dirty="0" smtClean="0">
                <a:latin typeface="Tahoma" pitchFamily="34" charset="0"/>
              </a:rPr>
              <a:t>, </a:t>
            </a:r>
            <a:r>
              <a:rPr lang="en-US" sz="4900" dirty="0" err="1" smtClean="0">
                <a:latin typeface="Tahoma" pitchFamily="34" charset="0"/>
              </a:rPr>
              <a:t>Universitas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Esa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Unggul</a:t>
            </a:r>
            <a:r>
              <a:rPr lang="en-US" sz="4900" dirty="0" smtClean="0">
                <a:latin typeface="Tahoma" pitchFamily="34" charset="0"/>
              </a:rPr>
              <a:t>/1993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smtClean="0">
                <a:latin typeface="Tahoma" pitchFamily="34" charset="0"/>
              </a:rPr>
              <a:t>S1 </a:t>
            </a:r>
            <a:r>
              <a:rPr lang="en-US" sz="4900" dirty="0" err="1" smtClean="0">
                <a:latin typeface="Tahoma" pitchFamily="34" charset="0"/>
              </a:rPr>
              <a:t>KesMas</a:t>
            </a:r>
            <a:r>
              <a:rPr lang="en-US" sz="4900" dirty="0" smtClean="0">
                <a:latin typeface="Tahoma" pitchFamily="34" charset="0"/>
              </a:rPr>
              <a:t>, </a:t>
            </a:r>
            <a:r>
              <a:rPr lang="en-US" sz="4900" dirty="0" err="1" smtClean="0">
                <a:latin typeface="Tahoma" pitchFamily="34" charset="0"/>
              </a:rPr>
              <a:t>Universitas</a:t>
            </a:r>
            <a:r>
              <a:rPr lang="en-US" sz="4900" dirty="0" smtClean="0">
                <a:latin typeface="Tahoma" pitchFamily="34" charset="0"/>
              </a:rPr>
              <a:t> Indonesia /2001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smtClean="0">
                <a:latin typeface="Tahoma" pitchFamily="34" charset="0"/>
              </a:rPr>
              <a:t>S2 </a:t>
            </a:r>
            <a:r>
              <a:rPr lang="en-US" sz="4900" dirty="0" err="1" smtClean="0">
                <a:latin typeface="Tahoma" pitchFamily="34" charset="0"/>
              </a:rPr>
              <a:t>KesMas</a:t>
            </a:r>
            <a:r>
              <a:rPr lang="en-US" sz="4900" dirty="0" smtClean="0">
                <a:latin typeface="Tahoma" pitchFamily="34" charset="0"/>
              </a:rPr>
              <a:t>, </a:t>
            </a:r>
            <a:r>
              <a:rPr lang="en-US" sz="4900" dirty="0" err="1" smtClean="0">
                <a:latin typeface="Tahoma" pitchFamily="34" charset="0"/>
              </a:rPr>
              <a:t>Universitas</a:t>
            </a:r>
            <a:r>
              <a:rPr lang="en-US" sz="4900" dirty="0" smtClean="0">
                <a:latin typeface="Tahoma" pitchFamily="34" charset="0"/>
              </a:rPr>
              <a:t> Indonesia/2007 (</a:t>
            </a:r>
            <a:r>
              <a:rPr lang="en-US" sz="4900" dirty="0" err="1" smtClean="0">
                <a:latin typeface="Tahoma" pitchFamily="34" charset="0"/>
              </a:rPr>
              <a:t>Informasi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Kesehatan</a:t>
            </a:r>
            <a:r>
              <a:rPr lang="en-US" sz="4900" dirty="0" smtClean="0">
                <a:latin typeface="Tahoma" pitchFamily="34" charset="0"/>
              </a:rPr>
              <a:t>)</a:t>
            </a:r>
          </a:p>
          <a:p>
            <a:pPr lvl="1">
              <a:buFontTx/>
              <a:buNone/>
            </a:pPr>
            <a:endParaRPr lang="en-US" sz="4900" dirty="0" smtClean="0">
              <a:latin typeface="Tahoma" pitchFamily="34" charset="0"/>
            </a:endParaRPr>
          </a:p>
          <a:p>
            <a:pPr lvl="1">
              <a:buFontTx/>
              <a:buNone/>
            </a:pP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ORGANISASI PROFESI:</a:t>
            </a:r>
            <a:r>
              <a:rPr lang="en-US" sz="49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    </a:t>
            </a:r>
            <a:r>
              <a:rPr lang="en-US" sz="49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 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latin typeface="Tahoma" pitchFamily="34" charset="0"/>
              </a:rPr>
              <a:t>Anggota</a:t>
            </a:r>
            <a:r>
              <a:rPr lang="en-US" sz="4900" dirty="0" smtClean="0">
                <a:latin typeface="Tahoma" pitchFamily="34" charset="0"/>
              </a:rPr>
              <a:t> PORMIKI </a:t>
            </a:r>
            <a:r>
              <a:rPr lang="en-US" sz="4900" dirty="0" err="1" smtClean="0">
                <a:latin typeface="Tahoma" pitchFamily="34" charset="0"/>
              </a:rPr>
              <a:t>sejak</a:t>
            </a:r>
            <a:r>
              <a:rPr lang="en-US" sz="4900" dirty="0" smtClean="0">
                <a:latin typeface="Tahoma" pitchFamily="34" charset="0"/>
              </a:rPr>
              <a:t> 1991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latin typeface="Tahoma" pitchFamily="34" charset="0"/>
              </a:rPr>
              <a:t>Ketua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Umum</a:t>
            </a:r>
            <a:r>
              <a:rPr lang="en-US" sz="4900" dirty="0" smtClean="0">
                <a:latin typeface="Tahoma" pitchFamily="34" charset="0"/>
              </a:rPr>
              <a:t> DPP PORMIKI 1999-2006 (2 </a:t>
            </a:r>
            <a:r>
              <a:rPr lang="en-US" sz="4900" dirty="0" err="1" smtClean="0">
                <a:latin typeface="Tahoma" pitchFamily="34" charset="0"/>
              </a:rPr>
              <a:t>periode</a:t>
            </a:r>
            <a:r>
              <a:rPr lang="en-US" sz="4900" dirty="0" smtClean="0">
                <a:latin typeface="Tahoma" pitchFamily="34" charset="0"/>
              </a:rPr>
              <a:t>)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smtClean="0">
                <a:latin typeface="Tahoma" pitchFamily="34" charset="0"/>
              </a:rPr>
              <a:t>Pembina PORMIKI </a:t>
            </a:r>
            <a:r>
              <a:rPr lang="en-US" sz="4900" dirty="0" err="1" smtClean="0">
                <a:latin typeface="Tahoma" pitchFamily="34" charset="0"/>
              </a:rPr>
              <a:t>sejak</a:t>
            </a:r>
            <a:r>
              <a:rPr lang="en-US" sz="4900" dirty="0" smtClean="0">
                <a:latin typeface="Tahoma" pitchFamily="34" charset="0"/>
              </a:rPr>
              <a:t> 2006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latin typeface="Tahoma" pitchFamily="34" charset="0"/>
              </a:rPr>
              <a:t>Anggota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Majelis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Tenaga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Kesehatan</a:t>
            </a:r>
            <a:r>
              <a:rPr lang="en-US" sz="4900" dirty="0" smtClean="0">
                <a:latin typeface="Tahoma" pitchFamily="34" charset="0"/>
              </a:rPr>
              <a:t> Indonesia (MTKI) 2011-2014</a:t>
            </a:r>
          </a:p>
          <a:p>
            <a:pPr lvl="1">
              <a:buFontTx/>
              <a:buNone/>
            </a:pPr>
            <a:endParaRPr lang="en-US" sz="4900" dirty="0" smtClean="0">
              <a:latin typeface="Tahoma" pitchFamily="34" charset="0"/>
            </a:endParaRPr>
          </a:p>
          <a:p>
            <a:pPr lvl="1">
              <a:buFontTx/>
              <a:buNone/>
            </a:pP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ALAMAT:</a:t>
            </a:r>
            <a:r>
              <a:rPr lang="en-US" sz="49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 </a:t>
            </a:r>
          </a:p>
          <a:p>
            <a:pPr lvl="1">
              <a:buFontTx/>
              <a:buNone/>
            </a:pPr>
            <a:r>
              <a:rPr lang="en-US" sz="4900" dirty="0" smtClean="0">
                <a:latin typeface="Tahoma" pitchFamily="34" charset="0"/>
              </a:rPr>
              <a:t>Jl. </a:t>
            </a:r>
            <a:r>
              <a:rPr lang="en-US" sz="4900" dirty="0" err="1" smtClean="0">
                <a:latin typeface="Tahoma" pitchFamily="34" charset="0"/>
              </a:rPr>
              <a:t>Mangga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Besar</a:t>
            </a:r>
            <a:r>
              <a:rPr lang="en-US" sz="4900" dirty="0" smtClean="0">
                <a:latin typeface="Tahoma" pitchFamily="34" charset="0"/>
              </a:rPr>
              <a:t> Raya No.137, Jakarta </a:t>
            </a:r>
            <a:r>
              <a:rPr lang="en-US" sz="4900" dirty="0" err="1" smtClean="0">
                <a:latin typeface="Tahoma" pitchFamily="34" charset="0"/>
              </a:rPr>
              <a:t>Pusat</a:t>
            </a:r>
            <a:endParaRPr lang="en-US" sz="4900" dirty="0" smtClean="0">
              <a:latin typeface="Tahoma" pitchFamily="34" charset="0"/>
            </a:endParaRPr>
          </a:p>
          <a:p>
            <a:pPr lvl="1">
              <a:buFontTx/>
              <a:buNone/>
            </a:pPr>
            <a:r>
              <a:rPr lang="en-US" sz="4900" dirty="0" err="1" smtClean="0">
                <a:latin typeface="Tahoma" pitchFamily="34" charset="0"/>
              </a:rPr>
              <a:t>Telp</a:t>
            </a:r>
            <a:r>
              <a:rPr lang="en-US" sz="4900" dirty="0" smtClean="0">
                <a:latin typeface="Tahoma" pitchFamily="34" charset="0"/>
              </a:rPr>
              <a:t>: 021-6260108   ext: 8410,   Fax: 6497494</a:t>
            </a:r>
          </a:p>
          <a:p>
            <a:pPr lvl="1">
              <a:buFontTx/>
              <a:buNone/>
            </a:pPr>
            <a:r>
              <a:rPr lang="en-US" sz="4900" dirty="0" smtClean="0">
                <a:latin typeface="Tahoma" pitchFamily="34" charset="0"/>
              </a:rPr>
              <a:t>HP  : 081 887 3764, E-mail: siswatiaries@yahoo.com</a:t>
            </a:r>
          </a:p>
        </p:txBody>
      </p:sp>
      <p:sp>
        <p:nvSpPr>
          <p:cNvPr id="5120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571C1A1-06FE-4289-BCA3-5837A3B85D7F}" type="datetime1">
              <a:rPr lang="en-US" smtClean="0"/>
              <a:pPr/>
              <a:t>9/24/2017</a:t>
            </a:fld>
            <a:endParaRPr lang="en-US"/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294FB0-A431-4C43-8DDA-E2A180CB2E26}" type="slidenum">
              <a:rPr lang="en-US" smtClean="0"/>
              <a:pPr/>
              <a:t>2</a:t>
            </a:fld>
            <a:endParaRPr lang="en-US" smtClean="0"/>
          </a:p>
        </p:txBody>
      </p:sp>
      <p:pic>
        <p:nvPicPr>
          <p:cNvPr id="6" name="Picture 2" descr="C:\Users\AKREDI~1\AppData\Local\Temp\ib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76200"/>
            <a:ext cx="1676400" cy="1828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543800" cy="4038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 KESEHATAN</a:t>
            </a:r>
            <a:r>
              <a:rPr lang="en-US" sz="40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FontTx/>
              <a:buNone/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A</a:t>
            </a:r>
            <a:r>
              <a:rPr lang="id-ID" sz="4000" dirty="0" smtClean="0">
                <a:latin typeface="Tahoma" pitchFamily="34" charset="0"/>
                <a:cs typeface="Tahoma" pitchFamily="34" charset="0"/>
              </a:rPr>
              <a:t>dalah semua ketentuan 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h</a:t>
            </a:r>
            <a:r>
              <a:rPr lang="id-ID" sz="4000" dirty="0" smtClean="0">
                <a:latin typeface="Tahoma" pitchFamily="34" charset="0"/>
                <a:cs typeface="Tahoma" pitchFamily="34" charset="0"/>
              </a:rPr>
              <a:t>ukum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FontTx/>
              <a:buNone/>
            </a:pPr>
            <a:r>
              <a:rPr lang="id-ID" sz="4000" dirty="0" smtClean="0">
                <a:latin typeface="Tahoma" pitchFamily="34" charset="0"/>
                <a:cs typeface="Tahoma" pitchFamily="34" charset="0"/>
              </a:rPr>
              <a:t>yg 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b</a:t>
            </a:r>
            <a:r>
              <a:rPr lang="id-ID" sz="4000" dirty="0" smtClean="0">
                <a:latin typeface="Tahoma" pitchFamily="34" charset="0"/>
                <a:cs typeface="Tahoma" pitchFamily="34" charset="0"/>
              </a:rPr>
              <a:t>erhubungan langsung dgn 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id-ID" sz="4000" dirty="0" smtClean="0">
                <a:latin typeface="Tahoma" pitchFamily="34" charset="0"/>
                <a:cs typeface="Tahoma" pitchFamily="34" charset="0"/>
              </a:rPr>
              <a:t>Pemeliharaan/pelayanan 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id-ID" sz="4000" dirty="0" smtClean="0">
                <a:latin typeface="Tahoma" pitchFamily="34" charset="0"/>
                <a:cs typeface="Tahoma" pitchFamily="34" charset="0"/>
              </a:rPr>
              <a:t>kesehatan dan penerapannya. 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33400" y="10668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 KESEHATAN</a:t>
            </a:r>
            <a:endParaRPr lang="en-US" sz="44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Seperangkat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kaidah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yang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mengatur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seluruh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aspek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yang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berkaitan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dengan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upaya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pemeliharaan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bidang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kesehatan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.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 KESEHATAN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905000"/>
            <a:ext cx="8229600" cy="2971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Dikembangkan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sejak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1950 an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Sebagai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cabang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ilmu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hukum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BUKAN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cabang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ilmu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kedokteran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219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SUMBER HUKUM KESEHATAN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43000" y="2209800"/>
            <a:ext cx="7315200" cy="3352800"/>
          </a:xfrm>
        </p:spPr>
        <p:txBody>
          <a:bodyPr>
            <a:noAutofit/>
          </a:bodyPr>
          <a:lstStyle/>
          <a:p>
            <a:r>
              <a:rPr lang="id-ID" sz="4000" dirty="0" smtClean="0">
                <a:latin typeface="Tahoma" pitchFamily="34" charset="0"/>
                <a:cs typeface="Tahoma" pitchFamily="34" charset="0"/>
              </a:rPr>
              <a:t>Hukum tertulis</a:t>
            </a:r>
          </a:p>
          <a:p>
            <a:r>
              <a:rPr lang="id-ID" sz="4000" dirty="0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4000" dirty="0" smtClean="0">
                <a:latin typeface="Tahoma" pitchFamily="34" charset="0"/>
                <a:cs typeface="Tahoma" pitchFamily="34" charset="0"/>
              </a:rPr>
              <a:t>kebiasaan</a:t>
            </a:r>
          </a:p>
          <a:p>
            <a:r>
              <a:rPr lang="id-ID" sz="4000" dirty="0" smtClean="0">
                <a:latin typeface="Tahoma" pitchFamily="34" charset="0"/>
                <a:cs typeface="Tahoma" pitchFamily="34" charset="0"/>
              </a:rPr>
              <a:t>Yurispr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u</a:t>
            </a:r>
            <a:r>
              <a:rPr lang="id-ID" sz="4000" dirty="0" smtClean="0">
                <a:latin typeface="Tahoma" pitchFamily="34" charset="0"/>
                <a:cs typeface="Tahoma" pitchFamily="34" charset="0"/>
              </a:rPr>
              <a:t>densi</a:t>
            </a:r>
          </a:p>
          <a:p>
            <a:r>
              <a:rPr lang="id-ID" sz="4000" dirty="0" smtClean="0">
                <a:latin typeface="Tahoma" pitchFamily="34" charset="0"/>
                <a:cs typeface="Tahoma" pitchFamily="34" charset="0"/>
              </a:rPr>
              <a:t>Pedoman internasional</a:t>
            </a:r>
          </a:p>
          <a:p>
            <a:r>
              <a:rPr lang="id-ID" sz="4000" dirty="0" smtClean="0">
                <a:latin typeface="Tahoma" pitchFamily="34" charset="0"/>
                <a:cs typeface="Tahoma" pitchFamily="34" charset="0"/>
              </a:rPr>
              <a:t>IPTEK Kesehatan/kedokteran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914400"/>
            <a:ext cx="80010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LINGKUP HUKUM KESEHATAN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14400" y="1828800"/>
            <a:ext cx="7467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Hukum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kedokteran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(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medical law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)</a:t>
            </a:r>
          </a:p>
          <a:p>
            <a:pPr marL="514350" marR="0" lvl="0" indent="-5143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Hukum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keperawatan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Hukum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rumah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sakit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Hukum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lingkungan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Hukum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tentang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limbah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industri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Hukum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tentang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polusi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Hukum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keselamatan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kerja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Makanan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merusak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kesehatan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Peralatan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yg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dpt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merusak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lingkungan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(X-Ray)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Peraturan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lain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kaitannya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langsung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dapat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mempengaruhi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kesehatan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manusia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LANDASAN HUKUM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958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Tahoma" pitchFamily="34" charset="0"/>
                <a:cs typeface="Tahoma" pitchFamily="34" charset="0"/>
              </a:rPr>
              <a:t>HUKUM KESEHATAN: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Segala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aspek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berkaitan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bidang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meliputi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badaniah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jasmani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rohani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jiwa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lingkup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sosial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keseluruhan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4648200" y="1600200"/>
            <a:ext cx="4038600" cy="449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HUKUM KEDOKTERAN: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Hanya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pada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masalah-masalah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berkaitan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dengan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profesi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kedokteran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3400" y="1371600"/>
            <a:ext cx="8153400" cy="1295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SEBAB UTAMA BERKEMBANGNYA HUKUM KESEHATAN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9600" y="2971800"/>
            <a:ext cx="8001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menentukan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nasib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sendiri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merupakan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suatu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pribadi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mendapat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pelayanan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kesehatan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memadai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merupakan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suatu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sosial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(LEENEN, 1986)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3400" y="1371600"/>
            <a:ext cx="81534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LINGKUP HUKUM KESEHATAN</a:t>
            </a:r>
            <a:r>
              <a:rPr kumimoji="0" lang="en-US" sz="36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  <a:sym typeface="Wingdings" pitchFamily="2" charset="2"/>
              </a:rPr>
              <a:t> MENYOROTI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2743200"/>
            <a:ext cx="8153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SUBYEK 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: 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endukung hak &amp; kewajiban 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HAK &amp; KEWAJIBAN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:</a:t>
            </a:r>
            <a:endParaRPr kumimoji="0" lang="id-ID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Batas-batas wewenang dan tugas misalnya wewenang tugas tenaga farmasi di puskesmas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PERISTIWA 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:</a:t>
            </a:r>
            <a:endParaRPr kumimoji="0" lang="id-ID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etiap proses yang menyangkut perilaku manusia, kejadian dan keadaan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62000" y="1371600"/>
            <a:ext cx="76200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LINGKUP HUKUM KESEHATAN</a:t>
            </a:r>
            <a:r>
              <a:rPr kumimoji="0" lang="en-US" sz="36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  <a:sym typeface="Wingdings" pitchFamily="2" charset="2"/>
              </a:rPr>
              <a:t>MENYOROTI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819400"/>
            <a:ext cx="7620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HUBUNGAN HUKUM: 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ubungan yang menimbulkan akibat hukum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OBYEK HUKUM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:</a:t>
            </a: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restasi yang diberikan atas jasa yang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ilakukan tenaga kesehatan dlm melaksanakan tugasnya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762000" y="1722437"/>
            <a:ext cx="7848600" cy="4602163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buNone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Aspek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aspek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hukum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447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MENGAPA PERLU ATURAN HUKUM DALAM PELAYANAN KESEHATAN ?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90800"/>
            <a:ext cx="8229600" cy="312420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algn="ctr">
              <a:lnSpc>
                <a:spcPct val="110000"/>
              </a:lnSpc>
              <a:buNone/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Manusia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mempunyai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hasrat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hidup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teratur</a:t>
            </a:r>
            <a:endParaRPr lang="en-US" sz="3600" u="sng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10000"/>
              </a:lnSpc>
              <a:buNone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110000"/>
              </a:lnSpc>
              <a:buNone/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Kaidah-kaidah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mengatur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hubungan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antar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manusia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melalui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keserasian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antara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ketertiban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landasan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hukum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419600" y="1981200"/>
            <a:ext cx="533400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419600" y="3657600"/>
            <a:ext cx="533400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APA HUKUM ?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67200" y="1524000"/>
            <a:ext cx="533400" cy="457200"/>
          </a:xfrm>
          <a:prstGeom prst="downArrow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990600" y="2133600"/>
            <a:ext cx="7162800" cy="19812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	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Kumpulan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peraturan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kaidah-kaidah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hukum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en-US" sz="3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67200" y="1676400"/>
            <a:ext cx="533400" cy="457200"/>
          </a:xfrm>
          <a:prstGeom prst="downArrow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33600"/>
            <a:ext cx="8153400" cy="3810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Pengaturan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u="sng" dirty="0" err="1" smtClean="0">
                <a:latin typeface="Tahoma" pitchFamily="34" charset="0"/>
                <a:cs typeface="Tahoma" pitchFamily="34" charset="0"/>
              </a:rPr>
              <a:t>negara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demi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menjaga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u="sng" dirty="0" err="1" smtClean="0">
                <a:latin typeface="Tahoma" pitchFamily="34" charset="0"/>
                <a:cs typeface="Tahoma" pitchFamily="34" charset="0"/>
              </a:rPr>
              <a:t>ketertiban</a:t>
            </a:r>
            <a:r>
              <a:rPr lang="en-US" sz="44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u="sng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4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u="sng" dirty="0" err="1" smtClean="0">
                <a:latin typeface="Tahoma" pitchFamily="34" charset="0"/>
                <a:cs typeface="Tahoma" pitchFamily="34" charset="0"/>
              </a:rPr>
              <a:t>keamanan</a:t>
            </a:r>
            <a:r>
              <a:rPr lang="en-US" sz="44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masyarakat</a:t>
            </a:r>
            <a:endParaRPr lang="en-US" sz="44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Pelanggaran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diputuskan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u="sng" dirty="0" smtClean="0">
                <a:latin typeface="Tahoma" pitchFamily="34" charset="0"/>
                <a:cs typeface="Tahoma" pitchFamily="34" charset="0"/>
              </a:rPr>
              <a:t>hakim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atas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dasar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u="sng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4400" u="sng" dirty="0" smtClean="0">
                <a:latin typeface="Tahoma" pitchFamily="34" charset="0"/>
                <a:cs typeface="Tahoma" pitchFamily="34" charset="0"/>
              </a:rPr>
              <a:t> &amp; UU</a:t>
            </a:r>
            <a:endParaRPr lang="en-US" sz="4800" u="sng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924800" cy="45720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ISI</a:t>
            </a:r>
            <a:endParaRPr lang="en-US" sz="40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Ukuran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pedoman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memiliki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sanksi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mengukur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tingkah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laku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</a:t>
            </a:r>
            <a:endParaRPr lang="en-US" sz="40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Membentuk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masyarakat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yang ideal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990600" y="1828801"/>
            <a:ext cx="7162800" cy="29718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cap="rnd"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Sanksi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pelanggaran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 </a:t>
            </a:r>
          </a:p>
          <a:p>
            <a:pPr eaLnBrk="1" hangingPunct="1">
              <a:buClr>
                <a:schemeClr val="tx2"/>
              </a:buClr>
              <a:buFontTx/>
              <a:buNone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penguasa</a:t>
            </a:r>
            <a:endParaRPr lang="en-US" sz="3600" u="sng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Mengatur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tentang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kewajiban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timbal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balik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en-US" sz="32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 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914400" y="1752601"/>
            <a:ext cx="7391400" cy="3124200"/>
          </a:xfrm>
          <a:solidFill>
            <a:schemeClr val="bg1"/>
          </a:solidFill>
          <a:ln cap="rnd"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eaLnBrk="1" hangingPunct="1">
              <a:buClr>
                <a:schemeClr val="tx2"/>
              </a:buClr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Mengatur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apa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boleh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apa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boleh</a:t>
            </a:r>
            <a:endParaRPr lang="en-US" sz="3600" u="sng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Penataan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datang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luar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yaitu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sendiri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sanksinya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</TotalTime>
  <Words>576</Words>
  <Application>Microsoft Office PowerPoint</Application>
  <PresentationFormat>On-screen Show (4:3)</PresentationFormat>
  <Paragraphs>190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Slide 2</vt:lpstr>
      <vt:lpstr>KEMAMPUAN YANG DIHARAPKAN</vt:lpstr>
      <vt:lpstr>MENGAPA PERLU ATURAN HUKUM DALAM PELAYANAN KESEHATAN ?</vt:lpstr>
      <vt:lpstr>APA HUKUM ?</vt:lpstr>
      <vt:lpstr>HUKUM </vt:lpstr>
      <vt:lpstr>HUKUM </vt:lpstr>
      <vt:lpstr>HUKUM </vt:lpstr>
      <vt:lpstr>HUKUM </vt:lpstr>
      <vt:lpstr>HUKUM  </vt:lpstr>
      <vt:lpstr>HUKUM KESEHATAN…?</vt:lpstr>
      <vt:lpstr>UU RI NO.44/2009: RS</vt:lpstr>
      <vt:lpstr>MENGAPA PERLU HUKUM KESEHATAN </vt:lpstr>
      <vt:lpstr>LANDASAN HUKUM</vt:lpstr>
      <vt:lpstr>HUKUM KESEHATAN</vt:lpstr>
      <vt:lpstr>HUKUM KESEHATAN</vt:lpstr>
      <vt:lpstr>HUKUM KESEHATAN</vt:lpstr>
      <vt:lpstr>HUKUM KESEHATAN</vt:lpstr>
      <vt:lpstr>HUKUM KESEHATAN</vt:lpstr>
      <vt:lpstr>Slide 20</vt:lpstr>
      <vt:lpstr>Slide 21</vt:lpstr>
      <vt:lpstr>HUKUM KESEHATAN</vt:lpstr>
      <vt:lpstr>SUMBER HUKUM KESEHATAN</vt:lpstr>
      <vt:lpstr>Slide 24</vt:lpstr>
      <vt:lpstr>LANDASAN HUKUM</vt:lpstr>
      <vt:lpstr>Slide 26</vt:lpstr>
      <vt:lpstr>Slide 27</vt:lpstr>
      <vt:lpstr>Slide 28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Siswati</cp:lastModifiedBy>
  <cp:revision>277</cp:revision>
  <dcterms:created xsi:type="dcterms:W3CDTF">2010-08-24T06:47:44Z</dcterms:created>
  <dcterms:modified xsi:type="dcterms:W3CDTF">2017-09-24T13:36:37Z</dcterms:modified>
</cp:coreProperties>
</file>