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16" r:id="rId2"/>
    <p:sldId id="735" r:id="rId3"/>
    <p:sldId id="335" r:id="rId4"/>
    <p:sldId id="736" r:id="rId5"/>
    <p:sldId id="737" r:id="rId6"/>
    <p:sldId id="738" r:id="rId7"/>
    <p:sldId id="739" r:id="rId8"/>
    <p:sldId id="740" r:id="rId9"/>
    <p:sldId id="741" r:id="rId10"/>
    <p:sldId id="743" r:id="rId11"/>
    <p:sldId id="742" r:id="rId12"/>
    <p:sldId id="745" r:id="rId13"/>
    <p:sldId id="744" r:id="rId14"/>
    <p:sldId id="731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15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30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4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61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5771" algn="l" defTabSz="91430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2926" algn="l" defTabSz="91430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080" algn="l" defTabSz="91430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234" algn="l" defTabSz="91430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4992" autoAdjust="0"/>
    <p:restoredTop sz="93190" autoAdjust="0"/>
  </p:normalViewPr>
  <p:slideViewPr>
    <p:cSldViewPr>
      <p:cViewPr>
        <p:scale>
          <a:sx n="87" d="100"/>
          <a:sy n="87" d="100"/>
        </p:scale>
        <p:origin x="-900" y="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6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1BF2FCB-7984-4742-9161-16EB520D9C8E}" type="datetimeFigureOut">
              <a:rPr lang="id-ID"/>
              <a:pPr>
                <a:defRPr/>
              </a:pPr>
              <a:t>06/12/2017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E52FE0F-1F01-44C9-8FB3-0A1339DA1E3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xmlns="" val="351762577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54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0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6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61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771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926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080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234" algn="l" defTabSz="91430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E52FE0F-1F01-44C9-8FB3-0A1339DA1E35}" type="slidenum">
              <a:rPr lang="id-ID" smtClean="0"/>
              <a:pPr>
                <a:defRPr/>
              </a:pPr>
              <a:t>1</a:t>
            </a:fld>
            <a:endParaRPr lang="id-ID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11</a:t>
            </a:fld>
            <a:endParaRPr lang="id-ID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12</a:t>
            </a:fld>
            <a:endParaRPr lang="id-ID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13</a:t>
            </a:fld>
            <a:endParaRPr lang="id-ID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14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E91A5E6-45A5-491B-BD92-E9CD24395F49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92871D-82AF-42FF-8A8E-4F5D2B7794BB}" type="datetime1">
              <a:rPr lang="en-US" smtClean="0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3E6DC-1CF7-470F-AD44-9264A23674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A6AB4-D7FB-41CD-A963-660E9F667A2B}" type="datetime1">
              <a:rPr lang="en-US" smtClean="0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FC4AFC-14DB-4D5A-BB80-DA52215672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33D1E-5D80-4590-9032-0A5BE6B6B543}" type="datetime1">
              <a:rPr lang="en-US" smtClean="0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8A47E-14EE-43BC-993A-51ECD9BADE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B6194-0496-4D39-8351-C20DDBFC79D6}" type="datetime1">
              <a:rPr lang="en-US" smtClean="0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3E91DE-6D91-417E-AAD5-296FB2409A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7CC947-B66B-4F72-9607-B4F5A3970BA2}" type="datetime1">
              <a:rPr lang="en-US" smtClean="0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1AB5F3-6F9C-4098-AA7E-0B80DF474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0F8A2C-22CA-4D31-8813-523E0A81ED35}" type="datetime1">
              <a:rPr lang="en-US" smtClean="0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5C2A9-E9B2-44C2-94BD-EA7D4EC64E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8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9C47BA-C66F-4752-9335-344E4C31C10E}" type="datetime1">
              <a:rPr lang="en-US" smtClean="0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A98D3-ED51-4028-8686-319EDCBB03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6F1E7-AF9B-4D92-A108-70884E1E338E}" type="datetime1">
              <a:rPr lang="en-US" smtClean="0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A8131-D08D-451B-8F06-0ED616C77E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A8EF91-BE60-47F3-A93D-F25F94467CBB}" type="datetime1">
              <a:rPr lang="en-US" smtClean="0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CCD2AA-1009-441A-B610-0CDFEECD49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0BEA2B-E4FB-4032-9A4D-62CB7595B94C}" type="datetime1">
              <a:rPr lang="en-US" smtClean="0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F32BE-D371-42F7-8213-808C50F804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09" indent="0">
              <a:buNone/>
              <a:defRPr sz="2400"/>
            </a:lvl3pPr>
            <a:lvl4pPr marL="1371463" indent="0">
              <a:buNone/>
              <a:defRPr sz="2000"/>
            </a:lvl4pPr>
            <a:lvl5pPr marL="1828617" indent="0">
              <a:buNone/>
              <a:defRPr sz="2000"/>
            </a:lvl5pPr>
            <a:lvl6pPr marL="2285771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4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54" indent="0">
              <a:buNone/>
              <a:defRPr sz="1200"/>
            </a:lvl2pPr>
            <a:lvl3pPr marL="914309" indent="0">
              <a:buNone/>
              <a:defRPr sz="10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86977-3DDD-4A4B-875A-DD9FB7A9EFE8}" type="datetime1">
              <a:rPr lang="en-US" smtClean="0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382249-EF8D-4EA8-AFD0-A922111E56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1" tIns="45715" rIns="91431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AAD956-53E8-407E-885F-E56566D04A3E}" type="datetime1">
              <a:rPr lang="en-US" smtClean="0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DAAE9F20-E7A8-494A-97C1-27A46E940B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54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30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463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61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66" indent="-34286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76" indent="-28572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4" indent="-22857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7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7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7" indent="-228577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1" indent="-228577" algn="l" defTabSz="91430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3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22625" y="3935850"/>
            <a:ext cx="5638800" cy="120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1" tIns="45715" rIns="91431" bIns="45715">
            <a:spAutoFit/>
          </a:bodyPr>
          <a:lstStyle/>
          <a:p>
            <a:pPr algn="ctr"/>
            <a:r>
              <a:rPr lang="en-US" sz="1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SISWATI</a:t>
            </a:r>
            <a:endParaRPr lang="en-US" sz="1600" b="1" dirty="0" smtClean="0">
              <a:solidFill>
                <a:schemeClr val="bg1"/>
              </a:solidFill>
            </a:endParaRPr>
          </a:p>
          <a:p>
            <a:pPr algn="ctr"/>
            <a:endParaRPr lang="en-US" sz="1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PROGRAM STUDI  D3 REKAM MEDIS DAN INFORMASI KESEHATAN FAKULTAS ILMU-ILMU KESEHATAN </a:t>
            </a:r>
          </a:p>
          <a:p>
            <a:pPr algn="ctr"/>
            <a:r>
              <a:rPr lang="en-US" sz="1400" b="1" dirty="0" smtClean="0">
                <a:solidFill>
                  <a:schemeClr val="bg1"/>
                </a:solidFill>
              </a:rPr>
              <a:t>UNIVERSITS  ESA  UNGGUL</a:t>
            </a:r>
            <a:endParaRPr lang="en-US" sz="2000" b="1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1524000"/>
            <a:ext cx="5867400" cy="2133600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 sz="44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PERTEMUAN 11</a:t>
            </a:r>
            <a:endParaRPr lang="en-US" sz="4400" b="1" dirty="0" smtClean="0">
              <a:solidFill>
                <a:schemeClr val="bg1"/>
              </a:solidFill>
            </a:endParaRPr>
          </a:p>
          <a:p>
            <a:pPr marL="609539" indent="-609539" algn="l" eaLnBrk="1" hangingPunct="1"/>
            <a:r>
              <a:rPr lang="en-US" sz="5800" dirty="0" smtClean="0">
                <a:solidFill>
                  <a:schemeClr val="bg1"/>
                </a:solidFill>
                <a:latin typeface="Tahoma" pitchFamily="34" charset="0"/>
                <a:cs typeface="Tahoma" pitchFamily="34" charset="0"/>
              </a:rPr>
              <a:t>	</a:t>
            </a:r>
            <a:r>
              <a:rPr lang="en-US" sz="5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Dampak</a:t>
            </a:r>
            <a:r>
              <a:rPr lang="en-US" sz="5200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5200" kern="10" dirty="0" err="1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korupsi</a:t>
            </a:r>
            <a:endParaRPr lang="en-US" sz="58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  <a:p>
            <a:pPr marL="609539" indent="-609539" algn="l" eaLnBrk="1" hangingPunct="1"/>
            <a:endParaRPr lang="en-US" sz="3600" dirty="0" smtClean="0">
              <a:solidFill>
                <a:schemeClr val="bg1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4B3789A-F32F-4965-A04D-959CABF1735A}" type="datetime1">
              <a:rPr lang="en-US" smtClean="0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F3E6DC-1CF7-470F-AD44-9264A23674B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914400"/>
            <a:ext cx="8686800" cy="609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PERTAHANAN DAN KEAMANAN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609600" y="1676400"/>
            <a:ext cx="8077200" cy="3886200"/>
          </a:xfrm>
          <a:solidFill>
            <a:schemeClr val="bg2"/>
          </a:solidFill>
          <a:ln>
            <a:solidFill>
              <a:srgbClr val="C00000"/>
            </a:solidFill>
            <a:prstDash val="sysDash"/>
          </a:ln>
        </p:spPr>
        <p:txBody>
          <a:bodyPr/>
          <a:lstStyle/>
          <a:p>
            <a:pPr marL="514350" indent="-514350">
              <a:buNone/>
            </a:pP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 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Korupsi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peluang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penyalahgunaan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uang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negara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914360" lvl="1" indent="-514350">
              <a:buFont typeface="+mj-lt"/>
              <a:buAutoNum type="alphaLcPeriod"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Sangat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berpengaruh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terhadap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persepsi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masyarakat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terhadap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realitas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kehidupan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360" lvl="1" indent="-514350">
              <a:buFont typeface="+mj-lt"/>
              <a:buAutoNum type="alphaLcPeriod"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apat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menimbulkan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frustrasi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iri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dengki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gampang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menghujat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tidak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menerima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keadaan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rapuh</a:t>
            </a:r>
            <a:endParaRPr lang="en-US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914360" lvl="1" indent="-514350">
              <a:buFont typeface="+mj-lt"/>
              <a:buAutoNum type="alphaLcPeriod"/>
            </a:pP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asyarakat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dapat kehilangan arah dan identitas diri serta menipisnya sikap bela negara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pertahanan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keamanan</a:t>
            </a:r>
            <a:r>
              <a:rPr lang="en-US" sz="1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342900" indent="-342900">
              <a:buNone/>
            </a:pPr>
            <a:endParaRPr lang="sv-SE" sz="20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990600"/>
            <a:ext cx="8686800" cy="609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PERTAHANAN </a:t>
            </a: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&amp; KEAMANAN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2743200"/>
          </a:xfrm>
          <a:solidFill>
            <a:schemeClr val="bg2"/>
          </a:solidFill>
          <a:ln>
            <a:solidFill>
              <a:srgbClr val="C00000"/>
            </a:solidFill>
            <a:prstDash val="sysDash"/>
          </a:ln>
        </p:spPr>
        <p:txBody>
          <a:bodyPr/>
          <a:lstStyle/>
          <a:p>
            <a:pPr marL="457200" indent="-457200">
              <a:buFont typeface="+mj-lt"/>
              <a:buAutoNum type="arabicPeriod" startAt="2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Korupsi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berdampak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pada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lemahnya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pertahanan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sv-S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keamanan </a:t>
            </a:r>
            <a:r>
              <a:rPr lang="sv-S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nasional:</a:t>
            </a:r>
          </a:p>
          <a:p>
            <a:pPr marL="857210" lvl="1" indent="-457200">
              <a:buFont typeface="+mj-lt"/>
              <a:buAutoNum type="alphaLcPeriod"/>
            </a:pPr>
            <a:r>
              <a:rPr lang="sv-S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Negara </a:t>
            </a:r>
            <a:r>
              <a:rPr lang="sv-S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yang korup dapat memiskinkan </a:t>
            </a:r>
            <a:r>
              <a:rPr lang="sv-S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rakyat</a:t>
            </a:r>
          </a:p>
          <a:p>
            <a:pPr marL="857210" lvl="1" indent="-457200">
              <a:buFont typeface="+mj-lt"/>
              <a:buAutoNum type="alphaLcPeriod"/>
            </a:pPr>
            <a:r>
              <a:rPr lang="sv-S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</a:t>
            </a:r>
            <a:r>
              <a:rPr lang="sv-S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akyat 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miskin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sangat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rapuh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mudah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diintervensi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oleh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pihak-pihak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ingin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merongrong</a:t>
            </a:r>
            <a:r>
              <a:rPr lang="en-US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pemerintahan</a:t>
            </a:r>
            <a:endParaRPr lang="sv-SE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990600"/>
            <a:ext cx="8686800" cy="609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KERUSAKAN LINGKUNGAN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3276600"/>
          </a:xfrm>
          <a:solidFill>
            <a:schemeClr val="bg2"/>
          </a:solidFill>
          <a:ln>
            <a:solidFill>
              <a:srgbClr val="C00000"/>
            </a:solidFill>
            <a:prstDash val="sysDash"/>
          </a:ln>
        </p:spPr>
        <p:txBody>
          <a:bodyPr/>
          <a:lstStyle/>
          <a:p>
            <a:pPr marL="457200" indent="-457200">
              <a:buNone/>
            </a:pP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Lingkungan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fisik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Penyimpangan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terhadap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anggaran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sarana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prasarana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berdampak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pada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laju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perkembangan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ekonomi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kemiskinan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Penyalahgunaan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hutan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lindungmerugikan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materi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jiwa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pada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masyarakat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None/>
            </a:pPr>
            <a:endParaRPr lang="sv-SE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1143000"/>
            <a:ext cx="8686800" cy="609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KERUSAKAN LINGKUNGAN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685800" y="2133600"/>
            <a:ext cx="7772400" cy="2819400"/>
          </a:xfrm>
          <a:solidFill>
            <a:schemeClr val="bg2"/>
          </a:solidFill>
          <a:ln>
            <a:solidFill>
              <a:srgbClr val="C00000"/>
            </a:solidFill>
            <a:prstDash val="sysDash"/>
          </a:ln>
        </p:spPr>
        <p:txBody>
          <a:bodyPr/>
          <a:lstStyle/>
          <a:p>
            <a:pPr marL="457200" indent="-457200">
              <a:buNone/>
            </a:pP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Lingkungan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36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sosial</a:t>
            </a:r>
            <a:r>
              <a:rPr lang="en-US" sz="36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Memperlebar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strata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sosial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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kaya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semakin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kaya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miskin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semakin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miskin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Biaya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hidup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semakin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mahal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pendidikan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sandang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pangan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pada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masyarakat</a:t>
            </a: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None/>
            </a:pPr>
            <a:endParaRPr lang="sv-SE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1905000" y="762000"/>
            <a:ext cx="5257800" cy="5334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TUGAS 3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0B0B6F2-09A6-41E4-B293-0008C4671199}" type="datetime1">
              <a:rPr lang="en-US" smtClean="0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4724400"/>
          </a:xfrm>
        </p:spPr>
        <p:txBody>
          <a:bodyPr>
            <a:normAutofit fontScale="4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5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Mahasiswa</a:t>
            </a:r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dibagi</a:t>
            </a:r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beberapa</a:t>
            </a:r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kelompok</a:t>
            </a:r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diskusi</a:t>
            </a:r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5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terdiri</a:t>
            </a:r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dari</a:t>
            </a:r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4 </a:t>
            </a:r>
            <a:r>
              <a:rPr lang="en-US" sz="5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orang</a:t>
            </a:r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Setiap</a:t>
            </a:r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kelompok</a:t>
            </a:r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menyiapkan</a:t>
            </a:r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kertas</a:t>
            </a:r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menuliskan</a:t>
            </a:r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hasil</a:t>
            </a:r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diskusi</a:t>
            </a:r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kelompok</a:t>
            </a:r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5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waktu</a:t>
            </a:r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10 </a:t>
            </a:r>
            <a:r>
              <a:rPr lang="en-US" sz="5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menit</a:t>
            </a:r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5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Kasus</a:t>
            </a:r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</a:t>
            </a:r>
          </a:p>
          <a:p>
            <a:pPr marL="514350" indent="-514350">
              <a:buNone/>
            </a:pPr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	</a:t>
            </a:r>
            <a:r>
              <a:rPr lang="en-US" sz="5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Korupsi</a:t>
            </a:r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</a:t>
            </a:r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Indonesia </a:t>
            </a:r>
            <a:r>
              <a:rPr lang="en-US" sz="5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sudah</a:t>
            </a:r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‘MEMBUDAYA’ </a:t>
            </a:r>
            <a:r>
              <a:rPr lang="en-US" sz="5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sejak</a:t>
            </a:r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dulu</a:t>
            </a:r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kala</a:t>
            </a:r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bahkan</a:t>
            </a:r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sebelum</a:t>
            </a:r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</a:t>
            </a:r>
            <a:r>
              <a:rPr lang="sv-SE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 sesudah kemerdekaan, di era Orde Lama, Orde Baru, berlanjut hingga </a:t>
            </a:r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era </a:t>
            </a:r>
            <a:r>
              <a:rPr lang="en-US" sz="5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Reformasi</a:t>
            </a:r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5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Berbagai</a:t>
            </a:r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upaya</a:t>
            </a:r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telah</a:t>
            </a:r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dilakukan</a:t>
            </a:r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untuk</a:t>
            </a:r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memberantas</a:t>
            </a:r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korupsi</a:t>
            </a:r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5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namun</a:t>
            </a:r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hasilnya</a:t>
            </a:r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masih</a:t>
            </a:r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jauh</a:t>
            </a:r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DARI HARAPAN. </a:t>
            </a:r>
            <a:r>
              <a:rPr lang="en-US" sz="5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Diskusikan</a:t>
            </a:r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5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mengapa</a:t>
            </a:r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hal</a:t>
            </a:r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ini</a:t>
            </a:r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masih</a:t>
            </a:r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terus</a:t>
            </a:r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terjadi</a:t>
            </a:r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? </a:t>
            </a:r>
          </a:p>
          <a:p>
            <a:pPr marL="514350" indent="-514350">
              <a:buNone/>
            </a:pPr>
            <a:endParaRPr lang="en-US" sz="55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None/>
            </a:pPr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5.   </a:t>
            </a:r>
            <a:r>
              <a:rPr lang="en-US" sz="5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Mahasiswa</a:t>
            </a:r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mempresentasikan</a:t>
            </a:r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hasil</a:t>
            </a:r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tugas</a:t>
            </a:r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5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kelompoknya</a:t>
            </a:r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(</a:t>
            </a:r>
            <a:r>
              <a:rPr lang="en-US" sz="5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waktu</a:t>
            </a:r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10 </a:t>
            </a:r>
            <a:r>
              <a:rPr lang="en-US" sz="55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menit</a:t>
            </a:r>
            <a:r>
              <a:rPr lang="en-US" sz="55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en-US" sz="43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u="sng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1143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KEMAMPUAN YANG DIHARAPKAN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609600" y="1905000"/>
            <a:ext cx="8077200" cy="3886201"/>
          </a:xfrm>
        </p:spPr>
        <p:txBody>
          <a:bodyPr/>
          <a:lstStyle/>
          <a:p>
            <a:pPr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UMUM:</a:t>
            </a:r>
          </a:p>
          <a:p>
            <a:pPr>
              <a:buNone/>
            </a:pPr>
            <a:r>
              <a:rPr lang="en-US" dirty="0" smtClean="0">
                <a:latin typeface="Tahoma" pitchFamily="34" charset="0"/>
                <a:cs typeface="Tahoma" pitchFamily="34" charset="0"/>
              </a:rPr>
              <a:t>	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Mahasiswa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mampu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memahami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dampak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korupsi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KHUSUS</a:t>
            </a: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  <a:sym typeface="Wingdings" pitchFamily="2" charset="2"/>
              </a:rPr>
              <a:t>MEMAHAMI:</a:t>
            </a: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marL="914309" lvl="1" indent="-514299" eaLnBrk="1" hangingPunct="1"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Dampak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korupsi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akibat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korupsi</a:t>
            </a:r>
            <a:endParaRPr lang="en-US" sz="3200" dirty="0" smtClean="0">
              <a:latin typeface="Tahoma" pitchFamily="34" charset="0"/>
              <a:cs typeface="Tahoma" pitchFamily="34" charset="0"/>
            </a:endParaRPr>
          </a:p>
          <a:p>
            <a:pPr marL="914309" lvl="1" indent="-514299" eaLnBrk="1" hangingPunct="1">
              <a:buFont typeface="+mj-lt"/>
              <a:buAutoNum type="arabicPeriod"/>
            </a:pPr>
            <a:r>
              <a:rPr lang="en-US" sz="3200" dirty="0" err="1" smtClean="0">
                <a:latin typeface="Tahoma" pitchFamily="34" charset="0"/>
                <a:cs typeface="Tahoma" pitchFamily="34" charset="0"/>
              </a:rPr>
              <a:t>Penugasan</a:t>
            </a:r>
            <a:r>
              <a:rPr lang="en-US" sz="3200" dirty="0" smtClean="0">
                <a:latin typeface="Tahoma" pitchFamily="34" charset="0"/>
                <a:cs typeface="Tahoma" pitchFamily="34" charset="0"/>
              </a:rPr>
              <a:t> 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734C17-A561-4758-9070-76BA6C0B0481}" type="datetime1">
              <a:rPr lang="en-US" smtClean="0"/>
              <a:pPr>
                <a:defRPr/>
              </a:pPr>
              <a:t>12/6/2017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914400"/>
            <a:ext cx="8686800" cy="609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DAMPAK KORUPSI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1828800" y="1676400"/>
            <a:ext cx="5715000" cy="3886200"/>
          </a:xfrm>
          <a:solidFill>
            <a:schemeClr val="bg2"/>
          </a:solidFill>
          <a:ln>
            <a:solidFill>
              <a:srgbClr val="C00000"/>
            </a:solidFill>
            <a:prstDash val="sysDash"/>
          </a:ln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Ekonomi</a:t>
            </a:r>
            <a:endParaRPr lang="en-US" sz="24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Sosial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kemiskinan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400" dirty="0" err="1" smtClean="0">
                <a:latin typeface="Tahoma" pitchFamily="34" charset="0"/>
                <a:cs typeface="Tahoma" pitchFamily="34" charset="0"/>
              </a:rPr>
              <a:t>masyarakat</a:t>
            </a:r>
            <a:r>
              <a:rPr lang="en-US" sz="2400" dirty="0" smtClean="0">
                <a:latin typeface="Tahoma" pitchFamily="34" charset="0"/>
                <a:cs typeface="Tahoma" pitchFamily="34" charset="0"/>
              </a:rPr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Terhadap kesehatan masyarakat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Birokrasi pemerintahan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Terhadap politik dan demokrasi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Terhadap penegakkan hukum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Pertahanan dan keamanan</a:t>
            </a:r>
          </a:p>
          <a:p>
            <a:pPr marL="514350" indent="-514350">
              <a:buFont typeface="+mj-lt"/>
              <a:buAutoNum type="arabicPeriod"/>
            </a:pPr>
            <a:r>
              <a:rPr lang="sv-SE" sz="24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Kerusakan lingkungan </a:t>
            </a:r>
            <a:endParaRPr lang="sv-SE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endParaRPr lang="sv-SE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None/>
            </a:pPr>
            <a:endParaRPr lang="sv-SE" sz="24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None/>
            </a:pPr>
            <a:r>
              <a:rPr lang="en-US" sz="1600" dirty="0" smtClean="0">
                <a:latin typeface="Tahoma" pitchFamily="34" charset="0"/>
                <a:cs typeface="Tahoma" pitchFamily="34" charset="0"/>
              </a:rPr>
              <a:t>	 </a:t>
            </a:r>
            <a:endParaRPr lang="sv-SE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838200"/>
            <a:ext cx="8686800" cy="609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DAMPAK EKONOMI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990600" y="1600200"/>
            <a:ext cx="7315200" cy="4267200"/>
          </a:xfrm>
          <a:solidFill>
            <a:schemeClr val="bg2"/>
          </a:solidFill>
          <a:ln>
            <a:solidFill>
              <a:srgbClr val="C00000"/>
            </a:solidFill>
            <a:prstDash val="sysDash"/>
          </a:ln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Menghambat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investasi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Melemahkan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kapasitas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kemampuan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pemerintah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dalam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program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pembangunan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meningkatkan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perekonomian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Meningkatkan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utang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negara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Menurunkan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pendapatan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negara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sv-S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Menurunkan produktifitas</a:t>
            </a:r>
          </a:p>
          <a:p>
            <a:pPr marL="514350" indent="-514350">
              <a:buNone/>
            </a:pPr>
            <a:r>
              <a:rPr lang="en-US" sz="1600" dirty="0" smtClean="0">
                <a:latin typeface="Tahoma" pitchFamily="34" charset="0"/>
                <a:cs typeface="Tahoma" pitchFamily="34" charset="0"/>
              </a:rPr>
              <a:t>	 </a:t>
            </a:r>
            <a:endParaRPr lang="sv-SE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1066800"/>
            <a:ext cx="8686800" cy="6096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PELAYANAN KESEHATAN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990600" y="1981200"/>
            <a:ext cx="7315200" cy="2895600"/>
          </a:xfrm>
          <a:solidFill>
            <a:schemeClr val="bg2"/>
          </a:solidFill>
          <a:ln>
            <a:solidFill>
              <a:srgbClr val="C00000"/>
            </a:solidFill>
            <a:prstDash val="sysDash"/>
          </a:ln>
        </p:spPr>
        <p:txBody>
          <a:bodyPr/>
          <a:lstStyle/>
          <a:p>
            <a:pPr marL="514350" indent="-514350">
              <a:buNone/>
            </a:pPr>
            <a:r>
              <a:rPr lang="en-US" dirty="0" err="1" smtClean="0">
                <a:latin typeface="Tahoma" pitchFamily="34" charset="0"/>
                <a:cs typeface="Tahoma" pitchFamily="34" charset="0"/>
              </a:rPr>
              <a:t>Dampak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korupsi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di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bidang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dirty="0" smtClean="0">
                <a:latin typeface="Tahoma" pitchFamily="34" charset="0"/>
                <a:cs typeface="Tahoma" pitchFamily="34" charset="0"/>
              </a:rPr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Tingginya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biaya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kesehatan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Tingginya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angka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kematian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ibu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hamil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menyusui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>
                <a:latin typeface="Tahoma" pitchFamily="34" charset="0"/>
                <a:cs typeface="Tahoma" pitchFamily="34" charset="0"/>
              </a:rPr>
              <a:t>Tingkat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kesehatan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masih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buruk</a:t>
            </a:r>
            <a:endParaRPr lang="nn-NO" sz="2800" dirty="0" smtClean="0"/>
          </a:p>
          <a:p>
            <a:endParaRPr lang="sv-SE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685800"/>
            <a:ext cx="8686800" cy="15240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36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SOSIAL DAN KEMISKINAN MASYARAKAT</a:t>
            </a:r>
            <a:endParaRPr lang="en-US" sz="36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1752600" y="2362200"/>
            <a:ext cx="5638800" cy="1828800"/>
          </a:xfrm>
          <a:solidFill>
            <a:schemeClr val="bg2"/>
          </a:solidFill>
          <a:ln>
            <a:solidFill>
              <a:srgbClr val="C00000"/>
            </a:solidFill>
            <a:prstDash val="sysDash"/>
          </a:ln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Meningkatnya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kemiskinan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Tingginya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angka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kriminalitas</a:t>
            </a:r>
            <a:endParaRPr lang="en-US" sz="2800" dirty="0" smtClean="0">
              <a:latin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cs typeface="Tahoma" pitchFamily="34" charset="0"/>
              </a:rPr>
              <a:t>Demoralisasi</a:t>
            </a:r>
            <a:r>
              <a:rPr lang="en-US" sz="2800" dirty="0" smtClean="0">
                <a:latin typeface="Tahoma" pitchFamily="34" charset="0"/>
                <a:cs typeface="Tahoma" pitchFamily="34" charset="0"/>
              </a:rPr>
              <a:t> </a:t>
            </a:r>
            <a:endParaRPr lang="nn-NO" sz="2400" dirty="0" smtClean="0"/>
          </a:p>
          <a:p>
            <a:endParaRPr lang="sv-SE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1143000"/>
            <a:ext cx="8686800" cy="1066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BIROKRASI PEMERINTAH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685800" y="2362200"/>
            <a:ext cx="7772400" cy="3276600"/>
          </a:xfrm>
          <a:solidFill>
            <a:schemeClr val="bg2"/>
          </a:solidFill>
          <a:ln>
            <a:solidFill>
              <a:srgbClr val="C00000"/>
            </a:solidFill>
            <a:prstDash val="sysDash"/>
          </a:ln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sv-S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Korupsi menghambat peran negara dalam pengaturan </a:t>
            </a:r>
            <a:r>
              <a:rPr lang="sv-SE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alokasi</a:t>
            </a:r>
            <a:endParaRPr lang="sv-SE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fi-FI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Korupsi menghambat negara melakukan pemerataan akses dan </a:t>
            </a:r>
            <a:r>
              <a:rPr lang="fi-FI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aset</a:t>
            </a:r>
            <a:endParaRPr lang="fi-FI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Korupsi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juga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memperlemah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pemerintah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menjaga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stabilitas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ekonomi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politik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endParaRPr lang="sv-SE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1143000"/>
            <a:ext cx="8686800" cy="1066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POLITIK DAN DEMOKRASI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685800" y="2362200"/>
            <a:ext cx="7772400" cy="3276600"/>
          </a:xfrm>
          <a:solidFill>
            <a:schemeClr val="bg2"/>
          </a:solidFill>
          <a:ln>
            <a:solidFill>
              <a:srgbClr val="C00000"/>
            </a:solidFill>
            <a:prstDash val="sysDash"/>
          </a:ln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Beberapa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bentuk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konflik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kepentingan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dapat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menimbulkan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suatu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potensi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korupsi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seperti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dalam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bentuk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kebijakan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gratifikasi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Korupsi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mengganggu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kinerja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sistem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politik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berlaku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Publik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cenderung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meragukan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citra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kredibilitas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suatu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lembaga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diduga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terkait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tindakan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korupsi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sz="28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sv-SE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716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304800" y="1143000"/>
            <a:ext cx="8686800" cy="1066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en-US" sz="4000" b="1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chemeClr val="accent6">
                    <a:lumMod val="75000"/>
                  </a:schemeClr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PENEGAKKAN HUKUM</a:t>
            </a:r>
            <a:endParaRPr lang="en-US" sz="4000" b="1" dirty="0" smtClean="0">
              <a:solidFill>
                <a:schemeClr val="accent6">
                  <a:lumMod val="75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685800" y="2362200"/>
            <a:ext cx="7772400" cy="3276600"/>
          </a:xfrm>
          <a:solidFill>
            <a:schemeClr val="bg2"/>
          </a:solidFill>
          <a:ln>
            <a:solidFill>
              <a:srgbClr val="C00000"/>
            </a:solidFill>
            <a:prstDash val="sysDash"/>
          </a:ln>
        </p:spPr>
        <p:txBody>
          <a:bodyPr/>
          <a:lstStyle/>
          <a:p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Korupsi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adalah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penyakit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moral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kecenderungan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semakin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berkembang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dengan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penyebab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multifaktor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lemahnya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penegakan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hukum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mendorong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masyarakat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lebih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berani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melakukan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tindakan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korupsi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sebab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hukuman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yang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diperoleh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lebih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ringan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dibandingkan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nilai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perolehan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2800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korupsi</a:t>
            </a:r>
            <a:r>
              <a:rPr lang="en-US" sz="28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endParaRPr lang="sv-SE" sz="16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>
              <a:buNone/>
            </a:pPr>
            <a:endParaRPr lang="en-US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buNone/>
            </a:pPr>
            <a:r>
              <a:rPr lang="en-US" kern="10" dirty="0" smtClean="0">
                <a:ln w="1905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FFC000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Tahoma" pitchFamily="34" charset="0"/>
                <a:cs typeface="Tahoma" pitchFamily="34" charset="0"/>
              </a:rPr>
              <a:t> </a:t>
            </a:r>
            <a:endParaRPr lang="id-ID" sz="2800" dirty="0" smtClean="0">
              <a:latin typeface="Arial" charset="0"/>
              <a:cs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3E91DE-6D91-417E-AAD5-296FB2409A87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2077</TotalTime>
  <Words>424</Words>
  <Application>Microsoft Office PowerPoint</Application>
  <PresentationFormat>On-screen Show (4:3)</PresentationFormat>
  <Paragraphs>136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KEMAMPUAN YANG DIHARAPKAN</vt:lpstr>
      <vt:lpstr>DAMPAK KORUPSI</vt:lpstr>
      <vt:lpstr>DAMPAK EKONOMI</vt:lpstr>
      <vt:lpstr>PELAYANAN KESEHATAN</vt:lpstr>
      <vt:lpstr>SOSIAL DAN KEMISKINAN MASYARAKAT</vt:lpstr>
      <vt:lpstr>BIROKRASI PEMERINTAH</vt:lpstr>
      <vt:lpstr>POLITIK DAN DEMOKRASI</vt:lpstr>
      <vt:lpstr>PENEGAKKAN HUKUM</vt:lpstr>
      <vt:lpstr>PERTAHANAN DAN KEAMANAN</vt:lpstr>
      <vt:lpstr>PERTAHANAN &amp; KEAMANAN</vt:lpstr>
      <vt:lpstr>KERUSAKAN LINGKUNGAN</vt:lpstr>
      <vt:lpstr>KERUSAKAN LINGKUNGAN</vt:lpstr>
      <vt:lpstr> TUGAS 3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Akreditasi</cp:lastModifiedBy>
  <cp:revision>412</cp:revision>
  <dcterms:created xsi:type="dcterms:W3CDTF">2010-08-24T06:47:44Z</dcterms:created>
  <dcterms:modified xsi:type="dcterms:W3CDTF">2017-12-06T05:56:30Z</dcterms:modified>
</cp:coreProperties>
</file>