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316" r:id="rId2"/>
    <p:sldId id="735" r:id="rId3"/>
    <p:sldId id="335" r:id="rId4"/>
    <p:sldId id="736" r:id="rId5"/>
    <p:sldId id="727" r:id="rId6"/>
    <p:sldId id="725" r:id="rId7"/>
    <p:sldId id="737" r:id="rId8"/>
    <p:sldId id="732" r:id="rId9"/>
    <p:sldId id="724" r:id="rId10"/>
    <p:sldId id="738" r:id="rId11"/>
    <p:sldId id="707" r:id="rId12"/>
    <p:sldId id="728" r:id="rId13"/>
    <p:sldId id="739" r:id="rId14"/>
    <p:sldId id="740" r:id="rId15"/>
    <p:sldId id="741" r:id="rId16"/>
    <p:sldId id="742" r:id="rId17"/>
    <p:sldId id="743" r:id="rId18"/>
    <p:sldId id="746" r:id="rId19"/>
    <p:sldId id="744" r:id="rId20"/>
    <p:sldId id="747" r:id="rId21"/>
    <p:sldId id="745" r:id="rId22"/>
    <p:sldId id="748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15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30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4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61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5771" algn="l" defTabSz="914309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2926" algn="l" defTabSz="914309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080" algn="l" defTabSz="914309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234" algn="l" defTabSz="914309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900" y="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1BF2FCB-7984-4742-9161-16EB520D9C8E}" type="datetimeFigureOut">
              <a:rPr lang="id-ID"/>
              <a:pPr>
                <a:defRPr/>
              </a:pPr>
              <a:t>21/12/2017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E52FE0F-1F01-44C9-8FB3-0A1339DA1E3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5176257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0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6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17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71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26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80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34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52FE0F-1F01-44C9-8FB3-0A1339DA1E35}" type="slidenum">
              <a:rPr lang="id-ID" smtClean="0"/>
              <a:pPr>
                <a:defRPr/>
              </a:pPr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20</a:t>
            </a:fld>
            <a:endParaRPr lang="id-ID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21</a:t>
            </a:fld>
            <a:endParaRPr lang="id-ID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2871D-82AF-42FF-8A8E-4F5D2B7794BB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3E6DC-1CF7-470F-AD44-9264A2367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A6AB4-D7FB-41CD-A963-660E9F667A2B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C4AFC-14DB-4D5A-BB80-DA52215672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33D1E-5D80-4590-9032-0A5BE6B6B543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8A47E-14EE-43BC-993A-51ECD9BADE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B6194-0496-4D39-8351-C20DDBFC79D6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E91DE-6D91-417E-AAD5-296FB2409A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CC947-B66B-4F72-9607-B4F5A3970BA2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AB5F3-6F9C-4098-AA7E-0B80DF4740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F8A2C-22CA-4D31-8813-523E0A81ED35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5C2A9-E9B2-44C2-94BD-EA7D4EC64E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C47BA-C66F-4752-9335-344E4C31C10E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A98D3-ED51-4028-8686-319EDCBB03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6F1E7-AF9B-4D92-A108-70884E1E338E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A8131-D08D-451B-8F06-0ED616C77E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8EF91-BE60-47F3-A93D-F25F94467CBB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CD2AA-1009-441A-B610-0CDFEECD49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54" indent="0">
              <a:buNone/>
              <a:defRPr sz="1200"/>
            </a:lvl2pPr>
            <a:lvl3pPr marL="914309" indent="0">
              <a:buNone/>
              <a:defRPr sz="1000"/>
            </a:lvl3pPr>
            <a:lvl4pPr marL="1371463" indent="0">
              <a:buNone/>
              <a:defRPr sz="900"/>
            </a:lvl4pPr>
            <a:lvl5pPr marL="1828617" indent="0">
              <a:buNone/>
              <a:defRPr sz="900"/>
            </a:lvl5pPr>
            <a:lvl6pPr marL="2285771" indent="0">
              <a:buNone/>
              <a:defRPr sz="900"/>
            </a:lvl6pPr>
            <a:lvl7pPr marL="2742926" indent="0">
              <a:buNone/>
              <a:defRPr sz="900"/>
            </a:lvl7pPr>
            <a:lvl8pPr marL="3200080" indent="0">
              <a:buNone/>
              <a:defRPr sz="900"/>
            </a:lvl8pPr>
            <a:lvl9pPr marL="365723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BEA2B-E4FB-4032-9A4D-62CB7595B94C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F32BE-D371-42F7-8213-808C50F804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54" indent="0">
              <a:buNone/>
              <a:defRPr sz="2800"/>
            </a:lvl2pPr>
            <a:lvl3pPr marL="914309" indent="0">
              <a:buNone/>
              <a:defRPr sz="2400"/>
            </a:lvl3pPr>
            <a:lvl4pPr marL="1371463" indent="0">
              <a:buNone/>
              <a:defRPr sz="2000"/>
            </a:lvl4pPr>
            <a:lvl5pPr marL="1828617" indent="0">
              <a:buNone/>
              <a:defRPr sz="2000"/>
            </a:lvl5pPr>
            <a:lvl6pPr marL="2285771" indent="0">
              <a:buNone/>
              <a:defRPr sz="2000"/>
            </a:lvl6pPr>
            <a:lvl7pPr marL="2742926" indent="0">
              <a:buNone/>
              <a:defRPr sz="2000"/>
            </a:lvl7pPr>
            <a:lvl8pPr marL="3200080" indent="0">
              <a:buNone/>
              <a:defRPr sz="2000"/>
            </a:lvl8pPr>
            <a:lvl9pPr marL="3657234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54" indent="0">
              <a:buNone/>
              <a:defRPr sz="1200"/>
            </a:lvl2pPr>
            <a:lvl3pPr marL="914309" indent="0">
              <a:buNone/>
              <a:defRPr sz="1000"/>
            </a:lvl3pPr>
            <a:lvl4pPr marL="1371463" indent="0">
              <a:buNone/>
              <a:defRPr sz="900"/>
            </a:lvl4pPr>
            <a:lvl5pPr marL="1828617" indent="0">
              <a:buNone/>
              <a:defRPr sz="900"/>
            </a:lvl5pPr>
            <a:lvl6pPr marL="2285771" indent="0">
              <a:buNone/>
              <a:defRPr sz="900"/>
            </a:lvl6pPr>
            <a:lvl7pPr marL="2742926" indent="0">
              <a:buNone/>
              <a:defRPr sz="900"/>
            </a:lvl7pPr>
            <a:lvl8pPr marL="3200080" indent="0">
              <a:buNone/>
              <a:defRPr sz="900"/>
            </a:lvl8pPr>
            <a:lvl9pPr marL="365723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86977-3DDD-4A4B-875A-DD9FB7A9EFE8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82249-EF8D-4EA8-AFD0-A922111E56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5AAD956-53E8-407E-885F-E56566D04A3E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DAAE9F20-E7A8-494A-97C1-27A46E940B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5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09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463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61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66" indent="-34286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76" indent="-28572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6" indent="-22857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40" indent="-22857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94" indent="-22857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9" indent="-228577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3" indent="-228577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7" indent="-228577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1" indent="-228577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3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7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1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3" cstate="print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935850"/>
            <a:ext cx="5638800" cy="120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5" rIns="91431" bIns="45715">
            <a:spAutoFit/>
          </a:bodyPr>
          <a:lstStyle/>
          <a:p>
            <a:pPr algn="ctr"/>
            <a:r>
              <a:rPr lang="en-US" sz="1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SISWATI</a:t>
            </a:r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PROGRAM STUDI  D3 REKAM MEDIS DAN INFORMASI KESEHATAN FAKULTAS ILMU-ILMU KESEHATAN 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UNIVERSITS  ESA  UNGGUL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24200" y="1524000"/>
            <a:ext cx="5867400" cy="21336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4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PERTEMUAN 13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609539" indent="-609539" algn="l" eaLnBrk="1" hangingPunct="1"/>
            <a:r>
              <a:rPr lang="en-US" sz="5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en-US" sz="5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Nilai</a:t>
            </a:r>
            <a:r>
              <a:rPr lang="en-US" sz="5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5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anti </a:t>
            </a:r>
            <a:r>
              <a:rPr lang="en-US" sz="5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korupsi</a:t>
            </a:r>
            <a:endParaRPr lang="en-US" sz="58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609539" indent="-609539" algn="l" eaLnBrk="1" hangingPunct="1"/>
            <a:endParaRPr lang="en-US" sz="36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B3789A-F32F-4965-A04D-959CABF1735A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F3E6DC-1CF7-470F-AD44-9264A23674B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228600" y="838200"/>
            <a:ext cx="8686800" cy="7620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TANGGUNG JAWAB</a:t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B0B6F2-09A6-41E4-B293-0008C4671199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9600" y="1665507"/>
            <a:ext cx="8001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Tanggung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jawab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adalah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keadaan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wajib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menanggung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segala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sesuatunya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kalau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terjadi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apa-apa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boleh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dituntut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dipersalahkan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diperkarakan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Sugono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2008). </a:t>
            </a:r>
          </a:p>
          <a:p>
            <a:endParaRPr lang="en-US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Pribadi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utuh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mengenal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diri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baik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menyadari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bahwa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keberadaan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dirinya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muka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bumi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adalah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melakukan</a:t>
            </a:r>
            <a:endParaRPr lang="en-US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perbuatan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baik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demi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kemaslahatan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sesama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manusia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  <a:p>
            <a:r>
              <a:rPr lang="en-US" sz="2000" dirty="0" smtClean="0"/>
              <a:t> </a:t>
            </a:r>
            <a:endParaRPr lang="en-US" sz="2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228600" y="838200"/>
            <a:ext cx="8686800" cy="7620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TANGGUNG JAWAB</a:t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B0B6F2-09A6-41E4-B293-0008C4671199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90600" y="1920657"/>
            <a:ext cx="76962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/>
              <a:t>Segala</a:t>
            </a:r>
            <a:r>
              <a:rPr lang="en-US" sz="2800" dirty="0" smtClean="0"/>
              <a:t> </a:t>
            </a:r>
            <a:r>
              <a:rPr lang="en-US" sz="2800" dirty="0" err="1" smtClean="0"/>
              <a:t>tindak</a:t>
            </a:r>
            <a:r>
              <a:rPr lang="en-US" sz="2800" dirty="0" smtClean="0"/>
              <a:t> </a:t>
            </a:r>
            <a:r>
              <a:rPr lang="en-US" sz="2800" dirty="0" err="1" smtClean="0"/>
              <a:t>tanduk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kegiatan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dipertanggungjawabkan</a:t>
            </a:r>
            <a:r>
              <a:rPr lang="en-US" sz="2800" dirty="0" smtClean="0"/>
              <a:t> </a:t>
            </a:r>
            <a:r>
              <a:rPr lang="en-US" sz="2800" dirty="0" err="1" smtClean="0"/>
              <a:t>sepenuhnya</a:t>
            </a:r>
            <a:r>
              <a:rPr lang="en-US" sz="2800" dirty="0" smtClean="0"/>
              <a:t> </a:t>
            </a:r>
            <a:r>
              <a:rPr lang="en-US" sz="2800" dirty="0" err="1" smtClean="0"/>
              <a:t>kepada</a:t>
            </a:r>
            <a:r>
              <a:rPr lang="en-US" sz="2800" dirty="0" smtClean="0"/>
              <a:t> </a:t>
            </a:r>
            <a:r>
              <a:rPr lang="en-US" sz="2800" dirty="0" err="1" smtClean="0"/>
              <a:t>Tuhan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Maha</a:t>
            </a:r>
            <a:r>
              <a:rPr lang="en-US" sz="2800" dirty="0" smtClean="0"/>
              <a:t> </a:t>
            </a:r>
            <a:r>
              <a:rPr lang="en-US" sz="2800" dirty="0" err="1" smtClean="0"/>
              <a:t>Esa</a:t>
            </a:r>
            <a:r>
              <a:rPr lang="en-US" sz="2800" dirty="0" smtClean="0"/>
              <a:t>, </a:t>
            </a:r>
            <a:r>
              <a:rPr lang="en-US" sz="2800" dirty="0" err="1" smtClean="0"/>
              <a:t>masyarakat</a:t>
            </a:r>
            <a:r>
              <a:rPr lang="en-US" sz="2800" dirty="0" smtClean="0"/>
              <a:t>, </a:t>
            </a:r>
            <a:r>
              <a:rPr lang="en-US" sz="2800" dirty="0" err="1" smtClean="0"/>
              <a:t>negara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bangsanya</a:t>
            </a:r>
            <a:r>
              <a:rPr lang="en-US" sz="2800" dirty="0" smtClean="0"/>
              <a:t>. 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kesadaran</a:t>
            </a:r>
            <a:r>
              <a:rPr lang="en-US" sz="2800" dirty="0" smtClean="0"/>
              <a:t> </a:t>
            </a:r>
            <a:r>
              <a:rPr lang="en-US" sz="2800" dirty="0" err="1" smtClean="0"/>
              <a:t>seperti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seseorang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tergelincir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perbuatan</a:t>
            </a:r>
            <a:r>
              <a:rPr lang="en-US" sz="2800" dirty="0" smtClean="0"/>
              <a:t> </a:t>
            </a:r>
            <a:r>
              <a:rPr lang="en-US" sz="2800" dirty="0" err="1" smtClean="0"/>
              <a:t>tercela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nista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12" name="Down Arrow 11"/>
          <p:cNvSpPr/>
          <p:nvPr/>
        </p:nvSpPr>
        <p:spPr>
          <a:xfrm>
            <a:off x="4572000" y="3733800"/>
            <a:ext cx="304800" cy="4572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228600" y="762000"/>
            <a:ext cx="8686800" cy="6096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TANGGUNG JAWAB</a:t>
            </a:r>
            <a:r>
              <a:rPr lang="en-US" sz="1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1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B0B6F2-09A6-41E4-B293-0008C4671199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1000" y="1447801"/>
            <a:ext cx="845820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Penerapan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nilai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tanggung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jawab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mahasiswa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dapat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diwujudkan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bentuk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 marL="514350" indent="-514350">
              <a:buAutoNum type="alphaLcPeriod"/>
            </a:pP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Mempunyai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prinsip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memikirkan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kemana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arah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masa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depan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dituju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b. 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Mempunyai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atitude</a:t>
            </a:r>
            <a:r>
              <a:rPr lang="en-US" sz="28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28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sikap</a:t>
            </a:r>
            <a:r>
              <a:rPr lang="en-US" sz="28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8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menonjolkan</a:t>
            </a:r>
            <a:r>
              <a:rPr lang="en-US" sz="28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en-US" sz="28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lang="en-US" sz="28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generasi</a:t>
            </a:r>
            <a:r>
              <a:rPr lang="en-US" sz="28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penerus</a:t>
            </a:r>
            <a:r>
              <a:rPr lang="en-US" sz="28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tenaga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kesehatan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 </a:t>
            </a:r>
          </a:p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berguna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dikemudian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hari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mengembangan</a:t>
            </a:r>
            <a:endParaRPr lang="en-US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profesinya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228600" y="990600"/>
            <a:ext cx="8686800" cy="6096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TANGGUNG JAWAB</a:t>
            </a:r>
            <a:r>
              <a:rPr lang="en-US" sz="1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1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B0B6F2-09A6-41E4-B293-0008C4671199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33400" y="1700748"/>
            <a:ext cx="8153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c. 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Selalu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belajar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menjadi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generasi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muda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</a:p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berguna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hanya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belajar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akan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tetapi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mempunyai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sikap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kepribadian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baik</a:t>
            </a: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d.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Mengikuti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semua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kegitan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telah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dijadwalkan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oleh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kampus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yaitu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ikut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Praktikum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laboratorium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kampus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</a:p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Praktik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Klinik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Rumah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Sakit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Puskesmas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Komunitas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;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ujian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mengerjakan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semua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tugas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in-out.</a:t>
            </a:r>
          </a:p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e.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Menyelesaikan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tugas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pembelajaran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Praktik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secara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individu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kelompok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diberikan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oleh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Dosen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baik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tepat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waktu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228600" y="762000"/>
            <a:ext cx="8686800" cy="6096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ADIL</a:t>
            </a:r>
            <a:b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B0B6F2-09A6-41E4-B293-0008C4671199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09600" y="1447800"/>
            <a:ext cx="82296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err="1" smtClean="0"/>
              <a:t>Adil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sama</a:t>
            </a:r>
            <a:r>
              <a:rPr lang="en-US" sz="2800" dirty="0" smtClean="0"/>
              <a:t> </a:t>
            </a:r>
            <a:r>
              <a:rPr lang="en-US" sz="2800" dirty="0" err="1" smtClean="0"/>
              <a:t>berat</a:t>
            </a:r>
            <a:r>
              <a:rPr lang="en-US" sz="2800" dirty="0" smtClean="0"/>
              <a:t>,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berat</a:t>
            </a:r>
            <a:r>
              <a:rPr lang="en-US" sz="2800" dirty="0" smtClean="0"/>
              <a:t> </a:t>
            </a:r>
            <a:r>
              <a:rPr lang="en-US" sz="2800" dirty="0" err="1" smtClean="0"/>
              <a:t>sebelah</a:t>
            </a:r>
            <a:r>
              <a:rPr lang="en-US" sz="2800" dirty="0" smtClean="0"/>
              <a:t>,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memihak</a:t>
            </a:r>
            <a:r>
              <a:rPr lang="en-US" sz="2800" dirty="0" smtClean="0"/>
              <a:t>.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err="1" smtClean="0"/>
              <a:t>Keadilan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penilaian</a:t>
            </a:r>
            <a:r>
              <a:rPr lang="en-US" sz="2800" dirty="0" smtClean="0"/>
              <a:t> dg </a:t>
            </a:r>
            <a:r>
              <a:rPr lang="en-US" sz="2800" dirty="0" err="1" smtClean="0"/>
              <a:t>memberikan</a:t>
            </a:r>
            <a:r>
              <a:rPr lang="en-US" sz="2800" dirty="0" smtClean="0"/>
              <a:t> </a:t>
            </a:r>
            <a:r>
              <a:rPr lang="en-US" sz="2800" dirty="0" err="1" smtClean="0"/>
              <a:t>kepada</a:t>
            </a:r>
            <a:r>
              <a:rPr lang="en-US" sz="2800" dirty="0" smtClean="0"/>
              <a:t> </a:t>
            </a:r>
            <a:r>
              <a:rPr lang="en-US" sz="2800" dirty="0" err="1" smtClean="0"/>
              <a:t>siapapun</a:t>
            </a:r>
            <a:r>
              <a:rPr lang="en-US" sz="2800" dirty="0" smtClean="0"/>
              <a:t> </a:t>
            </a:r>
            <a:r>
              <a:rPr lang="en-US" sz="2800" dirty="0" err="1" smtClean="0"/>
              <a:t>sesuai</a:t>
            </a:r>
            <a:r>
              <a:rPr lang="en-US" sz="2800" dirty="0" smtClean="0"/>
              <a:t> dg </a:t>
            </a:r>
            <a:r>
              <a:rPr lang="en-US" sz="2800" dirty="0" err="1" smtClean="0"/>
              <a:t>apa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haknya</a:t>
            </a:r>
            <a:r>
              <a:rPr lang="en-US" sz="2800" dirty="0" smtClean="0"/>
              <a:t>, </a:t>
            </a:r>
            <a:r>
              <a:rPr lang="en-US" sz="2800" dirty="0" err="1" smtClean="0"/>
              <a:t>yakni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bertindak</a:t>
            </a:r>
            <a:r>
              <a:rPr lang="en-US" sz="2800" dirty="0" smtClean="0"/>
              <a:t> </a:t>
            </a:r>
            <a:r>
              <a:rPr lang="en-US" sz="2800" dirty="0" err="1" smtClean="0"/>
              <a:t>proporsional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melanggar</a:t>
            </a:r>
            <a:r>
              <a:rPr lang="en-US" sz="2800" dirty="0" smtClean="0"/>
              <a:t> </a:t>
            </a:r>
            <a:r>
              <a:rPr lang="en-US" sz="2800" dirty="0" err="1" smtClean="0"/>
              <a:t>hukum</a:t>
            </a:r>
            <a:r>
              <a:rPr lang="en-US" sz="2800" dirty="0" smtClean="0"/>
              <a:t>.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err="1" smtClean="0"/>
              <a:t>Pribadi</a:t>
            </a:r>
            <a:r>
              <a:rPr lang="en-US" sz="2800" dirty="0" smtClean="0"/>
              <a:t> dg </a:t>
            </a:r>
            <a:r>
              <a:rPr lang="en-US" sz="2800" dirty="0" err="1" smtClean="0"/>
              <a:t>karakter</a:t>
            </a:r>
            <a:r>
              <a:rPr lang="en-US" sz="2800" dirty="0" smtClean="0"/>
              <a:t> yang </a:t>
            </a:r>
            <a:r>
              <a:rPr lang="en-US" sz="2800" dirty="0" err="1" smtClean="0"/>
              <a:t>baik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menyadari</a:t>
            </a:r>
            <a:r>
              <a:rPr lang="en-US" sz="2800" dirty="0" smtClean="0"/>
              <a:t> </a:t>
            </a:r>
            <a:r>
              <a:rPr lang="en-US" sz="2800" dirty="0" err="1" smtClean="0"/>
              <a:t>bahwa</a:t>
            </a:r>
            <a:r>
              <a:rPr lang="en-US" sz="2800" dirty="0" smtClean="0"/>
              <a:t> </a:t>
            </a:r>
            <a:r>
              <a:rPr lang="en-US" sz="2800" dirty="0" err="1" smtClean="0"/>
              <a:t>apa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dia</a:t>
            </a:r>
            <a:r>
              <a:rPr lang="en-US" sz="2800" dirty="0" smtClean="0"/>
              <a:t> </a:t>
            </a:r>
            <a:r>
              <a:rPr lang="en-US" sz="2800" dirty="0" err="1" smtClean="0"/>
              <a:t>terima</a:t>
            </a:r>
            <a:r>
              <a:rPr lang="en-US" sz="2800" dirty="0" smtClean="0"/>
              <a:t> </a:t>
            </a:r>
            <a:r>
              <a:rPr lang="en-US" sz="2800" dirty="0" err="1" smtClean="0"/>
              <a:t>sesuai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jerih</a:t>
            </a:r>
            <a:r>
              <a:rPr lang="en-US" sz="2800" dirty="0" smtClean="0"/>
              <a:t> </a:t>
            </a:r>
            <a:r>
              <a:rPr lang="en-US" sz="2800" dirty="0" err="1" smtClean="0"/>
              <a:t>payahnya</a:t>
            </a:r>
            <a:r>
              <a:rPr lang="en-US" sz="2800" dirty="0" err="1" smtClean="0">
                <a:sym typeface="Wingdings" pitchFamily="2" charset="2"/>
              </a:rPr>
              <a:t>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menuntut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endParaRPr lang="en-US" sz="2800" dirty="0" smtClean="0"/>
          </a:p>
          <a:p>
            <a:pPr>
              <a:buFont typeface="Wingdings" pitchFamily="2" charset="2"/>
              <a:buChar char="Ø"/>
            </a:pPr>
            <a:r>
              <a:rPr lang="en-US" sz="2800" dirty="0" err="1" smtClean="0"/>
              <a:t>mendapatkan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apa</a:t>
            </a:r>
            <a:r>
              <a:rPr lang="en-US" sz="2800" dirty="0" smtClean="0"/>
              <a:t> yang </a:t>
            </a:r>
            <a:r>
              <a:rPr lang="en-US" sz="2800" dirty="0" err="1" smtClean="0"/>
              <a:t>ia</a:t>
            </a:r>
            <a:r>
              <a:rPr lang="en-US" sz="2800" dirty="0" smtClean="0"/>
              <a:t> </a:t>
            </a:r>
            <a:r>
              <a:rPr lang="en-US" sz="2800" dirty="0" err="1" smtClean="0"/>
              <a:t>sudah</a:t>
            </a:r>
            <a:r>
              <a:rPr lang="en-US" sz="2800" dirty="0" smtClean="0"/>
              <a:t> </a:t>
            </a:r>
            <a:r>
              <a:rPr lang="en-US" sz="2800" dirty="0" err="1" smtClean="0"/>
              <a:t>upayakan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228600" y="762000"/>
            <a:ext cx="8686800" cy="6096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BERANI</a:t>
            </a:r>
            <a:b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B0B6F2-09A6-41E4-B293-0008C4671199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66800" y="1730038"/>
            <a:ext cx="708660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Seseorang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memiliki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karakter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kuat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memiliki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keberanian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menyatakan kebenaran, berani mengaku kesalahan, berani bertanggung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jawab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berani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menolak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kebatilan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  <a:p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menoleransi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adanya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penyimpangan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berani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menyatakan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penyangkalan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secara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tegas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228600" y="762000"/>
            <a:ext cx="8686800" cy="6096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BERANI</a:t>
            </a:r>
            <a:b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B0B6F2-09A6-41E4-B293-0008C4671199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66800" y="1668482"/>
            <a:ext cx="7162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juga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berani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berdiri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sendirian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kebenaran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walaupun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semua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kolega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teman-teman sejawatnya melakukan perbuatan yang menyimpang dari hal 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yang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semestinya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  <a:p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takut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dimusuhi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takut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memiliki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teman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kalau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ternyata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mereka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mengajak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kepada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hal-hal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menyimpang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228600" y="762000"/>
            <a:ext cx="8686800" cy="6096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PEDULI</a:t>
            </a:r>
            <a:b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B0B6F2-09A6-41E4-B293-0008C4671199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62000" y="1589544"/>
            <a:ext cx="7696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/>
              <a:t>Peduli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mengindahkan</a:t>
            </a:r>
            <a:r>
              <a:rPr lang="en-US" sz="2800" dirty="0" smtClean="0"/>
              <a:t>, </a:t>
            </a:r>
            <a:r>
              <a:rPr lang="en-US" sz="2800" dirty="0" err="1" smtClean="0"/>
              <a:t>memperhatikan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menghiraukan</a:t>
            </a:r>
            <a:r>
              <a:rPr lang="en-US" sz="2800" dirty="0" smtClean="0"/>
              <a:t> (Sugono,2008). </a:t>
            </a:r>
          </a:p>
          <a:p>
            <a:r>
              <a:rPr lang="en-US" sz="2800" dirty="0" err="1" smtClean="0"/>
              <a:t>Kepedulian</a:t>
            </a:r>
            <a:r>
              <a:rPr lang="en-US" sz="2800" dirty="0" smtClean="0"/>
              <a:t> </a:t>
            </a:r>
            <a:r>
              <a:rPr lang="en-US" sz="2800" dirty="0" err="1" smtClean="0"/>
              <a:t>sosial</a:t>
            </a:r>
            <a:r>
              <a:rPr lang="en-US" sz="2800" dirty="0" smtClean="0"/>
              <a:t> </a:t>
            </a:r>
            <a:r>
              <a:rPr lang="en-US" sz="2800" dirty="0" err="1" smtClean="0"/>
              <a:t>kepada</a:t>
            </a:r>
            <a:r>
              <a:rPr lang="en-US" sz="2800" dirty="0" smtClean="0"/>
              <a:t> </a:t>
            </a:r>
            <a:r>
              <a:rPr lang="en-US" sz="2800" dirty="0" err="1" smtClean="0"/>
              <a:t>sesama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menjadikan</a:t>
            </a:r>
            <a:r>
              <a:rPr lang="en-US" sz="2800" dirty="0" smtClean="0"/>
              <a:t> </a:t>
            </a:r>
            <a:r>
              <a:rPr lang="en-US" sz="2800" dirty="0" err="1" smtClean="0"/>
              <a:t>seseorang</a:t>
            </a:r>
            <a:r>
              <a:rPr lang="en-US" sz="2800" dirty="0" smtClean="0"/>
              <a:t>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sifat</a:t>
            </a:r>
            <a:r>
              <a:rPr lang="en-US" sz="2800" dirty="0" smtClean="0"/>
              <a:t> </a:t>
            </a:r>
            <a:r>
              <a:rPr lang="en-US" sz="2800" dirty="0" err="1" smtClean="0"/>
              <a:t>kasih</a:t>
            </a:r>
            <a:r>
              <a:rPr lang="en-US" sz="2800" dirty="0" smtClean="0"/>
              <a:t> </a:t>
            </a:r>
            <a:r>
              <a:rPr lang="en-US" sz="2800" dirty="0" err="1" smtClean="0"/>
              <a:t>sayang</a:t>
            </a:r>
            <a:r>
              <a:rPr lang="en-US" sz="2800" dirty="0" smtClean="0"/>
              <a:t>. </a:t>
            </a:r>
            <a:r>
              <a:rPr lang="en-US" sz="2800" dirty="0" err="1" smtClean="0"/>
              <a:t>Individu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jiwa</a:t>
            </a:r>
            <a:r>
              <a:rPr lang="en-US" sz="2800" dirty="0" smtClean="0"/>
              <a:t> </a:t>
            </a:r>
            <a:r>
              <a:rPr lang="en-US" sz="2800" dirty="0" err="1" smtClean="0"/>
              <a:t>sosial</a:t>
            </a:r>
            <a:r>
              <a:rPr lang="en-US" sz="2800" dirty="0" smtClean="0"/>
              <a:t> </a:t>
            </a:r>
            <a:r>
              <a:rPr lang="en-US" sz="2800" dirty="0" err="1" smtClean="0"/>
              <a:t>tinggi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memperhatikan</a:t>
            </a:r>
            <a:r>
              <a:rPr lang="en-US" sz="2800" dirty="0" smtClean="0"/>
              <a:t> </a:t>
            </a:r>
            <a:r>
              <a:rPr lang="en-US" sz="2800" dirty="0" err="1" smtClean="0"/>
              <a:t>lingkungan</a:t>
            </a:r>
            <a:r>
              <a:rPr lang="en-US" sz="2800" dirty="0" smtClean="0"/>
              <a:t> </a:t>
            </a:r>
            <a:r>
              <a:rPr lang="en-US" sz="2800" dirty="0" err="1" smtClean="0"/>
              <a:t>sekelilingnya</a:t>
            </a:r>
            <a:r>
              <a:rPr lang="en-US" sz="2800" dirty="0" smtClean="0"/>
              <a:t>    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228600" y="762000"/>
            <a:ext cx="8686800" cy="6096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PEDULI</a:t>
            </a:r>
            <a:b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B0B6F2-09A6-41E4-B293-0008C4671199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62000" y="1563231"/>
            <a:ext cx="76962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/>
              <a:t>Pribadi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jiwa</a:t>
            </a:r>
            <a:r>
              <a:rPr lang="en-US" sz="2800" dirty="0" smtClean="0"/>
              <a:t> </a:t>
            </a:r>
            <a:r>
              <a:rPr lang="en-US" sz="2800" dirty="0" err="1" smtClean="0"/>
              <a:t>sosial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tergoda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memperkaya</a:t>
            </a:r>
            <a:r>
              <a:rPr lang="en-US" sz="2800" dirty="0" smtClean="0"/>
              <a:t> </a:t>
            </a:r>
            <a:r>
              <a:rPr lang="en-US" sz="2800" dirty="0" err="1" smtClean="0"/>
              <a:t>diri</a:t>
            </a:r>
            <a:r>
              <a:rPr lang="en-US" sz="2800" dirty="0" smtClean="0"/>
              <a:t> </a:t>
            </a:r>
            <a:r>
              <a:rPr lang="en-US" sz="2800" dirty="0" err="1" smtClean="0"/>
              <a:t>sendiri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cara</a:t>
            </a:r>
            <a:endParaRPr lang="en-US" sz="2800" dirty="0" smtClean="0"/>
          </a:p>
          <a:p>
            <a:r>
              <a:rPr lang="en-US" sz="2800" dirty="0" smtClean="0"/>
              <a:t>yang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benar</a:t>
            </a:r>
            <a:r>
              <a:rPr lang="en-US" sz="2800" dirty="0" smtClean="0"/>
              <a:t>, </a:t>
            </a:r>
            <a:r>
              <a:rPr lang="en-US" sz="2800" dirty="0" err="1" smtClean="0"/>
              <a:t>tetapi</a:t>
            </a:r>
            <a:r>
              <a:rPr lang="en-US" sz="2800" dirty="0" smtClean="0"/>
              <a:t> </a:t>
            </a:r>
            <a:r>
              <a:rPr lang="en-US" sz="2800" dirty="0" err="1" smtClean="0"/>
              <a:t>ia</a:t>
            </a:r>
            <a:r>
              <a:rPr lang="en-US" sz="2800" dirty="0" smtClean="0"/>
              <a:t> </a:t>
            </a:r>
            <a:r>
              <a:rPr lang="en-US" sz="2800" dirty="0" err="1" smtClean="0"/>
              <a:t>malah</a:t>
            </a:r>
            <a:r>
              <a:rPr lang="en-US" sz="2800" dirty="0" smtClean="0"/>
              <a:t> </a:t>
            </a:r>
            <a:r>
              <a:rPr lang="en-US" sz="2800" dirty="0" err="1" smtClean="0"/>
              <a:t>berupaya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menyisihkan</a:t>
            </a:r>
            <a:r>
              <a:rPr lang="en-US" sz="2800" dirty="0" smtClean="0"/>
              <a:t> </a:t>
            </a:r>
            <a:r>
              <a:rPr lang="en-US" sz="2800" dirty="0" err="1" smtClean="0"/>
              <a:t>sebagian</a:t>
            </a:r>
            <a:r>
              <a:rPr lang="en-US" sz="2800" dirty="0" smtClean="0"/>
              <a:t> </a:t>
            </a:r>
            <a:r>
              <a:rPr lang="en-US" sz="2800" dirty="0" err="1" smtClean="0"/>
              <a:t>penghasilnya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membantu</a:t>
            </a:r>
            <a:r>
              <a:rPr lang="en-US" sz="2800" dirty="0" smtClean="0"/>
              <a:t> </a:t>
            </a:r>
            <a:r>
              <a:rPr lang="en-US" sz="2800" dirty="0" err="1" smtClean="0"/>
              <a:t>sesama</a:t>
            </a:r>
            <a:r>
              <a:rPr lang="en-US" sz="2800" dirty="0" smtClean="0"/>
              <a:t>.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990600" y="762000"/>
            <a:ext cx="7010400" cy="6096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KERJA KERAS</a:t>
            </a:r>
            <a:b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B0B6F2-09A6-41E4-B293-0008C4671199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62000" y="1447800"/>
            <a:ext cx="7696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800" dirty="0" smtClean="0"/>
              <a:t>Bekerja keras didasari dengan adanya kemauan. Kemauan menimbulkan</a:t>
            </a:r>
          </a:p>
          <a:p>
            <a:r>
              <a:rPr lang="en-US" sz="2800" dirty="0" err="1" smtClean="0"/>
              <a:t>asosiasi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keteladan</a:t>
            </a:r>
            <a:r>
              <a:rPr lang="en-US" sz="2800" dirty="0" smtClean="0"/>
              <a:t>, </a:t>
            </a:r>
            <a:r>
              <a:rPr lang="en-US" sz="2800" dirty="0" err="1" smtClean="0"/>
              <a:t>ketekunan</a:t>
            </a:r>
            <a:r>
              <a:rPr lang="en-US" sz="2800" dirty="0" smtClean="0"/>
              <a:t>, </a:t>
            </a:r>
            <a:r>
              <a:rPr lang="en-US" sz="2800" dirty="0" err="1" smtClean="0"/>
              <a:t>daya</a:t>
            </a:r>
            <a:r>
              <a:rPr lang="en-US" sz="2800" dirty="0" smtClean="0"/>
              <a:t> </a:t>
            </a:r>
            <a:r>
              <a:rPr lang="en-US" sz="2800" dirty="0" err="1" smtClean="0"/>
              <a:t>tahan</a:t>
            </a:r>
            <a:r>
              <a:rPr lang="en-US" sz="2800" dirty="0" smtClean="0"/>
              <a:t>, </a:t>
            </a:r>
            <a:r>
              <a:rPr lang="en-US" sz="2800" dirty="0" err="1" smtClean="0"/>
              <a:t>daya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r>
              <a:rPr lang="en-US" sz="2800" dirty="0" smtClean="0"/>
              <a:t>, </a:t>
            </a:r>
            <a:r>
              <a:rPr lang="en-US" sz="2800" dirty="0" err="1" smtClean="0"/>
              <a:t>pendirian</a:t>
            </a:r>
            <a:r>
              <a:rPr lang="en-US" sz="2800" dirty="0" smtClean="0"/>
              <a:t>, </a:t>
            </a:r>
            <a:r>
              <a:rPr lang="da-DK" sz="2800" dirty="0" smtClean="0"/>
              <a:t>pengendalian diri, keberanian, ketabahan, keteguhan, dan pantang mundur.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11430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KEMAMPUAN YANG DIHARAPKAN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609600" y="1905000"/>
            <a:ext cx="8077200" cy="3886201"/>
          </a:xfrm>
        </p:spPr>
        <p:txBody>
          <a:bodyPr/>
          <a:lstStyle/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UMUM:</a:t>
            </a:r>
          </a:p>
          <a:p>
            <a:pPr>
              <a:buNone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Mahasiswa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mampu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memahami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nilai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prinsip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anti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korupsi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KHUSUS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MEMAHAMI: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914309" lvl="1" indent="-514299" eaLnBrk="1" hangingPunct="1">
              <a:buFont typeface="+mj-lt"/>
              <a:buAutoNum type="arabicPeriod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Nilai-nilai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anti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korupsi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marL="914309" lvl="1" indent="-514299" eaLnBrk="1" hangingPunct="1">
              <a:buFont typeface="+mj-lt"/>
              <a:buAutoNum type="arabicPeriod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Prinsip-prinsip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anti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korupsi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914309" lvl="1" indent="-514299" eaLnBrk="1" hangingPunct="1">
              <a:buNone/>
            </a:pP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734C17-A561-4758-9070-76BA6C0B0481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990600" y="762000"/>
            <a:ext cx="7010400" cy="6096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KESEDERHANAAN</a:t>
            </a:r>
            <a:b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B0B6F2-09A6-41E4-B293-0008C4671199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62000" y="1447800"/>
            <a:ext cx="76962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/>
              <a:t>Pribadi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berintegritas</a:t>
            </a:r>
            <a:r>
              <a:rPr lang="en-US" sz="2800" dirty="0" smtClean="0"/>
              <a:t> </a:t>
            </a:r>
            <a:r>
              <a:rPr lang="en-US" sz="2800" dirty="0" err="1" smtClean="0"/>
              <a:t>tinggi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seseorang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menyadari</a:t>
            </a:r>
            <a:r>
              <a:rPr lang="en-US" sz="2800" dirty="0" smtClean="0"/>
              <a:t> </a:t>
            </a:r>
            <a:r>
              <a:rPr lang="en-US" sz="2800" dirty="0" err="1" smtClean="0"/>
              <a:t>kebutuhannya</a:t>
            </a:r>
            <a:endParaRPr lang="en-US" sz="2800" dirty="0" smtClean="0"/>
          </a:p>
          <a:p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berupaya</a:t>
            </a:r>
            <a:r>
              <a:rPr lang="en-US" sz="2800" dirty="0" smtClean="0"/>
              <a:t> </a:t>
            </a:r>
            <a:r>
              <a:rPr lang="en-US" sz="2800" dirty="0" err="1" smtClean="0"/>
              <a:t>memenuhi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semestinya</a:t>
            </a:r>
            <a:r>
              <a:rPr lang="en-US" sz="2800" dirty="0" smtClean="0"/>
              <a:t> </a:t>
            </a:r>
            <a:r>
              <a:rPr lang="en-US" sz="2800" dirty="0" err="1" smtClean="0"/>
              <a:t>tanpa</a:t>
            </a:r>
            <a:r>
              <a:rPr lang="en-US" sz="2800" dirty="0" smtClean="0"/>
              <a:t> </a:t>
            </a:r>
            <a:r>
              <a:rPr lang="en-US" sz="2800" dirty="0" err="1" smtClean="0"/>
              <a:t>berlebih-lebihan</a:t>
            </a:r>
            <a:r>
              <a:rPr lang="en-US" sz="2800" dirty="0" smtClean="0"/>
              <a:t>. </a:t>
            </a:r>
          </a:p>
          <a:p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gaya</a:t>
            </a:r>
            <a:r>
              <a:rPr lang="en-US" sz="2800" dirty="0" smtClean="0"/>
              <a:t> </a:t>
            </a:r>
            <a:r>
              <a:rPr lang="en-US" sz="2800" dirty="0" err="1" smtClean="0"/>
              <a:t>hidup</a:t>
            </a:r>
            <a:r>
              <a:rPr lang="en-US" sz="2800" dirty="0" smtClean="0"/>
              <a:t> </a:t>
            </a:r>
            <a:r>
              <a:rPr lang="en-US" sz="2800" dirty="0" err="1" smtClean="0"/>
              <a:t>sederhana</a:t>
            </a:r>
            <a:r>
              <a:rPr lang="en-US" sz="2800" dirty="0" smtClean="0"/>
              <a:t>, </a:t>
            </a:r>
            <a:r>
              <a:rPr lang="en-US" sz="2800" dirty="0" err="1" smtClean="0"/>
              <a:t>seseorang</a:t>
            </a:r>
            <a:r>
              <a:rPr lang="en-US" sz="2800" dirty="0" smtClean="0"/>
              <a:t> </a:t>
            </a:r>
            <a:r>
              <a:rPr lang="en-US" sz="2800" dirty="0" err="1" smtClean="0"/>
              <a:t>dibiasakan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hidup</a:t>
            </a:r>
            <a:r>
              <a:rPr lang="en-US" sz="2800" dirty="0" smtClean="0"/>
              <a:t> </a:t>
            </a:r>
            <a:r>
              <a:rPr lang="en-US" sz="2800" dirty="0" err="1" smtClean="0"/>
              <a:t>boros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sesuai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kemampuannya</a:t>
            </a:r>
            <a:r>
              <a:rPr lang="en-US" sz="2800" dirty="0" smtClean="0"/>
              <a:t>,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tergoda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hidup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gelimang</a:t>
            </a:r>
            <a:r>
              <a:rPr lang="en-US" sz="2800" dirty="0" smtClean="0"/>
              <a:t> </a:t>
            </a:r>
            <a:r>
              <a:rPr lang="en-US" sz="2800" dirty="0" err="1" smtClean="0"/>
              <a:t>kemewahan</a:t>
            </a:r>
            <a:r>
              <a:rPr lang="en-US" sz="2800" dirty="0" smtClean="0"/>
              <a:t>.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990600" y="762000"/>
            <a:ext cx="7010400" cy="6096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MANDIRI</a:t>
            </a:r>
            <a:b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B0B6F2-09A6-41E4-B293-0008C4671199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62000" y="1612880"/>
            <a:ext cx="7696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 smtClean="0"/>
              <a:t>Mandiri berarti dapat berdiri di </a:t>
            </a:r>
            <a:r>
              <a:rPr lang="en-US" sz="2800" dirty="0" err="1" smtClean="0"/>
              <a:t>atas</a:t>
            </a:r>
            <a:r>
              <a:rPr lang="en-US" sz="2800" dirty="0" smtClean="0"/>
              <a:t> kaki </a:t>
            </a:r>
            <a:r>
              <a:rPr lang="en-US" sz="2800" dirty="0" err="1" smtClean="0"/>
              <a:t>sendiri</a:t>
            </a:r>
            <a:r>
              <a:rPr lang="en-US" sz="2800" dirty="0" smtClean="0"/>
              <a:t>, </a:t>
            </a:r>
            <a:r>
              <a:rPr lang="en-US" sz="2800" dirty="0" err="1" smtClean="0"/>
              <a:t>artinya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banyak</a:t>
            </a:r>
            <a:r>
              <a:rPr lang="en-US" sz="2800" dirty="0" smtClean="0"/>
              <a:t> </a:t>
            </a:r>
            <a:r>
              <a:rPr lang="en-US" sz="2800" dirty="0" err="1" smtClean="0"/>
              <a:t>bergantung</a:t>
            </a:r>
            <a:r>
              <a:rPr lang="en-US" sz="2800" dirty="0" smtClean="0"/>
              <a:t> </a:t>
            </a:r>
            <a:r>
              <a:rPr lang="en-US" sz="2800" dirty="0" err="1" smtClean="0"/>
              <a:t>kepada</a:t>
            </a:r>
            <a:r>
              <a:rPr lang="en-US" sz="2800" dirty="0" smtClean="0"/>
              <a:t> </a:t>
            </a:r>
            <a:r>
              <a:rPr lang="en-US" sz="2800" dirty="0" err="1" smtClean="0"/>
              <a:t>orang</a:t>
            </a:r>
            <a:r>
              <a:rPr lang="en-US" sz="2800" dirty="0" smtClean="0"/>
              <a:t> lain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berbagai</a:t>
            </a:r>
            <a:r>
              <a:rPr lang="en-US" sz="2800" dirty="0" smtClean="0"/>
              <a:t> </a:t>
            </a:r>
            <a:r>
              <a:rPr lang="en-US" sz="2800" dirty="0" err="1" smtClean="0"/>
              <a:t>hal</a:t>
            </a:r>
            <a:r>
              <a:rPr lang="en-US" sz="2800" dirty="0" smtClean="0"/>
              <a:t>. </a:t>
            </a:r>
            <a:r>
              <a:rPr lang="en-US" sz="2800" dirty="0" err="1" smtClean="0"/>
              <a:t>Kemandirian</a:t>
            </a:r>
            <a:r>
              <a:rPr lang="en-US" sz="2800" dirty="0" smtClean="0"/>
              <a:t> </a:t>
            </a:r>
            <a:r>
              <a:rPr lang="en-US" sz="2800" dirty="0" err="1" smtClean="0"/>
              <a:t>dianggap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hal</a:t>
            </a:r>
            <a:r>
              <a:rPr lang="en-US" sz="2800" dirty="0" smtClean="0"/>
              <a:t> yang </a:t>
            </a:r>
            <a:r>
              <a:rPr lang="en-US" sz="2800" dirty="0" err="1" smtClean="0"/>
              <a:t>penting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endParaRPr lang="en-US" sz="2800" dirty="0" smtClean="0"/>
          </a:p>
          <a:p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dimiliki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seorang</a:t>
            </a:r>
            <a:r>
              <a:rPr lang="en-US" sz="2800" dirty="0" smtClean="0"/>
              <a:t> </a:t>
            </a:r>
            <a:r>
              <a:rPr lang="en-US" sz="2800" dirty="0" err="1" smtClean="0"/>
              <a:t>pemimpin</a:t>
            </a:r>
            <a:r>
              <a:rPr lang="en-US" sz="2800" dirty="0" smtClean="0"/>
              <a:t>,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tanpa</a:t>
            </a:r>
            <a:r>
              <a:rPr lang="en-US" sz="2800" dirty="0" smtClean="0"/>
              <a:t> </a:t>
            </a:r>
            <a:r>
              <a:rPr lang="en-US" sz="2800" dirty="0" err="1" smtClean="0"/>
              <a:t>kemandirian</a:t>
            </a:r>
            <a:r>
              <a:rPr lang="en-US" sz="2800" dirty="0" smtClean="0"/>
              <a:t> </a:t>
            </a:r>
            <a:r>
              <a:rPr lang="en-US" sz="2800" dirty="0" err="1" smtClean="0"/>
              <a:t>seseorang</a:t>
            </a:r>
            <a:r>
              <a:rPr lang="en-US" sz="2800" dirty="0" smtClean="0"/>
              <a:t> </a:t>
            </a:r>
            <a:r>
              <a:rPr lang="sv-SE" sz="2800" dirty="0" smtClean="0"/>
              <a:t>tidak akan mampu memimpin orang lain. </a:t>
            </a:r>
          </a:p>
          <a:p>
            <a:r>
              <a:rPr lang="en-US" sz="2000" dirty="0" smtClean="0"/>
              <a:t> </a:t>
            </a:r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990600" y="762000"/>
            <a:ext cx="7010400" cy="6096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MANDIRI</a:t>
            </a:r>
            <a:b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B0B6F2-09A6-41E4-B293-0008C4671199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62000" y="1447800"/>
            <a:ext cx="7696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800" dirty="0" smtClean="0"/>
              <a:t>Kemandirian membentuk karakter </a:t>
            </a:r>
            <a:r>
              <a:rPr lang="en-US" sz="2800" dirty="0" smtClean="0"/>
              <a:t>yang </a:t>
            </a:r>
            <a:r>
              <a:rPr lang="en-US" sz="2800" dirty="0" err="1" smtClean="0"/>
              <a:t>kuat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diri</a:t>
            </a:r>
            <a:r>
              <a:rPr lang="en-US" sz="2800" dirty="0" smtClean="0"/>
              <a:t> </a:t>
            </a:r>
            <a:r>
              <a:rPr lang="en-US" sz="2800" dirty="0" err="1" smtClean="0"/>
              <a:t>seseorang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tergantung</a:t>
            </a:r>
            <a:r>
              <a:rPr lang="en-US" sz="2800" dirty="0" smtClean="0"/>
              <a:t> </a:t>
            </a:r>
            <a:r>
              <a:rPr lang="en-US" sz="2800" dirty="0" err="1" smtClean="0"/>
              <a:t>terlalu</a:t>
            </a:r>
            <a:r>
              <a:rPr lang="en-US" sz="2800" dirty="0" smtClean="0"/>
              <a:t> </a:t>
            </a:r>
            <a:r>
              <a:rPr lang="en-US" sz="2800" dirty="0" err="1" smtClean="0"/>
              <a:t>banyak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orang</a:t>
            </a:r>
            <a:r>
              <a:rPr lang="en-US" sz="2800" dirty="0" smtClean="0"/>
              <a:t> lain. </a:t>
            </a:r>
            <a:r>
              <a:rPr lang="en-US" sz="2800" dirty="0" err="1" smtClean="0"/>
              <a:t>Mentalitas</a:t>
            </a:r>
            <a:r>
              <a:rPr lang="en-US" sz="2800" dirty="0" smtClean="0"/>
              <a:t> </a:t>
            </a:r>
            <a:r>
              <a:rPr lang="en-US" sz="2800" dirty="0" err="1" smtClean="0"/>
              <a:t>kemandirian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dimiliki</a:t>
            </a:r>
            <a:r>
              <a:rPr lang="en-US" sz="2800" dirty="0" smtClean="0"/>
              <a:t> </a:t>
            </a:r>
            <a:r>
              <a:rPr lang="en-US" sz="2800" dirty="0" err="1" smtClean="0"/>
              <a:t>seseorang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mengoptimalkan</a:t>
            </a:r>
            <a:r>
              <a:rPr lang="en-US" sz="2800" dirty="0" smtClean="0"/>
              <a:t> </a:t>
            </a:r>
            <a:r>
              <a:rPr lang="en-US" sz="2800" dirty="0" err="1" smtClean="0"/>
              <a:t>daya</a:t>
            </a:r>
            <a:r>
              <a:rPr lang="en-US" sz="2800" dirty="0" smtClean="0"/>
              <a:t> </a:t>
            </a:r>
            <a:r>
              <a:rPr lang="en-US" sz="2800" dirty="0" err="1" smtClean="0"/>
              <a:t>pikirnya</a:t>
            </a:r>
            <a:r>
              <a:rPr lang="en-US" sz="2800" dirty="0" smtClean="0"/>
              <a:t> </a:t>
            </a:r>
            <a:r>
              <a:rPr lang="en-US" sz="2800" dirty="0" err="1" smtClean="0"/>
              <a:t>guna</a:t>
            </a:r>
            <a:r>
              <a:rPr lang="en-US" sz="2800" dirty="0" smtClean="0"/>
              <a:t> </a:t>
            </a:r>
            <a:r>
              <a:rPr lang="en-US" sz="2800" dirty="0" err="1" smtClean="0"/>
              <a:t>bekerja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efektif</a:t>
            </a:r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716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990600" y="914400"/>
            <a:ext cx="7239000" cy="6096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SUBTOPIK</a:t>
            </a: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990600" y="1828800"/>
            <a:ext cx="7239000" cy="2133600"/>
          </a:xfrm>
          <a:solidFill>
            <a:schemeClr val="bg2"/>
          </a:solidFill>
          <a:ln>
            <a:solidFill>
              <a:srgbClr val="C00000"/>
            </a:solidFill>
            <a:prstDash val="sysDash"/>
          </a:ln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Nilai-nilai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anti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korupsi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Prinsip-prinsip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anti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korupsi</a:t>
            </a:r>
            <a:endParaRPr lang="sv-SE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None/>
            </a:pPr>
            <a:endParaRPr lang="sv-SE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None/>
            </a:pPr>
            <a:r>
              <a:rPr lang="en-US" sz="1600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Sumber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: </a:t>
            </a: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Buku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 ajar </a:t>
            </a: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pendidikan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budaya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 anti </a:t>
            </a: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korupsi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Pudiknakes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Badan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 PPSDM, </a:t>
            </a: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Kementerian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 RI, 2014</a:t>
            </a:r>
            <a:endParaRPr lang="sv-SE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716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914400"/>
            <a:ext cx="8686800" cy="6096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NILAI-NILAI ANTI KORUPSI</a:t>
            </a:r>
            <a:endParaRPr lang="en-US" sz="36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2743200" y="1752600"/>
            <a:ext cx="3733800" cy="3886200"/>
          </a:xfrm>
          <a:solidFill>
            <a:schemeClr val="bg2"/>
          </a:solidFill>
          <a:ln>
            <a:solidFill>
              <a:srgbClr val="C00000"/>
            </a:solidFill>
            <a:prstDash val="sysDash"/>
          </a:ln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Jujur</a:t>
            </a: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Disiplin</a:t>
            </a: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Tanggung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jawab</a:t>
            </a: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sv-SE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Kerja keras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Sederhana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Mandiri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Adil 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Berani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Peduli</a:t>
            </a:r>
          </a:p>
          <a:p>
            <a:pPr marL="514350" indent="-514350">
              <a:buNone/>
            </a:pPr>
            <a:endParaRPr lang="sv-SE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None/>
            </a:pPr>
            <a:r>
              <a:rPr lang="en-US" sz="1600" dirty="0" smtClean="0">
                <a:latin typeface="Tahoma" pitchFamily="34" charset="0"/>
                <a:cs typeface="Tahoma" pitchFamily="34" charset="0"/>
              </a:rPr>
              <a:t>	 </a:t>
            </a:r>
            <a:endParaRPr lang="sv-SE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716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457200" y="914400"/>
            <a:ext cx="8382000" cy="533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NILAI-NILAI ANTI KORUPSI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734C17-A561-4758-9070-76BA6C0B0481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886200" y="2971800"/>
            <a:ext cx="16764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ea typeface="Tahoma" pitchFamily="34" charset="0"/>
                <a:cs typeface="Tahoma" pitchFamily="34" charset="0"/>
              </a:rPr>
              <a:t>NILAI-NILAI ANTIKORUPSI</a:t>
            </a:r>
            <a:endParaRPr lang="en-US" sz="1200" b="1" dirty="0"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2895600" y="2514600"/>
            <a:ext cx="1219200" cy="1066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INTI</a:t>
            </a:r>
            <a:endParaRPr lang="en-US" b="1" dirty="0"/>
          </a:p>
        </p:txBody>
      </p:sp>
      <p:sp>
        <p:nvSpPr>
          <p:cNvPr id="10" name="Oval 9"/>
          <p:cNvSpPr/>
          <p:nvPr/>
        </p:nvSpPr>
        <p:spPr>
          <a:xfrm>
            <a:off x="5257800" y="2438400"/>
            <a:ext cx="1219200" cy="10668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ETOS KERJA</a:t>
            </a:r>
            <a:endParaRPr lang="en-US" b="1" dirty="0"/>
          </a:p>
        </p:txBody>
      </p:sp>
      <p:sp>
        <p:nvSpPr>
          <p:cNvPr id="11" name="Oval 10"/>
          <p:cNvSpPr/>
          <p:nvPr/>
        </p:nvSpPr>
        <p:spPr>
          <a:xfrm>
            <a:off x="3733800" y="4343400"/>
            <a:ext cx="1219200" cy="10668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SIKAP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752600" y="2590800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b="1" dirty="0" err="1" smtClean="0"/>
              <a:t>Jujur</a:t>
            </a:r>
            <a:endParaRPr lang="en-US" sz="1600" b="1" dirty="0" smtClean="0"/>
          </a:p>
          <a:p>
            <a:pPr>
              <a:buFont typeface="Arial" pitchFamily="34" charset="0"/>
              <a:buChar char="•"/>
            </a:pPr>
            <a:r>
              <a:rPr lang="en-US" sz="1600" b="1" dirty="0" err="1" smtClean="0"/>
              <a:t>Disiplin</a:t>
            </a:r>
            <a:endParaRPr lang="en-US" sz="1600" b="1" dirty="0" smtClean="0"/>
          </a:p>
          <a:p>
            <a:pPr>
              <a:buFont typeface="Arial" pitchFamily="34" charset="0"/>
              <a:buChar char="•"/>
            </a:pPr>
            <a:r>
              <a:rPr lang="en-US" sz="1600" b="1" dirty="0" err="1" smtClean="0"/>
              <a:t>Tg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jawab</a:t>
            </a:r>
            <a:endParaRPr lang="en-US" sz="1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553200" y="2590800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b="1" dirty="0" err="1" smtClean="0"/>
              <a:t>Kerjakeras</a:t>
            </a:r>
            <a:endParaRPr lang="en-US" sz="1600" b="1" dirty="0" smtClean="0"/>
          </a:p>
          <a:p>
            <a:pPr>
              <a:buFont typeface="Arial" pitchFamily="34" charset="0"/>
              <a:buChar char="•"/>
            </a:pPr>
            <a:r>
              <a:rPr lang="en-US" sz="1600" b="1" dirty="0" err="1" smtClean="0"/>
              <a:t>Sederhana</a:t>
            </a:r>
            <a:endParaRPr lang="en-US" sz="1600" b="1" dirty="0" smtClean="0"/>
          </a:p>
          <a:p>
            <a:pPr>
              <a:buFont typeface="Arial" pitchFamily="34" charset="0"/>
              <a:buChar char="•"/>
            </a:pPr>
            <a:r>
              <a:rPr lang="en-US" sz="1600" b="1" dirty="0" err="1" smtClean="0"/>
              <a:t>Mandiri</a:t>
            </a:r>
            <a:endParaRPr lang="en-US" sz="1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962400" y="5493603"/>
            <a:ext cx="99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b="1" dirty="0" err="1" smtClean="0"/>
              <a:t>Adil</a:t>
            </a:r>
            <a:endParaRPr lang="en-US" sz="1600" b="1" dirty="0" smtClean="0"/>
          </a:p>
          <a:p>
            <a:pPr>
              <a:buFont typeface="Arial" pitchFamily="34" charset="0"/>
              <a:buChar char="•"/>
            </a:pPr>
            <a:r>
              <a:rPr lang="en-US" sz="1600" b="1" dirty="0" err="1" smtClean="0"/>
              <a:t>Berani</a:t>
            </a:r>
            <a:endParaRPr lang="en-US" sz="1600" b="1" dirty="0" smtClean="0"/>
          </a:p>
          <a:p>
            <a:pPr>
              <a:buFont typeface="Arial" pitchFamily="34" charset="0"/>
              <a:buChar char="•"/>
            </a:pPr>
            <a:r>
              <a:rPr lang="en-US" sz="1600" b="1" dirty="0" err="1" smtClean="0"/>
              <a:t>Peduli</a:t>
            </a:r>
            <a:endParaRPr lang="en-US" sz="16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914400" y="762000"/>
            <a:ext cx="7391400" cy="838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JUJUR</a:t>
            </a: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B0B6F2-09A6-41E4-B293-0008C4671199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8153400" cy="4343400"/>
          </a:xfrm>
        </p:spPr>
        <p:txBody>
          <a:bodyPr>
            <a:normAutofit fontScale="92500"/>
          </a:bodyPr>
          <a:lstStyle/>
          <a:p>
            <a:pPr marL="742950" indent="-742950">
              <a:buNone/>
            </a:pPr>
            <a:r>
              <a:rPr lang="sv-SE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sv-S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Jujur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lurus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hati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berbohong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curang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Kejujuran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merupakan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nilai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dasar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menjadi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landasan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utama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bagi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penegakan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integritas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diri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seseorang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Tanpa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adanya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kejujuran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mustahil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seseorang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bisa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menjadi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pribadi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berintegritas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 </a:t>
            </a:r>
          </a:p>
          <a:p>
            <a:pPr marL="742950" indent="-742950">
              <a:buNone/>
            </a:pPr>
            <a:endParaRPr lang="en-US" sz="4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914400" y="762000"/>
            <a:ext cx="7391400" cy="838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JUJUR</a:t>
            </a: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B0B6F2-09A6-41E4-B293-0008C4671199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8153400" cy="4495800"/>
          </a:xfrm>
        </p:spPr>
        <p:txBody>
          <a:bodyPr>
            <a:normAutofit fontScale="92500" lnSpcReduction="10000"/>
          </a:bodyPr>
          <a:lstStyle/>
          <a:p>
            <a:pPr marL="742950" indent="-742950">
              <a:buNone/>
            </a:pPr>
            <a:r>
              <a:rPr lang="sv-SE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sv-S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Prinsip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kejujuran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harus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dapat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dipegang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teguh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oleh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setiap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mahasiswa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sejak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awal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memupuk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membentuk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karakter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sedini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mungkin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setiap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pribadi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mahasiswa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r>
              <a:rPr lang="sv-S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Nilai kejujuran juga dapat diwujudkan dalam kegiatan organisasi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kemahasiswaan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Misalnya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membuat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laporan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keuangan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kegiatan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organisasi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kepanitiaan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jujur</a:t>
            </a:r>
            <a:endParaRPr lang="en-US" sz="4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228600" y="762000"/>
            <a:ext cx="8686800" cy="1066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KORUPSI DI KALANGAN MAHASISWA</a:t>
            </a: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B0B6F2-09A6-41E4-B293-0008C4671199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8153400" cy="3810000"/>
          </a:xfrm>
        </p:spPr>
        <p:txBody>
          <a:bodyPr>
            <a:normAutofit/>
          </a:bodyPr>
          <a:lstStyle/>
          <a:p>
            <a:r>
              <a:rPr lang="en-US" sz="35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Semakin</a:t>
            </a:r>
            <a:r>
              <a:rPr lang="en-US" sz="3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5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menggejala</a:t>
            </a:r>
            <a:r>
              <a:rPr lang="en-US" sz="35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i</a:t>
            </a:r>
            <a:r>
              <a:rPr lang="en-US" sz="35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ndikator</a:t>
            </a:r>
            <a:r>
              <a:rPr lang="en-US" sz="3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5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sederhana</a:t>
            </a:r>
            <a:r>
              <a:rPr lang="en-US" sz="3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35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terdapat</a:t>
            </a:r>
            <a:r>
              <a:rPr lang="en-US" sz="3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5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beberapa</a:t>
            </a:r>
            <a:r>
              <a:rPr lang="en-US" sz="3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5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contoh</a:t>
            </a:r>
            <a:r>
              <a:rPr lang="en-US" sz="3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5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budaya</a:t>
            </a:r>
            <a:r>
              <a:rPr lang="en-US" sz="3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5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ketidakjujuran</a:t>
            </a:r>
            <a:r>
              <a:rPr lang="en-US" sz="3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5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mahasiswa</a:t>
            </a:r>
            <a:r>
              <a:rPr lang="en-US" sz="3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 lvl="2">
              <a:buNone/>
            </a:pPr>
            <a:r>
              <a:rPr lang="en-US" sz="2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a. </a:t>
            </a:r>
            <a:r>
              <a:rPr lang="en-US" sz="27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Mencontek</a:t>
            </a:r>
            <a:endParaRPr lang="en-US" sz="27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2">
              <a:buNone/>
            </a:pPr>
            <a:r>
              <a:rPr lang="fi-FI" sz="2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b. Plagiasi (penjiplakan karya tulis)</a:t>
            </a:r>
          </a:p>
          <a:p>
            <a:pPr lvl="2">
              <a:buNone/>
            </a:pPr>
            <a:r>
              <a:rPr lang="en-US" sz="2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c. </a:t>
            </a:r>
            <a:r>
              <a:rPr lang="en-US" sz="27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Titip</a:t>
            </a:r>
            <a:r>
              <a:rPr lang="en-US" sz="2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7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absen</a:t>
            </a:r>
            <a:endParaRPr lang="en-US" sz="27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2">
              <a:buNone/>
            </a:pPr>
            <a:r>
              <a:rPr lang="en-US" sz="2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d. </a:t>
            </a:r>
            <a:r>
              <a:rPr lang="en-US" sz="27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dll</a:t>
            </a:r>
            <a:r>
              <a:rPr lang="en-US" sz="2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sv-SE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endParaRPr lang="en-US" sz="2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742950" indent="-742950">
              <a:buNone/>
            </a:pPr>
            <a:endParaRPr lang="en-US" sz="4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228600" y="914400"/>
            <a:ext cx="8686800" cy="6096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DISIPLIN</a:t>
            </a:r>
            <a:r>
              <a:rPr lang="en-US" sz="2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2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B0B6F2-09A6-41E4-B293-0008C4671199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09600" y="1676400"/>
            <a:ext cx="8229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Disiplin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adalah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ketaatan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kepatuhan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</a:p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kepada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peraturan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Sugono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2008).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Disiplin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adalah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kunci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keberhasilan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semua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orang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ketekunan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konsisten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terus</a:t>
            </a:r>
            <a:endParaRPr lang="en-US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mengembangkan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potensi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diri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membuat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</a:p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seseorang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selalu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mampu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memberdaya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 </a:t>
            </a:r>
          </a:p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dirinya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menjalani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tugas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Kepatuhan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prinsip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kebaikan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kebenaran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menjadi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pegangan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utama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bekerja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2030</TotalTime>
  <Words>814</Words>
  <Application>Microsoft Office PowerPoint</Application>
  <PresentationFormat>On-screen Show (4:3)</PresentationFormat>
  <Paragraphs>196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Slide 1</vt:lpstr>
      <vt:lpstr>KEMAMPUAN YANG DIHARAPKAN</vt:lpstr>
      <vt:lpstr>SUBTOPIK</vt:lpstr>
      <vt:lpstr>NILAI-NILAI ANTI KORUPSI</vt:lpstr>
      <vt:lpstr>NILAI-NILAI ANTI KORUPSI</vt:lpstr>
      <vt:lpstr>  JUJUR </vt:lpstr>
      <vt:lpstr>  JUJUR </vt:lpstr>
      <vt:lpstr>  KORUPSI DI KALANGAN MAHASISWA </vt:lpstr>
      <vt:lpstr>   DISIPLIN    </vt:lpstr>
      <vt:lpstr>   TANGGUNG JAWAB    </vt:lpstr>
      <vt:lpstr>   TANGGUNG JAWAB    </vt:lpstr>
      <vt:lpstr>   TANGGUNG JAWAB    </vt:lpstr>
      <vt:lpstr>   TANGGUNG JAWAB    </vt:lpstr>
      <vt:lpstr>   ADIL    </vt:lpstr>
      <vt:lpstr>   BERANI    </vt:lpstr>
      <vt:lpstr>   BERANI    </vt:lpstr>
      <vt:lpstr>   PEDULI    </vt:lpstr>
      <vt:lpstr>   PEDULI    </vt:lpstr>
      <vt:lpstr>   KERJA KERAS    </vt:lpstr>
      <vt:lpstr>   KESEDERHANAAN    </vt:lpstr>
      <vt:lpstr>   MANDIRI    </vt:lpstr>
      <vt:lpstr>   MANDIRI    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Akreditasi</cp:lastModifiedBy>
  <cp:revision>419</cp:revision>
  <dcterms:created xsi:type="dcterms:W3CDTF">2010-08-24T06:47:44Z</dcterms:created>
  <dcterms:modified xsi:type="dcterms:W3CDTF">2017-12-21T07:18:53Z</dcterms:modified>
</cp:coreProperties>
</file>