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16" r:id="rId2"/>
    <p:sldId id="335" r:id="rId3"/>
    <p:sldId id="727" r:id="rId4"/>
    <p:sldId id="714" r:id="rId5"/>
    <p:sldId id="725" r:id="rId6"/>
    <p:sldId id="724" r:id="rId7"/>
    <p:sldId id="707" r:id="rId8"/>
    <p:sldId id="728" r:id="rId9"/>
    <p:sldId id="726" r:id="rId10"/>
    <p:sldId id="708" r:id="rId11"/>
    <p:sldId id="710" r:id="rId12"/>
    <p:sldId id="709" r:id="rId13"/>
    <p:sldId id="712" r:id="rId14"/>
    <p:sldId id="713" r:id="rId15"/>
    <p:sldId id="729" r:id="rId16"/>
    <p:sldId id="715" r:id="rId17"/>
    <p:sldId id="730" r:id="rId18"/>
    <p:sldId id="716" r:id="rId19"/>
    <p:sldId id="731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15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30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4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61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5771" algn="l" defTabSz="91430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2926" algn="l" defTabSz="91430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080" algn="l" defTabSz="91430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234" algn="l" defTabSz="91430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900" y="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6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BF2FCB-7984-4742-9161-16EB520D9C8E}" type="datetimeFigureOut">
              <a:rPr lang="id-ID"/>
              <a:pPr>
                <a:defRPr/>
              </a:pPr>
              <a:t>29/11/2017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E52FE0F-1F01-44C9-8FB3-0A1339DA1E3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429265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0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6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1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71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26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80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34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52FE0F-1F01-44C9-8FB3-0A1339DA1E35}" type="slidenum">
              <a:rPr lang="id-ID" smtClean="0"/>
              <a:pPr>
                <a:defRPr/>
              </a:pPr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2871D-82AF-42FF-8A8E-4F5D2B7794BB}" type="datetime1">
              <a:rPr lang="en-US" smtClean="0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3E6DC-1CF7-470F-AD44-9264A2367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A6AB4-D7FB-41CD-A963-660E9F667A2B}" type="datetime1">
              <a:rPr lang="en-US" smtClean="0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C4AFC-14DB-4D5A-BB80-DA5221567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33D1E-5D80-4590-9032-0A5BE6B6B543}" type="datetime1">
              <a:rPr lang="en-US" smtClean="0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8A47E-14EE-43BC-993A-51ECD9BAD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B6194-0496-4D39-8351-C20DDBFC79D6}" type="datetime1">
              <a:rPr lang="en-US" smtClean="0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E91DE-6D91-417E-AAD5-296FB2409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CC947-B66B-4F72-9607-B4F5A3970BA2}" type="datetime1">
              <a:rPr lang="en-US" smtClean="0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AB5F3-6F9C-4098-AA7E-0B80DF474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F8A2C-22CA-4D31-8813-523E0A81ED35}" type="datetime1">
              <a:rPr lang="en-US" smtClean="0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5C2A9-E9B2-44C2-94BD-EA7D4EC64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C47BA-C66F-4752-9335-344E4C31C10E}" type="datetime1">
              <a:rPr lang="en-US" smtClean="0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A98D3-ED51-4028-8686-319EDCBB0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6F1E7-AF9B-4D92-A108-70884E1E338E}" type="datetime1">
              <a:rPr lang="en-US" smtClean="0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A8131-D08D-451B-8F06-0ED616C77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8EF91-BE60-47F3-A93D-F25F94467CBB}" type="datetime1">
              <a:rPr lang="en-US" smtClean="0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CD2AA-1009-441A-B610-0CDFEECD4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9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BEA2B-E4FB-4032-9A4D-62CB7595B94C}" type="datetime1">
              <a:rPr lang="en-US" smtClean="0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F32BE-D371-42F7-8213-808C50F80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54" indent="0">
              <a:buNone/>
              <a:defRPr sz="2800"/>
            </a:lvl2pPr>
            <a:lvl3pPr marL="914309" indent="0">
              <a:buNone/>
              <a:defRPr sz="2400"/>
            </a:lvl3pPr>
            <a:lvl4pPr marL="1371463" indent="0">
              <a:buNone/>
              <a:defRPr sz="2000"/>
            </a:lvl4pPr>
            <a:lvl5pPr marL="1828617" indent="0">
              <a:buNone/>
              <a:defRPr sz="2000"/>
            </a:lvl5pPr>
            <a:lvl6pPr marL="2285771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4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9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86977-3DDD-4A4B-875A-DD9FB7A9EFE8}" type="datetime1">
              <a:rPr lang="en-US" smtClean="0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82249-EF8D-4EA8-AFD0-A922111E5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5AAD956-53E8-407E-885F-E56566D04A3E}" type="datetime1">
              <a:rPr lang="en-US" smtClean="0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AAE9F20-E7A8-494A-97C1-27A46E940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0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463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61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66" indent="-34286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6" indent="-28572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4" indent="-22857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7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7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7" indent="-228577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1" indent="-228577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 cstate="print"/>
          <a:srcRect l="1051" r="800" b="504"/>
          <a:stretch>
            <a:fillRect/>
          </a:stretch>
        </p:blipFill>
        <p:spPr bwMode="auto">
          <a:xfrm>
            <a:off x="0" y="474662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935850"/>
            <a:ext cx="5638800" cy="120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5" rIns="91431" bIns="45715"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D3 REKAM MEDIS DAN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1524000"/>
            <a:ext cx="5562600" cy="2362200"/>
          </a:xfrm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8</a:t>
            </a:r>
            <a:endParaRPr lang="en-US" sz="5100" b="1" dirty="0" smtClean="0">
              <a:solidFill>
                <a:schemeClr val="bg1"/>
              </a:solidFill>
            </a:endParaRPr>
          </a:p>
          <a:p>
            <a:pPr marL="609539" indent="-609539" algn="l" eaLnBrk="1" hangingPunct="1"/>
            <a:r>
              <a:rPr lang="en-US" sz="51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Pendidikan</a:t>
            </a:r>
            <a:r>
              <a:rPr lang="en-US" sz="51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anti </a:t>
            </a:r>
            <a:r>
              <a:rPr lang="en-US" sz="51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korupsi</a:t>
            </a:r>
            <a:r>
              <a:rPr lang="en-US" sz="51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pPr marL="609539" indent="-609539" algn="l" eaLnBrk="1" hangingPunct="1">
              <a:buFontTx/>
              <a:buAutoNum type="arabicPeriod"/>
            </a:pP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Tujuan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mata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kuliah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pendidikan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anti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korupsi</a:t>
            </a: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539" indent="-609539" algn="l" eaLnBrk="1" hangingPunct="1">
              <a:buFontTx/>
              <a:buAutoNum type="arabicPeriod"/>
            </a:pP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Pengertian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anti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korupsi</a:t>
            </a: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539" indent="-609539" algn="l" eaLnBrk="1" hangingPunct="1"/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B3789A-F32F-4965-A04D-959CABF1735A}" type="datetime1">
              <a:rPr lang="en-US" smtClean="0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228600" y="762000"/>
            <a:ext cx="8686800" cy="762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PENGERTIAN </a:t>
            </a:r>
            <a:r>
              <a:rPr lang="en-US" sz="11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sz="11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534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Kata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“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korupsi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”</a:t>
            </a:r>
          </a:p>
          <a:p>
            <a:pPr>
              <a:buNone/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	</a:t>
            </a:r>
            <a:r>
              <a:rPr lang="en-US" sz="3600" dirty="0" err="1" smtClean="0"/>
              <a:t>Berasal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</a:t>
            </a:r>
            <a:r>
              <a:rPr lang="en-US" sz="3600" dirty="0" err="1" smtClean="0"/>
              <a:t>bahasa</a:t>
            </a:r>
            <a:r>
              <a:rPr lang="en-US" sz="3600" dirty="0" smtClean="0"/>
              <a:t> Latin </a:t>
            </a:r>
            <a:r>
              <a:rPr lang="en-US" sz="3600" i="1" dirty="0" smtClean="0"/>
              <a:t>“</a:t>
            </a:r>
            <a:r>
              <a:rPr lang="en-US" sz="3600" i="1" dirty="0" err="1" smtClean="0"/>
              <a:t>corruptio</a:t>
            </a:r>
            <a:r>
              <a:rPr lang="en-US" sz="3600" i="1" dirty="0" smtClean="0"/>
              <a:t>” (</a:t>
            </a:r>
            <a:r>
              <a:rPr lang="en-US" sz="3600" i="1" dirty="0" err="1" smtClean="0"/>
              <a:t>Fockema</a:t>
            </a:r>
            <a:r>
              <a:rPr lang="en-US" sz="3600" i="1" dirty="0" smtClean="0"/>
              <a:t> Andrea : 1951) </a:t>
            </a:r>
            <a:r>
              <a:rPr lang="en-US" sz="3600" i="1" dirty="0" err="1" smtClean="0"/>
              <a:t>atau</a:t>
            </a:r>
            <a:r>
              <a:rPr lang="en-US" sz="3600" i="1" dirty="0" smtClean="0"/>
              <a:t> “</a:t>
            </a:r>
            <a:r>
              <a:rPr lang="en-US" sz="3600" i="1" dirty="0" err="1" smtClean="0"/>
              <a:t>corruptus</a:t>
            </a:r>
            <a:r>
              <a:rPr lang="en-US" sz="3600" i="1" dirty="0" smtClean="0"/>
              <a:t>” (Webster Student Dictionary : 1960). </a:t>
            </a:r>
          </a:p>
          <a:p>
            <a:pPr>
              <a:buNone/>
            </a:pPr>
            <a:r>
              <a:rPr lang="en-US" sz="3600" i="1" dirty="0" smtClean="0"/>
              <a:t>	</a:t>
            </a:r>
            <a:r>
              <a:rPr lang="en-US" sz="3600" dirty="0" err="1" smtClean="0"/>
              <a:t>Selanjutnya</a:t>
            </a:r>
            <a:r>
              <a:rPr lang="en-US" sz="3600" dirty="0" smtClean="0"/>
              <a:t> </a:t>
            </a:r>
            <a:r>
              <a:rPr lang="en-US" sz="3600" dirty="0" err="1" smtClean="0"/>
              <a:t>dikatakan</a:t>
            </a:r>
            <a:r>
              <a:rPr lang="en-US" sz="3600" dirty="0" smtClean="0"/>
              <a:t> </a:t>
            </a:r>
            <a:r>
              <a:rPr lang="en-US" sz="3600" dirty="0" err="1" smtClean="0"/>
              <a:t>bahwa</a:t>
            </a:r>
            <a:r>
              <a:rPr lang="en-US" sz="3600" dirty="0" smtClean="0"/>
              <a:t> </a:t>
            </a:r>
            <a:r>
              <a:rPr lang="en-US" sz="3600" i="1" dirty="0" smtClean="0"/>
              <a:t>“</a:t>
            </a:r>
            <a:r>
              <a:rPr lang="en-US" sz="3600" i="1" dirty="0" err="1" smtClean="0"/>
              <a:t>corruptio</a:t>
            </a:r>
            <a:r>
              <a:rPr lang="en-US" sz="3600" i="1" dirty="0" smtClean="0"/>
              <a:t>” </a:t>
            </a:r>
            <a:r>
              <a:rPr lang="en-US" sz="3600" i="1" dirty="0" err="1" smtClean="0"/>
              <a:t>berasal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dari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kata</a:t>
            </a:r>
            <a:r>
              <a:rPr lang="en-US" sz="3600" i="1" dirty="0" smtClean="0"/>
              <a:t> “</a:t>
            </a:r>
            <a:r>
              <a:rPr lang="en-US" sz="3600" i="1" dirty="0" err="1" smtClean="0"/>
              <a:t>corrumpere</a:t>
            </a:r>
            <a:r>
              <a:rPr lang="en-US" sz="3600" i="1" dirty="0" smtClean="0"/>
              <a:t>”, </a:t>
            </a:r>
            <a:r>
              <a:rPr lang="en-US" sz="3600" dirty="0" err="1" smtClean="0"/>
              <a:t>suatu</a:t>
            </a:r>
            <a:r>
              <a:rPr lang="en-US" sz="3600" dirty="0" smtClean="0"/>
              <a:t> </a:t>
            </a:r>
            <a:r>
              <a:rPr lang="en-US" sz="3600" dirty="0" err="1" smtClean="0"/>
              <a:t>bahasa</a:t>
            </a:r>
            <a:r>
              <a:rPr lang="en-US" sz="3600" dirty="0" smtClean="0"/>
              <a:t> Latin yang </a:t>
            </a:r>
            <a:r>
              <a:rPr lang="en-US" sz="3600" dirty="0" err="1" smtClean="0"/>
              <a:t>lebih</a:t>
            </a:r>
            <a:r>
              <a:rPr lang="en-US" sz="3600" dirty="0" smtClean="0"/>
              <a:t> </a:t>
            </a:r>
            <a:r>
              <a:rPr lang="en-US" sz="3600" dirty="0" err="1" smtClean="0"/>
              <a:t>tua</a:t>
            </a:r>
            <a:r>
              <a:rPr lang="en-US" sz="3600" dirty="0" smtClean="0"/>
              <a:t>. </a:t>
            </a:r>
          </a:p>
          <a:p>
            <a:pPr>
              <a:buNone/>
            </a:pPr>
            <a:r>
              <a:rPr lang="en-US" sz="3600" i="1" dirty="0" smtClean="0"/>
              <a:t>	</a:t>
            </a:r>
            <a:r>
              <a:rPr lang="en-US" sz="3600" dirty="0" smtClean="0"/>
              <a:t>Dari </a:t>
            </a:r>
            <a:r>
              <a:rPr lang="en-US" sz="3600" dirty="0" err="1" smtClean="0"/>
              <a:t>bahasa</a:t>
            </a:r>
            <a:r>
              <a:rPr lang="en-US" sz="3600" dirty="0" smtClean="0"/>
              <a:t> Latin </a:t>
            </a:r>
            <a:r>
              <a:rPr lang="en-US" sz="3600" dirty="0" err="1" smtClean="0"/>
              <a:t>tersebut</a:t>
            </a:r>
            <a:r>
              <a:rPr lang="en-US" sz="3600" dirty="0" smtClean="0"/>
              <a:t> </a:t>
            </a:r>
            <a:r>
              <a:rPr lang="en-US" sz="3600" dirty="0" err="1" smtClean="0"/>
              <a:t>kemudian</a:t>
            </a:r>
            <a:r>
              <a:rPr lang="en-US" sz="3600" dirty="0" smtClean="0"/>
              <a:t> </a:t>
            </a:r>
            <a:r>
              <a:rPr lang="en-US" sz="3600" dirty="0" err="1" smtClean="0"/>
              <a:t>dikenal</a:t>
            </a:r>
            <a:r>
              <a:rPr lang="en-US" sz="3600" dirty="0" smtClean="0"/>
              <a:t> </a:t>
            </a:r>
            <a:r>
              <a:rPr lang="en-US" sz="3600" dirty="0" err="1" smtClean="0"/>
              <a:t>istilah</a:t>
            </a:r>
            <a:r>
              <a:rPr lang="en-US" sz="3600" dirty="0" smtClean="0"/>
              <a:t> </a:t>
            </a:r>
            <a:r>
              <a:rPr lang="en-US" sz="3600" i="1" dirty="0" smtClean="0"/>
              <a:t>“corruption, corrupt” </a:t>
            </a:r>
            <a:r>
              <a:rPr lang="en-US" sz="3600" dirty="0" smtClean="0"/>
              <a:t>(</a:t>
            </a:r>
            <a:r>
              <a:rPr lang="en-US" sz="3600" dirty="0" err="1" smtClean="0"/>
              <a:t>Inggris</a:t>
            </a:r>
            <a:r>
              <a:rPr lang="en-US" sz="3600" dirty="0" smtClean="0"/>
              <a:t>), </a:t>
            </a:r>
            <a:r>
              <a:rPr lang="en-US" sz="3600" i="1" dirty="0" smtClean="0"/>
              <a:t>“corruption” </a:t>
            </a:r>
            <a:r>
              <a:rPr lang="en-US" sz="3600" dirty="0" smtClean="0"/>
              <a:t>(</a:t>
            </a:r>
            <a:r>
              <a:rPr lang="en-US" sz="3600" dirty="0" err="1" smtClean="0"/>
              <a:t>Perancis</a:t>
            </a:r>
            <a:r>
              <a:rPr lang="en-US" sz="3600" dirty="0" smtClean="0"/>
              <a:t>) </a:t>
            </a:r>
            <a:r>
              <a:rPr lang="en-US" sz="3600" dirty="0" err="1" smtClean="0"/>
              <a:t>dan</a:t>
            </a:r>
            <a:r>
              <a:rPr lang="en-US" sz="3600" i="1" dirty="0" smtClean="0"/>
              <a:t> “</a:t>
            </a:r>
            <a:r>
              <a:rPr lang="en-US" sz="3600" i="1" dirty="0" err="1" smtClean="0"/>
              <a:t>corruptie</a:t>
            </a:r>
            <a:r>
              <a:rPr lang="en-US" sz="3600" i="1" dirty="0" smtClean="0"/>
              <a:t>/</a:t>
            </a:r>
            <a:r>
              <a:rPr lang="en-US" sz="3600" i="1" dirty="0" err="1" smtClean="0"/>
              <a:t>korruptie</a:t>
            </a:r>
            <a:r>
              <a:rPr lang="en-US" sz="3600" i="1" dirty="0" smtClean="0"/>
              <a:t>” </a:t>
            </a:r>
            <a:r>
              <a:rPr lang="en-US" sz="3600" dirty="0" smtClean="0"/>
              <a:t>(</a:t>
            </a:r>
            <a:r>
              <a:rPr lang="en-US" sz="3600" dirty="0" err="1" smtClean="0"/>
              <a:t>Belanda</a:t>
            </a:r>
            <a:r>
              <a:rPr lang="en-US" sz="3600" dirty="0" smtClean="0"/>
              <a:t>).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1219200" y="762000"/>
            <a:ext cx="6400800" cy="1066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PENGERTIAN</a:t>
            </a:r>
            <a: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315200" cy="2667000"/>
          </a:xfrm>
          <a:solidFill>
            <a:schemeClr val="bg2"/>
          </a:solidFill>
          <a:ln>
            <a:solidFill>
              <a:srgbClr val="FF0000"/>
            </a:solidFill>
            <a:prstDash val="sysDash"/>
          </a:ln>
        </p:spPr>
        <p:txBody>
          <a:bodyPr>
            <a:noAutofit/>
          </a:bodyPr>
          <a:lstStyle/>
          <a:p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Arti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kata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korupsi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secara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harfiah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kebusukan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keburukan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kebejatan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ketidakjujuran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disuap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bermoral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penyimpangan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kesucian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228600" y="762000"/>
            <a:ext cx="8686800" cy="609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PENGERTIAN</a:t>
            </a:r>
            <a:r>
              <a:rPr lang="en-US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533400" y="1371600"/>
            <a:ext cx="8229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  <a:normAutofit/>
          </a:bodyPr>
          <a:lstStyle/>
          <a:p>
            <a:pPr marL="342866" lvl="0" indent="-342866" eaLnBrk="0" hangingPunct="0">
              <a:spcBef>
                <a:spcPct val="20000"/>
              </a:spcBef>
              <a:defRPr/>
            </a:pPr>
            <a:r>
              <a:rPr lang="en-US" sz="3200" dirty="0" smtClean="0"/>
              <a:t>	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Istilah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korupsi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telah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diterima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perbendaharaan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kata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bahasa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Indonesia,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“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kejahatan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kebusukan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disuap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bermoral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kebejatan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ketidakjujuran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”           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(S. </a:t>
            </a:r>
            <a:r>
              <a:rPr lang="en-US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Wojowasito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-WJS </a:t>
            </a:r>
            <a:r>
              <a:rPr lang="en-US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Poerwadarminta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1978). </a:t>
            </a: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866" lvl="0" indent="-342866" eaLnBrk="0" hangingPunct="0">
              <a:spcBef>
                <a:spcPct val="20000"/>
              </a:spcBef>
              <a:defRPr/>
            </a:pP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</a:p>
          <a:p>
            <a:pPr marL="342866" lvl="0" indent="-342866" eaLnBrk="0" hangingPunct="0">
              <a:spcBef>
                <a:spcPct val="20000"/>
              </a:spcBef>
              <a:defRPr/>
            </a:pP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Pengertian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lainnya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“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perbuatan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buruk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seperti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penggelapan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uang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penerimaan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uang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sogok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sebagainya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” 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(WJS </a:t>
            </a:r>
            <a:r>
              <a:rPr lang="en-US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Poerwadarminta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1976).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1143000" y="762000"/>
            <a:ext cx="6705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PENGERTIAN</a:t>
            </a:r>
            <a:r>
              <a:rPr lang="en-US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19600"/>
          </a:xfrm>
        </p:spPr>
        <p:txBody>
          <a:bodyPr rtlCol="0"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Selanjutnya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beberapa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pengertian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lain, </a:t>
            </a:r>
          </a:p>
          <a:p>
            <a:pPr>
              <a:buNone/>
            </a:pP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disebutkan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bahwa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(Muhammad Ali : 1998) 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Korup</a:t>
            </a:r>
            <a:r>
              <a:rPr lang="en-US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artinya</a:t>
            </a:r>
            <a:r>
              <a:rPr lang="en-US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busuk</a:t>
            </a:r>
            <a:r>
              <a:rPr lang="en-US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3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suka</a:t>
            </a:r>
            <a:r>
              <a:rPr lang="en-US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menerima</a:t>
            </a:r>
            <a:r>
              <a:rPr lang="en-US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uang</a:t>
            </a:r>
            <a:r>
              <a:rPr lang="en-US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suap</a:t>
            </a:r>
            <a:r>
              <a:rPr lang="en-US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US" sz="3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sogok</a:t>
            </a:r>
            <a:r>
              <a:rPr lang="en-US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3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memakai</a:t>
            </a:r>
            <a:r>
              <a:rPr lang="en-US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kekuasaan</a:t>
            </a:r>
            <a:r>
              <a:rPr lang="en-US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kepentingan</a:t>
            </a:r>
            <a:r>
              <a:rPr lang="en-US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sendiri</a:t>
            </a:r>
            <a:r>
              <a:rPr lang="en-US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sebagainya</a:t>
            </a:r>
            <a:r>
              <a:rPr lang="en-US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Korupsi</a:t>
            </a:r>
            <a:r>
              <a:rPr lang="en-US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artinya</a:t>
            </a:r>
            <a:r>
              <a:rPr lang="en-US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perbuatan</a:t>
            </a:r>
            <a:r>
              <a:rPr lang="en-US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busuk</a:t>
            </a:r>
            <a:r>
              <a:rPr lang="en-US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seperti</a:t>
            </a:r>
            <a:r>
              <a:rPr lang="en-US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penggelapan</a:t>
            </a:r>
            <a:r>
              <a:rPr lang="en-US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uang</a:t>
            </a:r>
            <a:r>
              <a:rPr lang="en-US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3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penerimaan</a:t>
            </a:r>
            <a:r>
              <a:rPr lang="en-US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uang</a:t>
            </a:r>
            <a:r>
              <a:rPr lang="en-US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sogok</a:t>
            </a:r>
            <a:r>
              <a:rPr lang="en-US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3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sebagainya</a:t>
            </a:r>
            <a:r>
              <a:rPr lang="en-US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; </a:t>
            </a:r>
            <a:r>
              <a:rPr lang="en-US" sz="3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endParaRPr lang="en-US" sz="3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0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Koruptor</a:t>
            </a:r>
            <a:r>
              <a:rPr lang="en-US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artinya</a:t>
            </a:r>
            <a:r>
              <a:rPr lang="en-US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orang</a:t>
            </a:r>
            <a:r>
              <a:rPr lang="en-US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3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melakukan</a:t>
            </a:r>
            <a:r>
              <a:rPr lang="en-US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korupsi</a:t>
            </a:r>
            <a:r>
              <a:rPr lang="en-US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58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990600" y="381000"/>
            <a:ext cx="7086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BENTUK </a:t>
            </a: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KORUPSI</a:t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800600"/>
          </a:xfrm>
        </p:spPr>
        <p:txBody>
          <a:bodyPr rtlCol="0"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Melawan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hukum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memperkaya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diri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merugikan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keuangan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Negara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Menyalahgunakan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kewenangan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kepentingan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diri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sendiri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merugikan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keuangan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Negara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Menyuap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pegawai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negeri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Memberi hadiah kepada pegawai negeri karena jabatannya 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Pegawai negeri menerima suap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Pegawai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negeri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menerima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hadiah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berhubungan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jabatannya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Menyuap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hakim </a:t>
            </a:r>
          </a:p>
          <a:p>
            <a:pPr marL="514350" indent="-514350">
              <a:buNone/>
            </a:pPr>
            <a:endParaRPr lang="id-ID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990600" y="381000"/>
            <a:ext cx="7086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BENTUK KORUPSI</a:t>
            </a: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419600"/>
          </a:xfrm>
        </p:spPr>
        <p:txBody>
          <a:bodyPr rtlCol="0">
            <a:noAutofit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Menyuap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advokat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 startAt="8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Hakim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advokat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menerima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suap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Pegawai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negeri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menggelapkan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uang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membiarkan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penggelapan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Pegawai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negeri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memalsukan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buku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pemeriksaan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administrasi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Pegawai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negeri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merusakkan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bukti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Pegawai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negeri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membiarkan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orang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lain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merusakkan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bukti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Pegawai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negeri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membantu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orang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lain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merusakkan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bukti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id-ID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1828800" y="762000"/>
            <a:ext cx="5715000" cy="457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BENTUK KORUPSI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09600" y="1371600"/>
            <a:ext cx="8001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  <a:normAutofit/>
          </a:bodyPr>
          <a:lstStyle/>
          <a:p>
            <a:pPr marL="742950" indent="-742950">
              <a:buFont typeface="+mj-lt"/>
              <a:buAutoNum type="arabicPeriod" startAt="15"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Pegawai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negeri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memeras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742950" indent="-742950">
              <a:buFont typeface="+mj-lt"/>
              <a:buAutoNum type="arabicPeriod" startAt="15"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Pegawai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negeri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memeras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pegawai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lain </a:t>
            </a:r>
          </a:p>
          <a:p>
            <a:pPr marL="742950" indent="-742950">
              <a:buFont typeface="+mj-lt"/>
              <a:buAutoNum type="arabicPeriod" startAt="15"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Pemborong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berbuat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curang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742950" indent="-742950">
              <a:buFont typeface="+mj-lt"/>
              <a:buAutoNum type="arabicPeriod" startAt="15"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Pengawas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proyek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membiarkan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perbuatan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curang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742950" indent="-742950">
              <a:buFont typeface="+mj-lt"/>
              <a:buAutoNum type="arabicPeriod" startAt="15"/>
            </a:pPr>
            <a:r>
              <a:rPr lang="nn-NO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Rekanan TNI/Polri berbuat curang </a:t>
            </a:r>
          </a:p>
          <a:p>
            <a:pPr marL="742950" indent="-742950">
              <a:buFont typeface="+mj-lt"/>
              <a:buAutoNum type="arabicPeriod" startAt="15"/>
            </a:pPr>
            <a:r>
              <a:rPr lang="sv-S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Pengawas rekanan TNI/Polri membiarkan perbuatan curang </a:t>
            </a:r>
          </a:p>
          <a:p>
            <a:pPr marL="742950" indent="-742950">
              <a:buFont typeface="+mj-lt"/>
              <a:buAutoNum type="arabicPeriod" startAt="15"/>
            </a:pP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Penerima barang TNI/Polri membiarkan perbuatan curang </a:t>
            </a:r>
          </a:p>
          <a:p>
            <a:pPr marL="742950" indent="-742950">
              <a:buFont typeface="+mj-lt"/>
              <a:buAutoNum type="arabicPeriod" startAt="15"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Pegawai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negeri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menyerobot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tanah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negara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sehingga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merugikan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orang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lain </a:t>
            </a:r>
          </a:p>
          <a:p>
            <a:pPr marL="742950" indent="-742950"/>
            <a:endParaRPr kumimoji="0" lang="en-US" sz="3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715000" cy="457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BENTUK KORUPSI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304800" y="1066800"/>
            <a:ext cx="8534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  <a:noAutofit/>
          </a:bodyPr>
          <a:lstStyle/>
          <a:p>
            <a:pPr marL="742950" indent="-742950">
              <a:buFont typeface="+mj-lt"/>
              <a:buAutoNum type="arabicPeriod" startAt="23"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Pegawai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negeri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turut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serta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dlm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pengadaan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yg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diurusnya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742950" indent="-742950">
              <a:buFont typeface="+mj-lt"/>
              <a:buAutoNum type="arabicPeriod" startAt="23"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Pegawai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negeri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menerima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gratifikasi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lapor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KPK </a:t>
            </a:r>
          </a:p>
          <a:p>
            <a:pPr marL="742950" indent="-742950">
              <a:buFont typeface="+mj-lt"/>
              <a:buAutoNum type="arabicPeriod" startAt="23"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Merintangi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pemeriksaan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742950" indent="-742950">
              <a:buFont typeface="+mj-lt"/>
              <a:buAutoNum type="arabicPeriod" startAt="23"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Tersangka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memberikan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keterangan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mengenai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kekayaannya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742950" indent="-742950">
              <a:buFont typeface="+mj-lt"/>
              <a:buAutoNum type="arabicPeriod" startAt="23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Bank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memberikan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keterangan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rekening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tersangka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742950" indent="-742950">
              <a:buFont typeface="+mj-lt"/>
              <a:buAutoNum type="arabicPeriod" startAt="23"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Saksi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ahli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memberi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keterangan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memberi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keterangan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palsu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742950" indent="-742950">
              <a:buFont typeface="+mj-lt"/>
              <a:buAutoNum type="arabicPeriod" startAt="23"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Orang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memegang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rahasia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jabatan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memberikan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keterangan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memberi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keterangan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palsu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742950" indent="-742950">
              <a:buFont typeface="+mj-lt"/>
              <a:buAutoNum type="arabicPeriod" startAt="23"/>
            </a:pPr>
            <a:r>
              <a:rPr lang="fi-FI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Saksi yang membuka identitas </a:t>
            </a:r>
            <a:r>
              <a:rPr lang="fi-FI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pelapor</a:t>
            </a:r>
          </a:p>
          <a:p>
            <a:pPr marL="742950" indent="-742950"/>
            <a:r>
              <a:rPr lang="fi-FI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fi-FI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(Sumber: Pendidikan Anti Korupsi Untuk Perguruan Tinggi, Kemendikbud RI, Cetakan 1, Desember 2011)</a:t>
            </a:r>
            <a:endParaRPr lang="fi-FI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indent="-742950"/>
            <a:r>
              <a:rPr lang="en-US" sz="2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	 </a:t>
            </a:r>
            <a:endParaRPr kumimoji="0" lang="en-US" sz="20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1905000" y="762000"/>
            <a:ext cx="52578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GRATIFIKASI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53400" cy="37338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Gratifikasi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didefinisikan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sebagai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pemberian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arti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luas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yakni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meliputi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pemberian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uang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barang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rabat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diskon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komisi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pinjaman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tanpa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bunga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tiket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perjalanan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fasilitas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penginapan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perjalanan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wisata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pengobatan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cuma-cuma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fasilitas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lainnya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(UU RI No.20/2001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tentang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Perubahan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UU RI No.31/1999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tentang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Pemberantasan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Tindak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Pidana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Korupsi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penjelasannya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endParaRPr lang="en-US" u="sn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1905000" y="762000"/>
            <a:ext cx="52578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TUGAS 3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53400" cy="3733800"/>
          </a:xfrm>
        </p:spPr>
        <p:txBody>
          <a:bodyPr>
            <a:normAutofit fontScale="92500"/>
          </a:bodyPr>
          <a:lstStyle/>
          <a:p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Mahasiswa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dibagi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menjadi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15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kelompok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diskusi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Setiap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kelompok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mencari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topik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dibahas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Apa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akar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permasalahannya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bagaimana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penangannannya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Makalah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diketik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minimal 4(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empat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lembar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termasuk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sampul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pengantar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Buat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rancangan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perbaikan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sistem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Makalah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dikumpulkan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pertemuan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ke-11</a:t>
            </a:r>
          </a:p>
          <a:p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u="sn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1295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838200" y="2179638"/>
            <a:ext cx="7467600" cy="3611562"/>
          </a:xfrm>
          <a:solidFill>
            <a:schemeClr val="bg2"/>
          </a:solidFill>
          <a:ln>
            <a:solidFill>
              <a:srgbClr val="C00000"/>
            </a:solidFill>
            <a:prstDash val="sysDash"/>
          </a:ln>
        </p:spPr>
        <p:txBody>
          <a:bodyPr/>
          <a:lstStyle/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cs typeface="Tahoma" pitchFamily="34" charset="0"/>
              </a:rPr>
              <a:t>m</a:t>
            </a:r>
            <a:r>
              <a:rPr lang="en-US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embangun</a:t>
            </a:r>
            <a:r>
              <a:rPr lang="en-US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kepribadian</a:t>
            </a:r>
            <a:r>
              <a:rPr lang="en-US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anti-</a:t>
            </a:r>
            <a:r>
              <a:rPr lang="en-US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korupsi</a:t>
            </a:r>
            <a:r>
              <a:rPr lang="en-US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diri</a:t>
            </a:r>
            <a:r>
              <a:rPr lang="en-US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individu</a:t>
            </a:r>
            <a:r>
              <a:rPr lang="en-US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serta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membangun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kompetensi</a:t>
            </a:r>
            <a:r>
              <a:rPr lang="en-US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komitmennya</a:t>
            </a:r>
            <a:r>
              <a:rPr lang="en-US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sebagai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i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agent of change</a:t>
            </a:r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kehidupan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bermasyarakat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berbangsa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dan bernegara. </a:t>
            </a:r>
          </a:p>
          <a:p>
            <a:pPr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734C17-A561-4758-9070-76BA6C0B0481}" type="datetime1">
              <a:rPr lang="en-US" smtClean="0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09600"/>
            <a:ext cx="8686800" cy="533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DASAR HUKUM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410200"/>
          </a:xfrm>
          <a:solidFill>
            <a:schemeClr val="bg2"/>
          </a:solidFill>
          <a:ln>
            <a:solidFill>
              <a:srgbClr val="C00000"/>
            </a:solidFill>
            <a:prstDash val="sysDash"/>
          </a:ln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UU RI No.3/1971: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Pemberantasan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Tindak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Pidana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Korupsi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UU RI No.8/1999: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Penyelenggaraan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Negara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bersiah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bebas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korupsi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kolusi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nepotisme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UU RI No.20/2001: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Tindak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pidana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korupsi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UU RI No.30/2002: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Komisi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Pemberantasan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Tindak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Pidana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Korupsi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UU RI No.7/2006: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pengesahan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konvensi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PBB Anti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Korupsi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United Nation Against Corruption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Instruksi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Presiden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RI No.9/2011: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Rencana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Aksi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Pencegahan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Pemberantasan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Korupsi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Kementerian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Pendidikan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Kebudayaan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RI: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Pendidikan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anti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korupsi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perguruan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tinggi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cetakan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1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Desember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2012</a:t>
            </a:r>
          </a:p>
          <a:p>
            <a:pPr marL="514350" indent="-514350">
              <a:buNone/>
            </a:pPr>
            <a:endParaRPr lang="sv-SE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734C17-A561-4758-9070-76BA6C0B0481}" type="datetime1">
              <a:rPr lang="en-US" smtClean="0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228600" y="762000"/>
            <a:ext cx="8686800" cy="1066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 </a:t>
            </a: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MATA KULIAH </a:t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PENDIDIKAN ANTI KORUPSI</a:t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1" y="2514600"/>
            <a:ext cx="7924800" cy="2743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algn="ctr"/>
            <a:r>
              <a:rPr lang="en-US" sz="4000" dirty="0" err="1" smtClean="0"/>
              <a:t>Tercapainya</a:t>
            </a:r>
            <a:r>
              <a:rPr lang="en-US" sz="4000" dirty="0" smtClean="0"/>
              <a:t> </a:t>
            </a:r>
            <a:r>
              <a:rPr lang="en-US" sz="4000" dirty="0" err="1" smtClean="0"/>
              <a:t>kemampuan</a:t>
            </a:r>
            <a:endParaRPr lang="en-US" sz="4000" dirty="0" smtClean="0"/>
          </a:p>
          <a:p>
            <a:pPr algn="ctr"/>
            <a:r>
              <a:rPr lang="en-US" sz="4000" dirty="0" err="1" smtClean="0"/>
              <a:t>kognitif</a:t>
            </a:r>
            <a:r>
              <a:rPr lang="en-US" sz="4000" dirty="0" smtClean="0"/>
              <a:t> (</a:t>
            </a:r>
            <a:r>
              <a:rPr lang="en-US" sz="4000" dirty="0" err="1" smtClean="0"/>
              <a:t>pemahaman</a:t>
            </a:r>
            <a:r>
              <a:rPr lang="en-US" sz="4000" dirty="0" smtClean="0"/>
              <a:t>), </a:t>
            </a:r>
            <a:r>
              <a:rPr lang="en-US" sz="4000" dirty="0" err="1" smtClean="0"/>
              <a:t>afektif</a:t>
            </a:r>
            <a:r>
              <a:rPr lang="en-US" sz="4000" dirty="0" smtClean="0"/>
              <a:t> (</a:t>
            </a:r>
            <a:r>
              <a:rPr lang="en-US" sz="4000" dirty="0" err="1" smtClean="0"/>
              <a:t>sikap</a:t>
            </a:r>
            <a:r>
              <a:rPr lang="en-US" sz="4000" dirty="0" smtClean="0"/>
              <a:t>)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psikomotorik</a:t>
            </a:r>
            <a:r>
              <a:rPr lang="en-US" sz="4000" dirty="0" smtClean="0"/>
              <a:t> (</a:t>
            </a:r>
            <a:r>
              <a:rPr lang="en-US" sz="4000" dirty="0" err="1" smtClean="0"/>
              <a:t>ketrampilan</a:t>
            </a:r>
            <a:r>
              <a:rPr lang="en-US" sz="4000" dirty="0" smtClean="0"/>
              <a:t>) </a:t>
            </a:r>
            <a:r>
              <a:rPr lang="en-US" sz="4000" dirty="0" err="1" smtClean="0"/>
              <a:t>mahasiswa</a:t>
            </a:r>
            <a:r>
              <a:rPr lang="en-US" sz="4000" dirty="0" smtClean="0"/>
              <a:t> </a:t>
            </a:r>
            <a:r>
              <a:rPr lang="en-US" sz="4000" dirty="0" err="1" smtClean="0"/>
              <a:t>dalam</a:t>
            </a:r>
            <a:r>
              <a:rPr lang="en-US" sz="4000" dirty="0" smtClean="0"/>
              <a:t> </a:t>
            </a:r>
            <a:r>
              <a:rPr lang="en-US" sz="4000" dirty="0" err="1" smtClean="0"/>
              <a:t>perilaku</a:t>
            </a:r>
            <a:r>
              <a:rPr lang="en-US" sz="4000" dirty="0" smtClean="0"/>
              <a:t> anti </a:t>
            </a:r>
            <a:r>
              <a:rPr lang="en-US" sz="4000" dirty="0" err="1" smtClean="0"/>
              <a:t>korupsi</a:t>
            </a:r>
            <a:r>
              <a:rPr lang="en-US" sz="4000" dirty="0" smtClean="0"/>
              <a:t> 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4343400" y="1905000"/>
            <a:ext cx="381000" cy="6096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228600" y="762000"/>
            <a:ext cx="8686800" cy="1066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TUJUAN MATA KULIAH </a:t>
            </a:r>
            <a:b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PENDIDIKAN ANTI KORUPSI</a:t>
            </a:r>
            <a:b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8153400" cy="4343400"/>
          </a:xfrm>
        </p:spPr>
        <p:txBody>
          <a:bodyPr>
            <a:normAutofit/>
          </a:bodyPr>
          <a:lstStyle/>
          <a:p>
            <a:pPr marL="742950" indent="-742950">
              <a:buNone/>
            </a:pPr>
            <a:r>
              <a:rPr lang="sv-SE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sv-SE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Mata kuliah ini lebih menekankan:</a:t>
            </a:r>
          </a:p>
          <a:p>
            <a:pPr marL="742950" indent="-742950">
              <a:buNone/>
            </a:pPr>
            <a:endParaRPr lang="sv-SE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indent="-742950">
              <a:buNone/>
            </a:pPr>
            <a:r>
              <a:rPr lang="sv-SE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sv-SE" sz="3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character building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mahasiswa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dibangun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atas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dasar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pengetahuan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kognitif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afektif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psikomotorik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4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indent="-742950">
              <a:buNone/>
            </a:pPr>
            <a:endParaRPr lang="en-US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4648200" y="2667000"/>
            <a:ext cx="304800" cy="6096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228600" y="914400"/>
            <a:ext cx="8686800" cy="609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STANDAR KOMPETENSI </a:t>
            </a:r>
            <a:r>
              <a:rPr lang="en-US" sz="1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1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0" name="Content Placeholder 8"/>
          <p:cNvSpPr txBox="1">
            <a:spLocks/>
          </p:cNvSpPr>
          <p:nvPr/>
        </p:nvSpPr>
        <p:spPr bwMode="auto">
          <a:xfrm>
            <a:off x="457200" y="17526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  <a:noAutofit/>
          </a:bodyPr>
          <a:lstStyle/>
          <a:p>
            <a:pPr marL="514350" indent="-514350"/>
            <a:r>
              <a:rPr lang="en-US" sz="2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SETELAH MENJALANI MATA KULIAH INI: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Mahasiswa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mampu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mencegah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dirinya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sendiri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agar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berperilaku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koruptif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agar kelak tidak melakukan tindak pidana korupsi.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Menguatnya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kepekaan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terhadap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perilaku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koruptif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menyebabkan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mahasiswa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berusaha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melakukan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tindakan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koruptif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sekecil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apapun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baik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terkait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uang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ataupun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228600" y="762000"/>
            <a:ext cx="8686800" cy="457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STANDAR KOMPETENSI </a:t>
            </a:r>
            <a:r>
              <a:rPr lang="en-US" sz="1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1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0" name="Content Placeholder 8"/>
          <p:cNvSpPr txBox="1">
            <a:spLocks/>
          </p:cNvSpPr>
          <p:nvPr/>
        </p:nvSpPr>
        <p:spPr bwMode="auto">
          <a:xfrm>
            <a:off x="457200" y="1600200"/>
            <a:ext cx="8229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  <a:noAutofit/>
          </a:bodyPr>
          <a:lstStyle/>
          <a:p>
            <a:pPr marL="514350" indent="-514350"/>
            <a:r>
              <a:rPr lang="en-US" sz="2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SETELAH MENJALANI MATA KULIAH INI: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Mahasiswa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mampu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mencegah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orang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lain agar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berperilaku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koruptif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Mahasiswa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berani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mengingatkan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keluarga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kerabat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teman-teman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lingkungan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sekitar. 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sv-SE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Mahasiswa juga bisa memberikan informasi kepada orang lain mengenai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korupsi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anti-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korupsi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514350" indent="-514350"/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228600" y="762000"/>
            <a:ext cx="8686800" cy="457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STANDAR KOMPETENSI </a:t>
            </a:r>
            <a:r>
              <a:rPr lang="en-US" sz="1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1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0" name="Content Placeholder 8"/>
          <p:cNvSpPr txBox="1">
            <a:spLocks/>
          </p:cNvSpPr>
          <p:nvPr/>
        </p:nvSpPr>
        <p:spPr bwMode="auto">
          <a:xfrm>
            <a:off x="838200" y="1600200"/>
            <a:ext cx="7543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  <a:noAutofit/>
          </a:bodyPr>
          <a:lstStyle/>
          <a:p>
            <a:pPr marL="514350" indent="-514350"/>
            <a:r>
              <a:rPr lang="en-US" sz="2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SETELAH MENJALANI MATA KULIAH INI: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Mahasiswa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mampu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mendeteksi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adanya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perilaku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koruptif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memberikan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respon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termasuk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melaporkan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pihak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terkait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Melaporkan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penegak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hukum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bisa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dilakukan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asalkan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dilengkapi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bukti-bukti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kuat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828800" y="1524000"/>
            <a:ext cx="5791200" cy="1015653"/>
          </a:xfrm>
          <a:prstGeom prst="rect">
            <a:avLst/>
          </a:prstGeom>
          <a:noFill/>
        </p:spPr>
        <p:txBody>
          <a:bodyPr wrap="square" lIns="91431" tIns="45715" rIns="91431" bIns="45715">
            <a:spAutoFit/>
          </a:bodyPr>
          <a:lstStyle/>
          <a:p>
            <a:pPr algn="ctr">
              <a:buNone/>
            </a:pPr>
            <a:r>
              <a:rPr lang="en-US" sz="6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KORUPSI….?</a:t>
            </a:r>
            <a:endParaRPr lang="en-US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1721</TotalTime>
  <Words>691</Words>
  <Application>Microsoft Office PowerPoint</Application>
  <PresentationFormat>On-screen Show (4:3)</PresentationFormat>
  <Paragraphs>163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KEMAMPUAN YANG DIHARAPKAN</vt:lpstr>
      <vt:lpstr>DASAR HUKUM</vt:lpstr>
      <vt:lpstr>    MATA KULIAH  PENDIDIKAN ANTI KORUPSI </vt:lpstr>
      <vt:lpstr>  TUJUAN MATA KULIAH  PENDIDIKAN ANTI KORUPSI </vt:lpstr>
      <vt:lpstr>   STANDAR KOMPETENSI     </vt:lpstr>
      <vt:lpstr>   STANDAR KOMPETENSI     </vt:lpstr>
      <vt:lpstr>   STANDAR KOMPETENSI     </vt:lpstr>
      <vt:lpstr>Slide 9</vt:lpstr>
      <vt:lpstr>  PENGERTIAN  </vt:lpstr>
      <vt:lpstr>  PENGERTIAN </vt:lpstr>
      <vt:lpstr>  PENGERTIAN </vt:lpstr>
      <vt:lpstr>  PENGERTIAN </vt:lpstr>
      <vt:lpstr>  BENTUK KORUPSI   </vt:lpstr>
      <vt:lpstr>  BENTUK KORUPSI  </vt:lpstr>
      <vt:lpstr> BENTUK KORUPSI</vt:lpstr>
      <vt:lpstr> BENTUK KORUPSI</vt:lpstr>
      <vt:lpstr> GRATIFIKASI</vt:lpstr>
      <vt:lpstr> TUGAS 3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Akreditasi</cp:lastModifiedBy>
  <cp:revision>357</cp:revision>
  <dcterms:created xsi:type="dcterms:W3CDTF">2010-08-24T06:47:44Z</dcterms:created>
  <dcterms:modified xsi:type="dcterms:W3CDTF">2017-11-29T06:23:17Z</dcterms:modified>
</cp:coreProperties>
</file>