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3A690-D92C-4E1A-9A9E-46D9F5C8A1FE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F8BC3-D805-440C-9D7B-9A7BD303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7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61B31-C49D-4D3B-B3D4-A0F3CDD1BEE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61B31-C49D-4D3B-B3D4-A0F3CDD1BEE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1EE9B-92D5-4004-BB56-CB3E6E19C50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2BF62-8DCC-40D7-85B9-8E55A4BC34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4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9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6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8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9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8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7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3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2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0E6B-35F7-4BF2-A94C-6B8EB22B0636}" type="datetimeFigureOut">
              <a:rPr lang="en-US" smtClean="0"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208AF-0128-4509-85E4-99EB822B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5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998" y="3412331"/>
            <a:ext cx="7772400" cy="1470025"/>
          </a:xfrm>
        </p:spPr>
        <p:txBody>
          <a:bodyPr/>
          <a:lstStyle/>
          <a:p>
            <a:r>
              <a:rPr lang="en-US" dirty="0" smtClean="0"/>
              <a:t>DESAIN FORMULIR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953000"/>
            <a:ext cx="45720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Laela</a:t>
            </a:r>
            <a:r>
              <a:rPr lang="en-US" dirty="0" smtClean="0"/>
              <a:t> </a:t>
            </a:r>
            <a:r>
              <a:rPr lang="en-US" dirty="0" err="1" smtClean="0"/>
              <a:t>Indawati</a:t>
            </a:r>
            <a:r>
              <a:rPr lang="en-US" dirty="0" smtClean="0"/>
              <a:t>, </a:t>
            </a:r>
            <a:r>
              <a:rPr lang="en-US" dirty="0" err="1" smtClean="0"/>
              <a:t>SSt.MIK.,MKM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5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1438"/>
            <a:ext cx="7315200" cy="64293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Pembelajaran</a:t>
            </a: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semester</a:t>
            </a:r>
            <a:r>
              <a:rPr lang="en-US" sz="3200" dirty="0" smtClean="0"/>
              <a:t> </a:t>
            </a:r>
          </a:p>
        </p:txBody>
      </p:sp>
      <p:sp>
        <p:nvSpPr>
          <p:cNvPr id="10293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FE49DED-F7EA-4992-8CCA-99401A09722B}" type="datetime1">
              <a:rPr lang="en-US" smtClean="0">
                <a:latin typeface="Tahoma" pitchFamily="34" charset="0"/>
              </a:rPr>
              <a:pPr/>
              <a:t>28-Jun-18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0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A2345-1DC5-41D3-B730-326FE30910FF}" type="slidenum">
              <a:rPr lang="en-US" smtClean="0">
                <a:latin typeface="Tahoma" pitchFamily="34" charset="0"/>
              </a:rPr>
              <a:pPr/>
              <a:t>2</a:t>
            </a:fld>
            <a:endParaRPr lang="en-US" smtClean="0">
              <a:latin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81533"/>
              </p:ext>
            </p:extLst>
          </p:nvPr>
        </p:nvGraphicFramePr>
        <p:xfrm>
          <a:off x="214313" y="699135"/>
          <a:ext cx="7786687" cy="6055233"/>
        </p:xfrm>
        <a:graphic>
          <a:graphicData uri="http://schemas.openxmlformats.org/drawingml/2006/table">
            <a:tbl>
              <a:tblPr/>
              <a:tblGrid>
                <a:gridCol w="776287"/>
                <a:gridCol w="1447800"/>
                <a:gridCol w="3048000"/>
                <a:gridCol w="990600"/>
                <a:gridCol w="1524000"/>
              </a:tblGrid>
              <a:tr h="64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Pertemuan</a:t>
                      </a:r>
                      <a:endParaRPr lang="en-US" sz="14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Topik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Subtopik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Proses</a:t>
                      </a:r>
                      <a:r>
                        <a:rPr lang="en-US" sz="2000" b="1" dirty="0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Penugasan</a:t>
                      </a:r>
                      <a:r>
                        <a:rPr lang="en-US" sz="2000" b="1" dirty="0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67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Pengantar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 algn="l">
                        <a:buClrTx/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a.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Pengertian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disain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 marL="609600" indent="-609600" algn="l">
                        <a:buClrTx/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b.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Kegunaan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 &amp; 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Disain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a.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Prinsip</a:t>
                      </a: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disain</a:t>
                      </a: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 smtClean="0">
                        <a:solidFill>
                          <a:srgbClr val="00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0" indent="-609600">
                        <a:buClr>
                          <a:srgbClr val="000066"/>
                        </a:buClr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b.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Teknik</a:t>
                      </a: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disain</a:t>
                      </a: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 smtClean="0">
                        <a:solidFill>
                          <a:srgbClr val="00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C, D &amp; P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Mahasiswa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diminta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mencari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analisis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desain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ulang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Bentuk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>
                        <a:buClr>
                          <a:srgbClr val="000066"/>
                        </a:buClr>
                        <a:buFont typeface="Wingdings" pitchFamily="2" charset="2"/>
                        <a:buNone/>
                      </a:pP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Prinsip</a:t>
                      </a: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umum</a:t>
                      </a: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disain</a:t>
                      </a:r>
                      <a:r>
                        <a:rPr lang="en-US" sz="1400" dirty="0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66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 smtClean="0">
                        <a:solidFill>
                          <a:srgbClr val="00006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 &amp; 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Merancang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0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Desain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Pengendalian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a.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Pertimbangan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desain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09600" indent="-609600">
                        <a:lnSpc>
                          <a:spcPct val="90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b.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Pengendalian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 &amp; 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Merancang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Isi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Rekam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Medis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C, D &amp; P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 algn="ctr">
                        <a:lnSpc>
                          <a:spcPct val="90000"/>
                        </a:lnSpc>
                        <a:buClr>
                          <a:srgbClr val="000066"/>
                        </a:buClr>
                        <a:buFontTx/>
                        <a:buNone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formulir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RM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Clr>
                          <a:srgbClr val="000066"/>
                        </a:buClr>
                        <a:buFont typeface="Wingdings" pitchFamily="2" charset="2"/>
                        <a:buNone/>
                      </a:pP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Rekam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Medis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 &amp; 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Media DRM (paper, computer,web-based)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Clr>
                          <a:srgbClr val="000066"/>
                        </a:buClr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</a:rPr>
                        <a:t>a. Paper Based</a:t>
                      </a:r>
                    </a:p>
                    <a:p>
                      <a:pPr marL="609600" indent="-609600">
                        <a:lnSpc>
                          <a:spcPct val="90000"/>
                        </a:lnSpc>
                        <a:buClr>
                          <a:srgbClr val="000066"/>
                        </a:buClr>
                        <a:buFontTx/>
                        <a:buNone/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</a:rPr>
                        <a:t>b. Computer Based</a:t>
                      </a:r>
                      <a:endParaRPr lang="en-US" sz="1800" dirty="0" smtClean="0">
                        <a:solidFill>
                          <a:srgbClr val="000099"/>
                        </a:solidFill>
                      </a:endParaRPr>
                    </a:p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 &amp; 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6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696200" cy="409575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Pembelajaran</a:t>
            </a: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semester</a:t>
            </a:r>
            <a:r>
              <a:rPr lang="en-US" sz="3200" dirty="0" smtClean="0"/>
              <a:t> </a:t>
            </a:r>
          </a:p>
        </p:txBody>
      </p:sp>
      <p:sp>
        <p:nvSpPr>
          <p:cNvPr id="10293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FE49DED-F7EA-4992-8CCA-99401A09722B}" type="datetime1">
              <a:rPr lang="en-US" smtClean="0">
                <a:latin typeface="Tahoma" pitchFamily="34" charset="0"/>
              </a:rPr>
              <a:pPr/>
              <a:t>28-Jun-18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0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A2345-1DC5-41D3-B730-326FE30910FF}" type="slidenum">
              <a:rPr lang="en-US" smtClean="0">
                <a:latin typeface="Tahoma" pitchFamily="34" charset="0"/>
              </a:rPr>
              <a:pPr/>
              <a:t>3</a:t>
            </a:fld>
            <a:endParaRPr lang="en-US" smtClean="0">
              <a:latin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785258"/>
              </p:ext>
            </p:extLst>
          </p:nvPr>
        </p:nvGraphicFramePr>
        <p:xfrm>
          <a:off x="214313" y="699135"/>
          <a:ext cx="7786687" cy="5427345"/>
        </p:xfrm>
        <a:graphic>
          <a:graphicData uri="http://schemas.openxmlformats.org/drawingml/2006/table">
            <a:tbl>
              <a:tblPr/>
              <a:tblGrid>
                <a:gridCol w="776287"/>
                <a:gridCol w="1447800"/>
                <a:gridCol w="3048000"/>
                <a:gridCol w="990600"/>
                <a:gridCol w="1524000"/>
              </a:tblGrid>
              <a:tr h="6429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Pertemuan</a:t>
                      </a:r>
                      <a:endParaRPr lang="en-US" sz="14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Topik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Subtopik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Proses</a:t>
                      </a:r>
                      <a:r>
                        <a:rPr lang="en-US" sz="2000" b="1" dirty="0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Penugasan</a:t>
                      </a:r>
                      <a:r>
                        <a:rPr lang="en-US" sz="2000" b="1" dirty="0" smtClean="0">
                          <a:solidFill>
                            <a:srgbClr val="0000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53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-53975" algn="l" defTabSz="914400" rtl="0" eaLnBrk="1" latinLnBrk="0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Tahapan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Pengajuan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Formulir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Baru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Revisi</a:t>
                      </a:r>
                      <a:r>
                        <a:rPr lang="en-U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Formulir</a:t>
                      </a:r>
                      <a:endParaRPr lang="en-US" sz="1400" kern="1200" dirty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 algn="l" eaLnBrk="1" hangingPunct="1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a.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Pengajuan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form</a:t>
                      </a:r>
                    </a:p>
                    <a:p>
                      <a:pPr marL="609600" indent="-609600" algn="l" eaLnBrk="1" hangingPunct="1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b.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Trialling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the form</a:t>
                      </a:r>
                    </a:p>
                    <a:p>
                      <a:pPr marL="609600" indent="-609600" algn="l" eaLnBrk="1" hangingPunct="1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c.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Implementation</a:t>
                      </a:r>
                    </a:p>
                    <a:p>
                      <a:pPr marL="609600" indent="-609600" algn="l" eaLnBrk="1" hangingPunct="1">
                        <a:buFont typeface="+mj-lt"/>
                        <a:buNone/>
                      </a:pP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d. Discontinuing old form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 &amp; D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-53975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Documentation And Record Structure 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-53975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basic formats of paper-based health record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C, D &amp; P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Responsibility For Health Records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Font typeface="+mj-lt"/>
                        <a:buNone/>
                      </a:pPr>
                      <a:endParaRPr lang="en-US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 &amp; D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MEDICO-LEGAL ASPECTS 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9600" indent="-609600">
                        <a:lnSpc>
                          <a:spcPct val="90000"/>
                        </a:lnSpc>
                        <a:buFont typeface="+mj-lt"/>
                        <a:buNone/>
                      </a:pPr>
                      <a:endParaRPr lang="en-US" sz="14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 &amp; D 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Peningkatan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pemahaman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C, D&amp; P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Mahasiswa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merancang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jenis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formulir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RM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Evaluasi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pemahaman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400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C, D &amp; P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Presentasi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hasil</a:t>
                      </a: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analisis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400" dirty="0">
                        <a:solidFill>
                          <a:srgbClr val="000099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Evaluasi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pemahaman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C &amp; D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09600"/>
          </a:xfrm>
          <a:gradFill rotWithShape="0">
            <a:gsLst>
              <a:gs pos="0">
                <a:schemeClr val="bg1"/>
              </a:gs>
              <a:gs pos="100000">
                <a:srgbClr val="66CCFF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dirty="0" err="1" smtClean="0"/>
              <a:t>Kepustakaan</a:t>
            </a:r>
            <a:endParaRPr lang="en-US" sz="2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600201"/>
            <a:ext cx="7696199" cy="4038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>
                <a:solidFill>
                  <a:srgbClr val="000099"/>
                </a:solidFill>
              </a:rPr>
              <a:t>Essentials of Health Information Management, Principles and practices, Michelle A Green, USA, 2005 </a:t>
            </a:r>
          </a:p>
          <a:p>
            <a:pPr eaLnBrk="1" hangingPunct="1"/>
            <a:r>
              <a:rPr lang="en-US" sz="2800" dirty="0" smtClean="0">
                <a:solidFill>
                  <a:srgbClr val="000099"/>
                </a:solidFill>
              </a:rPr>
              <a:t>Education Modules For Basic Health Record Practice, IFHRO </a:t>
            </a:r>
            <a:r>
              <a:rPr lang="en-US" sz="2800" dirty="0" err="1" smtClean="0">
                <a:solidFill>
                  <a:srgbClr val="000099"/>
                </a:solidFill>
              </a:rPr>
              <a:t>Revisi</a:t>
            </a:r>
            <a:r>
              <a:rPr lang="en-US" sz="2800" dirty="0" smtClean="0">
                <a:solidFill>
                  <a:srgbClr val="000099"/>
                </a:solidFill>
              </a:rPr>
              <a:t> 2007</a:t>
            </a:r>
          </a:p>
          <a:p>
            <a:pPr eaLnBrk="1" hangingPunct="1"/>
            <a:r>
              <a:rPr lang="en-US" sz="2800" dirty="0" smtClean="0">
                <a:solidFill>
                  <a:srgbClr val="000099"/>
                </a:solidFill>
              </a:rPr>
              <a:t>Health Information Management of Strategic Resources, </a:t>
            </a:r>
            <a:r>
              <a:rPr lang="en-US" sz="2800" dirty="0" err="1" smtClean="0">
                <a:solidFill>
                  <a:srgbClr val="000099"/>
                </a:solidFill>
              </a:rPr>
              <a:t>Abdelhak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Mervat</a:t>
            </a:r>
            <a:r>
              <a:rPr lang="en-US" sz="2800" dirty="0" smtClean="0">
                <a:solidFill>
                  <a:srgbClr val="000099"/>
                </a:solidFill>
              </a:rPr>
              <a:t>, 1996</a:t>
            </a:r>
          </a:p>
          <a:p>
            <a:pPr eaLnBrk="1" hangingPunct="1"/>
            <a:r>
              <a:rPr lang="en-US" sz="2800" dirty="0" smtClean="0">
                <a:solidFill>
                  <a:srgbClr val="000099"/>
                </a:solidFill>
              </a:rPr>
              <a:t>Health Information Management, Edna K. Huffman, USA, 1997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00888DB-0D07-4E2B-86FA-70ED4AC6BC68}" type="datetime1">
              <a:rPr lang="en-US" smtClean="0">
                <a:latin typeface="Tahoma" pitchFamily="34" charset="0"/>
              </a:rPr>
              <a:pPr/>
              <a:t>28-Jun-18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686C0D-781C-48BD-B31A-3AD3353B71D0}" type="slidenum">
              <a:rPr lang="en-US" smtClean="0">
                <a:latin typeface="Tahoma" pitchFamily="34" charset="0"/>
              </a:rPr>
              <a:pPr/>
              <a:t>4</a:t>
            </a:fld>
            <a:endParaRPr lang="en-US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285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05024" y="609599"/>
            <a:ext cx="4752975" cy="68580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dirty="0" err="1" smtClean="0">
                <a:solidFill>
                  <a:srgbClr val="000099"/>
                </a:solidFill>
              </a:rPr>
              <a:t>Kepustakaan</a:t>
            </a:r>
            <a:r>
              <a:rPr lang="en-US" sz="3200" dirty="0" smtClean="0"/>
              <a:t>  </a:t>
            </a:r>
            <a:r>
              <a:rPr lang="en-US" sz="6600" dirty="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600200"/>
            <a:ext cx="7696199" cy="4543425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99"/>
                </a:solidFill>
              </a:rPr>
              <a:t>Medical Record Chart Analyzer, Documentation Rules and Rationale with Exerciser, Deborah </a:t>
            </a:r>
            <a:r>
              <a:rPr lang="en-US" sz="2800" dirty="0" err="1" smtClean="0">
                <a:solidFill>
                  <a:srgbClr val="000099"/>
                </a:solidFill>
              </a:rPr>
              <a:t>J.Grider</a:t>
            </a:r>
            <a:r>
              <a:rPr lang="en-US" sz="2800" dirty="0" smtClean="0">
                <a:solidFill>
                  <a:srgbClr val="000099"/>
                </a:solidFill>
              </a:rPr>
              <a:t>, AMA, 2002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99"/>
                </a:solidFill>
              </a:rPr>
              <a:t>Health Information Management, Principles and Organization for Health Information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800" dirty="0" smtClean="0">
                <a:solidFill>
                  <a:srgbClr val="000099"/>
                </a:solidFill>
              </a:rPr>
              <a:t>Services, </a:t>
            </a:r>
            <a:r>
              <a:rPr lang="en-US" sz="2800" dirty="0" err="1" smtClean="0">
                <a:solidFill>
                  <a:srgbClr val="000099"/>
                </a:solidFill>
              </a:rPr>
              <a:t>Skurka</a:t>
            </a:r>
            <a:r>
              <a:rPr lang="en-US" sz="2800" dirty="0" smtClean="0">
                <a:solidFill>
                  <a:srgbClr val="000099"/>
                </a:solidFill>
              </a:rPr>
              <a:t>, Margaret </a:t>
            </a:r>
            <a:r>
              <a:rPr lang="en-US" sz="2800" dirty="0" err="1" smtClean="0">
                <a:solidFill>
                  <a:srgbClr val="000099"/>
                </a:solidFill>
              </a:rPr>
              <a:t>Flettre</a:t>
            </a:r>
            <a:r>
              <a:rPr lang="en-US" sz="2800" dirty="0" smtClean="0">
                <a:solidFill>
                  <a:srgbClr val="000099"/>
                </a:solidFill>
              </a:rPr>
              <a:t>, 2003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000099"/>
                </a:solidFill>
              </a:rPr>
              <a:t>Petunjuk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Teknis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Penyelenggaraan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Rekam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Medis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Dirjen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YanMed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Januari</a:t>
            </a:r>
            <a:r>
              <a:rPr lang="en-US" sz="2800" dirty="0" smtClean="0">
                <a:solidFill>
                  <a:srgbClr val="000099"/>
                </a:solidFill>
              </a:rPr>
              <a:t> 1997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000099"/>
                </a:solidFill>
              </a:rPr>
              <a:t>Permenkes</a:t>
            </a:r>
            <a:r>
              <a:rPr lang="en-US" sz="2800" dirty="0" smtClean="0">
                <a:solidFill>
                  <a:srgbClr val="000099"/>
                </a:solidFill>
              </a:rPr>
              <a:t> 269/2008 </a:t>
            </a:r>
            <a:r>
              <a:rPr lang="en-US" sz="2800" dirty="0" err="1" smtClean="0">
                <a:solidFill>
                  <a:srgbClr val="000099"/>
                </a:solidFill>
              </a:rPr>
              <a:t>tentang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Rekam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Medis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E7B0719-81A6-4DE4-94B4-F4436FE55C44}" type="datetime1">
              <a:rPr lang="en-US" smtClean="0">
                <a:latin typeface="Tahoma" pitchFamily="34" charset="0"/>
              </a:rPr>
              <a:pPr/>
              <a:t>28-Jun-18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695F81-F008-4E6A-9CB4-16FC69D95E93}" type="slidenum">
              <a:rPr lang="en-US" smtClean="0">
                <a:latin typeface="Tahoma" pitchFamily="34" charset="0"/>
              </a:rPr>
              <a:pPr/>
              <a:t>5</a:t>
            </a:fld>
            <a:endParaRPr lang="en-US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34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369</Words>
  <Application>Microsoft Office PowerPoint</Application>
  <PresentationFormat>On-screen Show (4:3)</PresentationFormat>
  <Paragraphs>119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DESAIN FORMULIR</vt:lpstr>
      <vt:lpstr>Rencana  Pembelajaran semester </vt:lpstr>
      <vt:lpstr>Rencana  Pembelajaran semester </vt:lpstr>
      <vt:lpstr>Kepustakaan</vt:lpstr>
      <vt:lpstr>Kepustakaan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FORMULIR</dc:title>
  <dc:creator>BPISTI2008</dc:creator>
  <cp:lastModifiedBy>BPISTI2008</cp:lastModifiedBy>
  <cp:revision>8</cp:revision>
  <dcterms:created xsi:type="dcterms:W3CDTF">2018-03-07T09:50:37Z</dcterms:created>
  <dcterms:modified xsi:type="dcterms:W3CDTF">2018-06-28T10:31:07Z</dcterms:modified>
</cp:coreProperties>
</file>