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6" r:id="rId9"/>
    <p:sldId id="267" r:id="rId10"/>
    <p:sldId id="273" r:id="rId11"/>
    <p:sldId id="268" r:id="rId12"/>
    <p:sldId id="274" r:id="rId13"/>
    <p:sldId id="275" r:id="rId14"/>
    <p:sldId id="276" r:id="rId15"/>
    <p:sldId id="269" r:id="rId16"/>
    <p:sldId id="261" r:id="rId17"/>
    <p:sldId id="280" r:id="rId18"/>
    <p:sldId id="262" r:id="rId19"/>
    <p:sldId id="270" r:id="rId20"/>
    <p:sldId id="271" r:id="rId21"/>
    <p:sldId id="277" r:id="rId22"/>
    <p:sldId id="278" r:id="rId23"/>
    <p:sldId id="272" r:id="rId24"/>
    <p:sldId id="279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144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32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20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588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1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57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227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75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588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856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664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E722-1F51-4750-A4C2-FC0737DAC0B7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EC0C9-FEC6-46B7-A50A-DA173AD4AD8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76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1113" y="-7938"/>
            <a:ext cx="9144001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3412331"/>
            <a:ext cx="6552728" cy="1470025"/>
          </a:xfrm>
        </p:spPr>
        <p:txBody>
          <a:bodyPr/>
          <a:lstStyle/>
          <a:p>
            <a:r>
              <a:rPr lang="en-US" dirty="0" smtClean="0"/>
              <a:t>DESAIN DAN KONTROL FORMULIR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301208"/>
            <a:ext cx="5792688" cy="838944"/>
          </a:xfrm>
        </p:spPr>
        <p:txBody>
          <a:bodyPr/>
          <a:lstStyle/>
          <a:p>
            <a:r>
              <a:rPr lang="en-US" dirty="0" err="1" smtClean="0"/>
              <a:t>Laela</a:t>
            </a:r>
            <a:r>
              <a:rPr lang="en-US" dirty="0" smtClean="0"/>
              <a:t> </a:t>
            </a:r>
            <a:r>
              <a:rPr lang="en-US" dirty="0" err="1" smtClean="0"/>
              <a:t>Indawati</a:t>
            </a:r>
            <a:r>
              <a:rPr lang="en-US" dirty="0" smtClean="0"/>
              <a:t>, </a:t>
            </a:r>
            <a:r>
              <a:rPr lang="en-US" dirty="0" err="1" smtClean="0"/>
              <a:t>SSt.MIK.,MKM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74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710" r="4511" b="434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3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4. </a:t>
            </a:r>
            <a:r>
              <a:rPr lang="en-US" b="1" dirty="0" err="1" smtClean="0">
                <a:solidFill>
                  <a:srgbClr val="0070C0"/>
                </a:solidFill>
              </a:rPr>
              <a:t>Sertakan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Instruksi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:</a:t>
            </a:r>
          </a:p>
          <a:p>
            <a:pPr algn="just"/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copy yang </a:t>
            </a:r>
            <a:r>
              <a:rPr lang="en-US" dirty="0" err="1"/>
              <a:t>diperlukan</a:t>
            </a:r>
            <a:r>
              <a:rPr lang="en-US" dirty="0"/>
              <a:t>,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,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sesingkat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Intruksi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ruang-ruang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entry,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terkesan</a:t>
            </a:r>
            <a:r>
              <a:rPr lang="en-US" dirty="0"/>
              <a:t> </a:t>
            </a:r>
            <a:r>
              <a:rPr lang="en-US" dirty="0" err="1"/>
              <a:t>berantakan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mempersulit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. </a:t>
            </a:r>
            <a:r>
              <a:rPr lang="en-US" dirty="0" err="1"/>
              <a:t>Formulir</a:t>
            </a:r>
            <a:r>
              <a:rPr lang="en-US" dirty="0"/>
              <a:t> 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i="1" dirty="0"/>
              <a:t>self-instruction,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instruksi-instruksi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menuliskan</a:t>
            </a:r>
            <a:r>
              <a:rPr lang="en-US" dirty="0"/>
              <a:t> data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/>
              <a:t>bertanya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7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4.bp.blogspot.com/-QqSWs0qoklY/USx2jpcenVI/AAAAAAAAAFk/snrjltlFzDo/s1600/KP2KP+PACITAN-1770S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350"/>
            <a:ext cx="8928992" cy="65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8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2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stikes-bpm.ac.id/images/Berita-Artikel/resu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1" y="-18504"/>
            <a:ext cx="9144000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4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5. </a:t>
            </a:r>
            <a:r>
              <a:rPr lang="en-US" b="1" dirty="0" err="1" smtClean="0">
                <a:solidFill>
                  <a:srgbClr val="0070C0"/>
                </a:solidFill>
              </a:rPr>
              <a:t>Membuat</a:t>
            </a:r>
            <a:r>
              <a:rPr lang="en-US" b="1" dirty="0" smtClean="0">
                <a:solidFill>
                  <a:srgbClr val="0070C0"/>
                </a:solidFill>
              </a:rPr>
              <a:t> Format </a:t>
            </a:r>
            <a:r>
              <a:rPr lang="en-US" b="1" dirty="0" err="1" smtClean="0">
                <a:solidFill>
                  <a:srgbClr val="0070C0"/>
                </a:solidFill>
              </a:rPr>
              <a:t>Pada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Formulir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margin </a:t>
            </a:r>
            <a:r>
              <a:rPr lang="en-US" dirty="0" err="1"/>
              <a:t>dari</a:t>
            </a:r>
            <a:r>
              <a:rPr lang="en-US" dirty="0"/>
              <a:t> form.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form,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6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6. </a:t>
            </a:r>
            <a:r>
              <a:rPr lang="en-US" sz="3600" b="1" dirty="0" err="1" smtClean="0">
                <a:solidFill>
                  <a:srgbClr val="0070C0"/>
                </a:solidFill>
              </a:rPr>
              <a:t>Gunakan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Pengkodean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Warna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Untuk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Berbagai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Bagian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Rekaman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Pertimbangkan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/</a:t>
            </a:r>
            <a:r>
              <a:rPr lang="en-US" dirty="0" err="1" smtClean="0"/>
              <a:t>bagian</a:t>
            </a:r>
            <a:endParaRPr lang="en-US" dirty="0"/>
          </a:p>
          <a:p>
            <a:pPr algn="just"/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tinta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,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difotokopi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5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id-ID" b="1" dirty="0" smtClean="0">
                <a:solidFill>
                  <a:srgbClr val="0070C0"/>
                </a:solidFill>
              </a:rPr>
              <a:t>7. </a:t>
            </a:r>
            <a:r>
              <a:rPr lang="en-US" b="1" dirty="0" smtClean="0">
                <a:solidFill>
                  <a:srgbClr val="0070C0"/>
                </a:solidFill>
              </a:rPr>
              <a:t>K</a:t>
            </a:r>
            <a:r>
              <a:rPr lang="id-ID" b="1" dirty="0" smtClean="0">
                <a:solidFill>
                  <a:srgbClr val="0070C0"/>
                </a:solidFill>
              </a:rPr>
              <a:t>eseragaman Dalam Ukuran, Isi, Dan Penampilan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/>
              <a:t>Semua </a:t>
            </a:r>
            <a:r>
              <a:rPr lang="id-ID" dirty="0"/>
              <a:t>judul pada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id-ID" dirty="0" smtClean="0"/>
              <a:t>harus </a:t>
            </a:r>
            <a:r>
              <a:rPr lang="id-ID" dirty="0"/>
              <a:t>memiliki format </a:t>
            </a:r>
            <a:r>
              <a:rPr lang="id-ID" dirty="0" smtClean="0"/>
              <a:t>standar.</a:t>
            </a:r>
            <a:endParaRPr lang="en-US" dirty="0" smtClean="0"/>
          </a:p>
          <a:p>
            <a:pPr algn="just"/>
            <a:r>
              <a:rPr lang="id-ID" dirty="0" smtClean="0"/>
              <a:t>Standarisasi </a:t>
            </a:r>
            <a:r>
              <a:rPr lang="id-ID" dirty="0"/>
              <a:t>ukuran dan tampilan bentuk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faskes</a:t>
            </a:r>
            <a:r>
              <a:rPr lang="id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4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70C0"/>
                </a:solidFill>
              </a:rPr>
              <a:t>8. Pertimbangkan </a:t>
            </a:r>
            <a:r>
              <a:rPr lang="en-US" b="1" dirty="0" err="1" smtClean="0">
                <a:solidFill>
                  <a:srgbClr val="0070C0"/>
                </a:solidFill>
              </a:rPr>
              <a:t>Pemilihan</a:t>
            </a:r>
            <a:r>
              <a:rPr lang="id-ID" b="1" dirty="0" smtClean="0">
                <a:solidFill>
                  <a:srgbClr val="0070C0"/>
                </a:solidFill>
              </a:rPr>
              <a:t> Kertas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Perhatikan </a:t>
            </a:r>
            <a:r>
              <a:rPr lang="id-ID" dirty="0"/>
              <a:t>bobot dan kualitas kertas yang </a:t>
            </a:r>
            <a:r>
              <a:rPr lang="id-ID" dirty="0" smtClean="0"/>
              <a:t>digunakan</a:t>
            </a:r>
            <a:endParaRPr lang="en-US" dirty="0" smtClean="0"/>
          </a:p>
          <a:p>
            <a:pPr algn="just"/>
            <a:r>
              <a:rPr lang="id-ID" dirty="0" smtClean="0"/>
              <a:t>Laporan </a:t>
            </a:r>
            <a:r>
              <a:rPr lang="id-ID" dirty="0"/>
              <a:t>yang sering diakses (misalnya lembar </a:t>
            </a:r>
            <a:r>
              <a:rPr lang="en-US" dirty="0" err="1" smtClean="0"/>
              <a:t>muka</a:t>
            </a:r>
            <a:r>
              <a:rPr lang="id-ID" dirty="0" smtClean="0"/>
              <a:t>) </a:t>
            </a:r>
            <a:r>
              <a:rPr lang="id-ID" dirty="0"/>
              <a:t>harus dicetak dengan berat kertas yang lebih berat sehingga bisa menahan penggunaan yang sering</a:t>
            </a:r>
            <a:r>
              <a:rPr lang="id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7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PENANGGUNGJAWAB PENGENDALIAN DAN PERANCANGAN FORMULIR</a:t>
            </a:r>
            <a:endParaRPr lang="id-ID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47597"/>
          </a:xfrm>
        </p:spPr>
        <p:txBody>
          <a:bodyPr>
            <a:noAutofit/>
          </a:bodyPr>
          <a:lstStyle/>
          <a:p>
            <a:pPr algn="just"/>
            <a:r>
              <a:rPr lang="id-ID" sz="2800" dirty="0" smtClean="0"/>
              <a:t>Dalam sistem rekaman, sangat penting setiap fasilitas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id-ID" sz="2800" dirty="0" smtClean="0"/>
              <a:t>menunjuk seseorang yang bertanggung jawab atas pengendalian dan perancangan semua </a:t>
            </a:r>
            <a:r>
              <a:rPr lang="en-US" sz="2800" dirty="0" err="1" smtClean="0"/>
              <a:t>formulir</a:t>
            </a:r>
            <a:r>
              <a:rPr lang="en-US" sz="2800" dirty="0" smtClean="0"/>
              <a:t> yang </a:t>
            </a:r>
            <a:r>
              <a:rPr lang="id-ID" sz="2800" dirty="0" smtClean="0"/>
              <a:t>digunakan dalam catatan</a:t>
            </a:r>
            <a:r>
              <a:rPr lang="en-US" sz="2800" dirty="0" smtClean="0"/>
              <a:t>/</a:t>
            </a:r>
            <a:r>
              <a:rPr lang="en-US" sz="2800" dirty="0" err="1" smtClean="0"/>
              <a:t>rekam</a:t>
            </a:r>
            <a:r>
              <a:rPr lang="en-US" sz="2800" dirty="0" smtClean="0"/>
              <a:t> </a:t>
            </a:r>
            <a:r>
              <a:rPr lang="en-US" sz="2800" dirty="0" err="1" smtClean="0"/>
              <a:t>medis</a:t>
            </a:r>
            <a:r>
              <a:rPr lang="en-US" sz="2800" dirty="0" smtClean="0"/>
              <a:t> </a:t>
            </a:r>
            <a:r>
              <a:rPr lang="id-ID" sz="2800" dirty="0" smtClean="0"/>
              <a:t>pasien. </a:t>
            </a:r>
            <a:endParaRPr lang="en-US" sz="2800" dirty="0" smtClean="0"/>
          </a:p>
          <a:p>
            <a:pPr algn="just"/>
            <a:r>
              <a:rPr lang="en-US" sz="2800" dirty="0" smtClean="0"/>
              <a:t>Hal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id-ID" sz="2800" dirty="0" smtClean="0"/>
              <a:t>tanggung jawab departemen informasi kesehatan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950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21575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70C0"/>
                </a:solidFill>
              </a:rPr>
              <a:t>9. Siapkan Draf Formulir Untuk Ditinjau Oleh Panitia Formulir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just"/>
            <a:r>
              <a:rPr lang="en-US" dirty="0" err="1" smtClean="0"/>
              <a:t>Ujicoba</a:t>
            </a:r>
            <a:r>
              <a:rPr lang="en-US" dirty="0" smtClean="0"/>
              <a:t> </a:t>
            </a:r>
            <a:r>
              <a:rPr lang="id-ID" dirty="0" smtClean="0"/>
              <a:t>formulir </a:t>
            </a:r>
            <a:r>
              <a:rPr lang="id-ID" dirty="0"/>
              <a:t>untuk penggunaan </a:t>
            </a:r>
            <a:r>
              <a:rPr lang="id-ID" dirty="0" smtClean="0"/>
              <a:t>percobaan</a:t>
            </a:r>
            <a:r>
              <a:rPr lang="en-US" dirty="0" smtClean="0"/>
              <a:t>/trial </a:t>
            </a:r>
            <a:r>
              <a:rPr lang="id-ID" dirty="0" smtClean="0"/>
              <a:t> </a:t>
            </a:r>
            <a:r>
              <a:rPr lang="id-ID" dirty="0"/>
              <a:t>(misalnya 30 hari) pada satu unit </a:t>
            </a:r>
            <a:r>
              <a:rPr lang="id-ID" dirty="0" smtClean="0"/>
              <a:t>keperawatan</a:t>
            </a:r>
            <a:r>
              <a:rPr lang="en-US" dirty="0" smtClean="0"/>
              <a:t>.</a:t>
            </a:r>
          </a:p>
          <a:p>
            <a:pPr algn="just"/>
            <a:r>
              <a:rPr lang="id-ID" dirty="0" smtClean="0"/>
              <a:t>Revisi </a:t>
            </a:r>
            <a:r>
              <a:rPr lang="id-ID" dirty="0"/>
              <a:t>dapat dilakukan jika perlu</a:t>
            </a:r>
            <a:r>
              <a:rPr lang="id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7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2516" r="3944" b="8032"/>
          <a:stretch/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70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001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21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ct val="20000"/>
              </a:spcBef>
            </a:pPr>
            <a:r>
              <a:rPr lang="id-ID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10. Pertimbangkan untuk mengadopsi bentuk siap pakai, yang bisa lebih murah untuk dibeli</a:t>
            </a:r>
            <a:endParaRPr 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780928"/>
            <a:ext cx="7931224" cy="3345235"/>
          </a:xfrm>
        </p:spPr>
        <p:txBody>
          <a:bodyPr/>
          <a:lstStyle/>
          <a:p>
            <a:pPr marL="0" indent="0" algn="just">
              <a:buNone/>
            </a:pPr>
            <a:r>
              <a:rPr lang="id-ID" b="1" dirty="0">
                <a:solidFill>
                  <a:srgbClr val="0070C0"/>
                </a:solidFill>
              </a:rPr>
              <a:t>11</a:t>
            </a:r>
            <a:r>
              <a:rPr lang="id-ID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id-ID" b="1" dirty="0" smtClean="0">
                <a:solidFill>
                  <a:srgbClr val="0070C0"/>
                </a:solidFill>
              </a:rPr>
              <a:t>Pertimbangkan </a:t>
            </a:r>
            <a:r>
              <a:rPr lang="id-ID" b="1" dirty="0">
                <a:solidFill>
                  <a:srgbClr val="0070C0"/>
                </a:solidFill>
              </a:rPr>
              <a:t>untuk mencetak identifikasi pasien saat formulir dibuat (untuk tujuan keselamatan pasien</a:t>
            </a:r>
            <a:r>
              <a:rPr lang="id-ID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PENANGGUNGJAWAB PENGENDALIAN DAN PERANCANGAN FORMULIR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</a:t>
            </a:r>
            <a:r>
              <a:rPr lang="id-ID" dirty="0"/>
              <a:t>i beberapa fasilitas, dibentuk</a:t>
            </a:r>
            <a:r>
              <a:rPr lang="en-US" dirty="0"/>
              <a:t> </a:t>
            </a:r>
            <a:r>
              <a:rPr lang="id-ID" dirty="0"/>
              <a:t>komite formulir (atau komite dokumentasi 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id-ID" dirty="0"/>
              <a:t> pasien) untuk mengawasi proses ini dan menyetujui formulir yang digunakan dalam catatan.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5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id-ID" b="1" dirty="0">
                <a:solidFill>
                  <a:schemeClr val="accent6">
                    <a:lumMod val="50000"/>
                  </a:schemeClr>
                </a:solidFill>
              </a:rPr>
              <a:t>Peran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Komite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panitia </a:t>
            </a:r>
            <a:endParaRPr lang="id-ID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id-ID" dirty="0" smtClean="0"/>
              <a:t>eneliti </a:t>
            </a:r>
            <a:r>
              <a:rPr lang="id-ID" dirty="0"/>
              <a:t>setiap formulir yang diajukan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 smtClean="0"/>
              <a:t>Memfasilitasi</a:t>
            </a:r>
            <a:r>
              <a:rPr lang="es-ES" dirty="0" smtClean="0"/>
              <a:t> </a:t>
            </a:r>
            <a:r>
              <a:rPr lang="es-ES" dirty="0" err="1" smtClean="0"/>
              <a:t>penggunaan</a:t>
            </a:r>
            <a:r>
              <a:rPr lang="es-ES" dirty="0" smtClean="0"/>
              <a:t> catatan </a:t>
            </a:r>
            <a:r>
              <a:rPr lang="es-ES" dirty="0" err="1" smtClean="0"/>
              <a:t>pasien</a:t>
            </a:r>
            <a:r>
              <a:rPr lang="es-ES" dirty="0" smtClean="0"/>
              <a:t> yang </a:t>
            </a:r>
            <a:r>
              <a:rPr lang="es-ES" dirty="0" err="1" smtClean="0"/>
              <a:t>efisien</a:t>
            </a:r>
            <a:r>
              <a:rPr lang="es-ES" dirty="0" smtClean="0"/>
              <a:t> (</a:t>
            </a:r>
            <a:r>
              <a:rPr lang="es-ES" dirty="0" err="1" smtClean="0"/>
              <a:t>misalnya</a:t>
            </a:r>
            <a:r>
              <a:rPr lang="es-ES" dirty="0" smtClean="0"/>
              <a:t> </a:t>
            </a:r>
            <a:r>
              <a:rPr lang="es-ES" dirty="0" err="1" smtClean="0"/>
              <a:t>konsolidasi</a:t>
            </a:r>
            <a:r>
              <a:rPr lang="es-ES" dirty="0" smtClean="0"/>
              <a:t> </a:t>
            </a:r>
            <a:r>
              <a:rPr lang="es-ES" dirty="0" err="1" smtClean="0"/>
              <a:t>formulir</a:t>
            </a:r>
            <a:r>
              <a:rPr lang="es-ES" dirty="0" smtClean="0"/>
              <a:t>, </a:t>
            </a:r>
            <a:r>
              <a:rPr lang="es-ES" dirty="0" err="1" smtClean="0"/>
              <a:t>penghapusan</a:t>
            </a:r>
            <a:r>
              <a:rPr lang="es-ES" dirty="0" smtClean="0"/>
              <a:t> </a:t>
            </a:r>
            <a:r>
              <a:rPr lang="es-ES" dirty="0" err="1" smtClean="0"/>
              <a:t>duplikasi</a:t>
            </a:r>
            <a:r>
              <a:rPr lang="es-ES" dirty="0" smtClean="0"/>
              <a:t> </a:t>
            </a:r>
            <a:r>
              <a:rPr lang="es-ES" dirty="0" err="1" smtClean="0"/>
              <a:t>informasi</a:t>
            </a:r>
            <a:r>
              <a:rPr lang="es-ES" dirty="0" smtClean="0"/>
              <a:t> </a:t>
            </a:r>
            <a:r>
              <a:rPr lang="id-ID" dirty="0" smtClean="0"/>
              <a:t>dalam</a:t>
            </a:r>
            <a:r>
              <a:rPr lang="es-ES" dirty="0" smtClean="0"/>
              <a:t> </a:t>
            </a:r>
            <a:r>
              <a:rPr lang="id-ID" dirty="0" smtClean="0"/>
              <a:t>rekam medis</a:t>
            </a:r>
            <a:r>
              <a:rPr lang="es-ES" dirty="0" smtClean="0"/>
              <a:t>)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Memastikan bahwa dokumentasi yang dikumpulkan pada formulir sesuai dengan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id-ID" dirty="0" smtClean="0"/>
              <a:t>akreditasi,</a:t>
            </a:r>
            <a:r>
              <a:rPr lang="en-US" dirty="0" smtClean="0"/>
              <a:t> </a:t>
            </a:r>
            <a:r>
              <a:rPr lang="id-ID" dirty="0" smtClean="0"/>
              <a:t>peraturan,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id-ID" dirty="0" smtClean="0"/>
              <a:t>penggantian biaya yankes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488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accent6">
                    <a:lumMod val="50000"/>
                  </a:schemeClr>
                </a:solidFill>
              </a:rPr>
              <a:t>Peran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Komite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id-ID" b="1" dirty="0">
                <a:solidFill>
                  <a:schemeClr val="accent6">
                    <a:lumMod val="50000"/>
                  </a:schemeClr>
                </a:solidFill>
              </a:rPr>
              <a:t>panitia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M</a:t>
            </a:r>
            <a:r>
              <a:rPr lang="id-ID" dirty="0" smtClean="0"/>
              <a:t>eningkatkan kualitas dokumentasi dalam rekam medik pasien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M</a:t>
            </a:r>
            <a:r>
              <a:rPr lang="id-ID" dirty="0" smtClean="0"/>
              <a:t>erampingkan proses persetujuan formulir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938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PERTIMBANGAN DALAM MERANCANG FORMULIR</a:t>
            </a:r>
            <a:endParaRPr lang="id-ID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1584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merancang</a:t>
            </a:r>
            <a:r>
              <a:rPr lang="en-US" sz="3600" dirty="0"/>
              <a:t> </a:t>
            </a:r>
            <a:r>
              <a:rPr lang="en-US" sz="3600" dirty="0" err="1"/>
              <a:t>sebuah</a:t>
            </a:r>
            <a:r>
              <a:rPr lang="en-US" sz="3600" dirty="0"/>
              <a:t> </a:t>
            </a:r>
            <a:r>
              <a:rPr lang="en-US" sz="3600" dirty="0" err="1"/>
              <a:t>formulir</a:t>
            </a:r>
            <a:r>
              <a:rPr lang="en-US" sz="3600" dirty="0"/>
              <a:t>, </a:t>
            </a:r>
            <a:r>
              <a:rPr lang="en-US" sz="3600" dirty="0" err="1"/>
              <a:t>karakteristik</a:t>
            </a:r>
            <a:r>
              <a:rPr lang="en-US" sz="3600" dirty="0"/>
              <a:t> </a:t>
            </a:r>
            <a:r>
              <a:rPr lang="en-US" sz="3600" dirty="0" err="1"/>
              <a:t>fungsional</a:t>
            </a:r>
            <a:r>
              <a:rPr lang="en-US" sz="3600" dirty="0"/>
              <a:t> </a:t>
            </a:r>
            <a:r>
              <a:rPr lang="en-US" sz="3600" dirty="0" err="1"/>
              <a:t>berikut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 smtClean="0"/>
              <a:t>dipertimbangkan</a:t>
            </a:r>
            <a:r>
              <a:rPr lang="en-US" sz="3600" dirty="0" smtClean="0"/>
              <a:t> :</a:t>
            </a:r>
          </a:p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03137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Tentukan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Tujuan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Formulir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,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penggunaan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menduplikat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terkandung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form lain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5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2.</a:t>
            </a:r>
            <a:r>
              <a:rPr lang="en-US" dirty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Jaga</a:t>
            </a:r>
            <a:r>
              <a:rPr lang="en-US" b="1" dirty="0" smtClean="0">
                <a:solidFill>
                  <a:srgbClr val="0070C0"/>
                </a:solidFill>
              </a:rPr>
              <a:t> Agar </a:t>
            </a:r>
            <a:r>
              <a:rPr lang="en-US" b="1" dirty="0" err="1" smtClean="0">
                <a:solidFill>
                  <a:srgbClr val="0070C0"/>
                </a:solidFill>
              </a:rPr>
              <a:t>Bentuknya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Sederhana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penggunaannya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6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3. </a:t>
            </a:r>
            <a:r>
              <a:rPr lang="en-US" b="1" dirty="0" err="1" smtClean="0">
                <a:solidFill>
                  <a:srgbClr val="0070C0"/>
                </a:solidFill>
              </a:rPr>
              <a:t>Sertakan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Informasi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Dasar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,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disertakan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(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2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512</Words>
  <Application>Microsoft Office PowerPoint</Application>
  <PresentationFormat>On-screen Show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DESAIN DAN KONTROL FORMULIR</vt:lpstr>
      <vt:lpstr>PENANGGUNGJAWAB PENGENDALIAN DAN PERANCANGAN FORMULIR</vt:lpstr>
      <vt:lpstr>PENANGGUNGJAWAB PENGENDALIAN DAN PERANCANGAN FORMULIR</vt:lpstr>
      <vt:lpstr>Peran Komite/panitia </vt:lpstr>
      <vt:lpstr>Peran Komite/panitia </vt:lpstr>
      <vt:lpstr>PERTIMBANGAN DALAM MERANCANG FORMULIR</vt:lpstr>
      <vt:lpstr>1. Tentukan Tujuan Formulir</vt:lpstr>
      <vt:lpstr>2. Jaga Agar Bentuknya Sederhana</vt:lpstr>
      <vt:lpstr>3. Sertakan Informasi Dasar</vt:lpstr>
      <vt:lpstr>PowerPoint Presentation</vt:lpstr>
      <vt:lpstr>4. Sertakan Instruksi</vt:lpstr>
      <vt:lpstr>PowerPoint Presentation</vt:lpstr>
      <vt:lpstr>PowerPoint Presentation</vt:lpstr>
      <vt:lpstr>PowerPoint Presentation</vt:lpstr>
      <vt:lpstr>5. Membuat Format Pada Formulir</vt:lpstr>
      <vt:lpstr>6. Gunakan Pengkodean Warna Untuk Berbagai Bagian Rekaman</vt:lpstr>
      <vt:lpstr>PowerPoint Presentation</vt:lpstr>
      <vt:lpstr>7. Keseragaman Dalam Ukuran, Isi, Dan Penampilan</vt:lpstr>
      <vt:lpstr>8. Pertimbangkan Pemilihan Kertas</vt:lpstr>
      <vt:lpstr>9. Siapkan Draf Formulir Untuk Ditinjau Oleh Panitia Formulir</vt:lpstr>
      <vt:lpstr>PowerPoint Presentation</vt:lpstr>
      <vt:lpstr>PowerPoint Presentation</vt:lpstr>
      <vt:lpstr>10. Pertimbangkan untuk mengadopsi bentuk siap pakai, yang bisa lebih murah untuk dibeli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Axio</dc:creator>
  <cp:lastModifiedBy>BPISTI2008</cp:lastModifiedBy>
  <cp:revision>17</cp:revision>
  <dcterms:created xsi:type="dcterms:W3CDTF">2018-03-17T17:56:44Z</dcterms:created>
  <dcterms:modified xsi:type="dcterms:W3CDTF">2018-06-28T10:35:21Z</dcterms:modified>
</cp:coreProperties>
</file>