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1"/>
  </p:notesMasterIdLst>
  <p:sldIdLst>
    <p:sldId id="268" r:id="rId2"/>
    <p:sldId id="282" r:id="rId3"/>
    <p:sldId id="283" r:id="rId4"/>
    <p:sldId id="270" r:id="rId5"/>
    <p:sldId id="271" r:id="rId6"/>
    <p:sldId id="272" r:id="rId7"/>
    <p:sldId id="273" r:id="rId8"/>
    <p:sldId id="284" r:id="rId9"/>
    <p:sldId id="286" r:id="rId10"/>
    <p:sldId id="287" r:id="rId11"/>
    <p:sldId id="288" r:id="rId12"/>
    <p:sldId id="275" r:id="rId13"/>
    <p:sldId id="276" r:id="rId14"/>
    <p:sldId id="277" r:id="rId15"/>
    <p:sldId id="278" r:id="rId16"/>
    <p:sldId id="280" r:id="rId17"/>
    <p:sldId id="281" r:id="rId18"/>
    <p:sldId id="289" r:id="rId19"/>
    <p:sldId id="290" r:id="rId20"/>
    <p:sldId id="291" r:id="rId21"/>
    <p:sldId id="292" r:id="rId22"/>
    <p:sldId id="293" r:id="rId23"/>
    <p:sldId id="294" r:id="rId24"/>
    <p:sldId id="295" r:id="rId25"/>
    <p:sldId id="296" r:id="rId26"/>
    <p:sldId id="297" r:id="rId27"/>
    <p:sldId id="298" r:id="rId28"/>
    <p:sldId id="299" r:id="rId29"/>
    <p:sldId id="300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1458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5" d="100"/>
        <a:sy n="9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34C2D5-DE5D-4770-9D57-FB198A42337A}" type="datetimeFigureOut">
              <a:rPr lang="en-US" smtClean="0"/>
              <a:pPr/>
              <a:t>28-Jun-18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614D93-856C-4922-8BA7-E1E4771BD00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1379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E6BFB3-F13D-4F33-B220-0133DFCC78B2}" type="slidenum">
              <a:rPr lang="en-US"/>
              <a:pPr/>
              <a:t>1</a:t>
            </a:fld>
            <a:endParaRPr lang="en-US"/>
          </a:p>
        </p:txBody>
      </p:sp>
      <p:sp>
        <p:nvSpPr>
          <p:cNvPr id="517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7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7053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97558C-9649-4E49-ADC8-A0CFC9381353}" type="slidenum">
              <a:rPr lang="en-US"/>
              <a:pPr/>
              <a:t>4</a:t>
            </a:fld>
            <a:endParaRPr lang="en-US"/>
          </a:p>
        </p:txBody>
      </p:sp>
      <p:sp>
        <p:nvSpPr>
          <p:cNvPr id="487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7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0344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2F0109-F40A-45FC-A6E7-33F8D7193017}" type="slidenum">
              <a:rPr lang="en-US"/>
              <a:pPr/>
              <a:t>5</a:t>
            </a:fld>
            <a:endParaRPr lang="en-US"/>
          </a:p>
        </p:txBody>
      </p:sp>
      <p:sp>
        <p:nvSpPr>
          <p:cNvPr id="491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8361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3C02B5-EDEE-4E57-897C-6142EF39C52A}" type="slidenum">
              <a:rPr lang="en-US"/>
              <a:pPr/>
              <a:t>6</a:t>
            </a:fld>
            <a:endParaRPr lang="en-US"/>
          </a:p>
        </p:txBody>
      </p:sp>
      <p:sp>
        <p:nvSpPr>
          <p:cNvPr id="529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9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2724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AD66AB-FE1F-463E-8C96-C8E5A78F4D2F}" type="slidenum">
              <a:rPr lang="en-US"/>
              <a:pPr/>
              <a:t>7</a:t>
            </a:fld>
            <a:endParaRPr lang="en-US"/>
          </a:p>
        </p:txBody>
      </p:sp>
      <p:sp>
        <p:nvSpPr>
          <p:cNvPr id="531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1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4412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CD84C0-4B64-45DC-B6F5-A8001C4AEBC6}" type="datetime1">
              <a:rPr lang="en-US" smtClean="0"/>
              <a:pPr/>
              <a:t>28-Jun-18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A2CBC7-8A6F-4FA8-8D6E-971BB7B8891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92E0FA-ED32-49E4-941B-A689ABEA655A}" type="datetime1">
              <a:rPr lang="en-US" smtClean="0"/>
              <a:pPr/>
              <a:t>28-Jun-18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A2CBC7-8A6F-4FA8-8D6E-971BB7B889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EA368C-E036-41CA-B5D5-CBB72F7B0FC4}" type="datetime1">
              <a:rPr lang="en-US" smtClean="0"/>
              <a:pPr/>
              <a:t>28-Jun-18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A2CBC7-8A6F-4FA8-8D6E-971BB7B889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803459-4D54-4B44-8D22-5A398D43F5E1}" type="datetime1">
              <a:rPr lang="en-US" smtClean="0"/>
              <a:pPr/>
              <a:t>28-Jun-18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A2CBC7-8A6F-4FA8-8D6E-971BB7B889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8B229B-FAB5-4AEB-8C38-F4BEE4C9E47F}" type="datetime1">
              <a:rPr lang="en-US" smtClean="0"/>
              <a:pPr/>
              <a:t>28-Jun-18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A2CBC7-8A6F-4FA8-8D6E-971BB7B8891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AAA1C6-F022-4921-8DD5-D38A5963B53E}" type="datetime1">
              <a:rPr lang="en-US" smtClean="0"/>
              <a:pPr/>
              <a:t>28-Jun-18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A2CBC7-8A6F-4FA8-8D6E-971BB7B889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5DFBE1-2E62-4246-877F-F6143D1887B2}" type="datetime1">
              <a:rPr lang="en-US" smtClean="0"/>
              <a:pPr/>
              <a:t>28-Jun-18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A2CBC7-8A6F-4FA8-8D6E-971BB7B889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C869B3-76FF-4DE7-A9AA-6DE32B70D2D8}" type="datetime1">
              <a:rPr lang="en-US" smtClean="0"/>
              <a:pPr/>
              <a:t>28-Jun-18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A2CBC7-8A6F-4FA8-8D6E-971BB7B889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A8E989-F32B-42E2-9F3F-B851092A930E}" type="datetime1">
              <a:rPr lang="en-US" smtClean="0"/>
              <a:pPr/>
              <a:t>28-Jun-18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A2CBC7-8A6F-4FA8-8D6E-971BB7B8891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214B54-B233-4716-932E-D15A3ECC9C19}" type="datetime1">
              <a:rPr lang="en-US" smtClean="0"/>
              <a:pPr/>
              <a:t>28-Jun-18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A2CBC7-8A6F-4FA8-8D6E-971BB7B889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A4A928-CA2E-4DA4-8621-F1CE23F06394}" type="datetime1">
              <a:rPr lang="en-US" smtClean="0"/>
              <a:pPr/>
              <a:t>28-Jun-18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A2CBC7-8A6F-4FA8-8D6E-971BB7B8891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B3BBCA8-F1D9-4926-B57A-2B73543DE4D2}" type="datetime1">
              <a:rPr lang="en-US" smtClean="0"/>
              <a:pPr/>
              <a:t>28-Jun-18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3A2CBC7-8A6F-4FA8-8D6E-971BB7B8891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trisnasuhartini.wordpress.com/2015/07/09/disain-formulir-rekam-medis/PertimbanganDesain%20Formulir.ppt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trisnasuhartini.wordpress.com/2015/07/09/disain-formulir-rekam-medis/PertimbanganDesain%20Formulir.ppt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trisnasuhartini.wordpress.com/2015/07/09/disain-formulir-rekam-medis/PertimbanganDesain%20Formulir.ppt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rsil\Desktop\Smartcreativ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-11113" y="-7938"/>
            <a:ext cx="9144001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6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373159" y="2286000"/>
            <a:ext cx="6805612" cy="105568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600" b="1" dirty="0" err="1">
                <a:solidFill>
                  <a:srgbClr val="000099"/>
                </a:solidFill>
              </a:rPr>
              <a:t>Pertemuan</a:t>
            </a:r>
            <a:r>
              <a:rPr lang="en-US" sz="6600" b="1" dirty="0">
                <a:solidFill>
                  <a:srgbClr val="000099"/>
                </a:solidFill>
              </a:rPr>
              <a:t> </a:t>
            </a:r>
            <a:r>
              <a:rPr lang="en-US" sz="6600" b="1" dirty="0" smtClean="0">
                <a:solidFill>
                  <a:srgbClr val="000099"/>
                </a:solidFill>
              </a:rPr>
              <a:t>ke-3</a:t>
            </a:r>
            <a:endParaRPr lang="en-US" sz="6600" b="1" dirty="0">
              <a:solidFill>
                <a:srgbClr val="000099"/>
              </a:solidFill>
            </a:endParaRPr>
          </a:p>
        </p:txBody>
      </p:sp>
      <p:sp>
        <p:nvSpPr>
          <p:cNvPr id="516099" name="Rectangle 3"/>
          <p:cNvSpPr>
            <a:spLocks noGrp="1" noChangeArrowheads="1"/>
          </p:cNvSpPr>
          <p:nvPr>
            <p:ph idx="1"/>
          </p:nvPr>
        </p:nvSpPr>
        <p:spPr>
          <a:xfrm>
            <a:off x="3124200" y="3581400"/>
            <a:ext cx="5486400" cy="914400"/>
          </a:xfrm>
        </p:spPr>
        <p:txBody>
          <a:bodyPr>
            <a:normAutofit/>
          </a:bodyPr>
          <a:lstStyle/>
          <a:p>
            <a:pPr marL="0" indent="0">
              <a:buClr>
                <a:srgbClr val="000066"/>
              </a:buClr>
              <a:buNone/>
            </a:pPr>
            <a:r>
              <a:rPr lang="en-US" sz="3200" dirty="0" err="1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Prinsip</a:t>
            </a:r>
            <a:r>
              <a:rPr lang="en-US" sz="3200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umum</a:t>
            </a:r>
            <a:r>
              <a:rPr lang="en-US" sz="3200" dirty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disain</a:t>
            </a:r>
            <a:r>
              <a:rPr lang="en-US" sz="3200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formulir</a:t>
            </a:r>
            <a:endParaRPr lang="en-US" sz="3200" dirty="0">
              <a:solidFill>
                <a:srgbClr val="000066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D37EC-C2E5-4E3A-8A5A-56377DC6776A}" type="datetime1">
              <a:rPr lang="en-US" smtClean="0"/>
              <a:pPr/>
              <a:t>28-Jun-18</a:t>
            </a:fld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AB080-B3C6-457A-B364-DB4BD5959F2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err="1">
                <a:hlinkClick r:id="rId3"/>
              </a:rPr>
              <a:t>Pertimbangan</a:t>
            </a:r>
            <a:r>
              <a:rPr lang="en-US" sz="3200" dirty="0"/>
              <a:t> </a:t>
            </a:r>
            <a:r>
              <a:rPr lang="en-US" sz="3200" dirty="0" err="1">
                <a:hlinkClick r:id="rId3"/>
              </a:rPr>
              <a:t>khusus</a:t>
            </a:r>
            <a:r>
              <a:rPr lang="en-US" sz="3200" dirty="0"/>
              <a:t> </a:t>
            </a:r>
            <a:r>
              <a:rPr lang="en-US" sz="3200" dirty="0" err="1">
                <a:hlinkClick r:id="rId3"/>
              </a:rPr>
              <a:t>pada</a:t>
            </a:r>
            <a:r>
              <a:rPr lang="en-US" sz="3200" dirty="0"/>
              <a:t> </a:t>
            </a:r>
            <a:r>
              <a:rPr lang="en-US" sz="3200" dirty="0" err="1">
                <a:hlinkClick r:id="rId3"/>
              </a:rPr>
              <a:t>disain</a:t>
            </a:r>
            <a:r>
              <a:rPr lang="en-US" sz="3200" dirty="0"/>
              <a:t> </a:t>
            </a:r>
            <a:r>
              <a:rPr lang="en-US" sz="3200" dirty="0" err="1">
                <a:hlinkClick r:id="rId3"/>
              </a:rPr>
              <a:t>formulir</a:t>
            </a:r>
            <a:r>
              <a:rPr lang="en-US" sz="3200" dirty="0">
                <a:hlinkClick r:id="rId3"/>
              </a:rPr>
              <a:t> (Huffman, 1994)</a:t>
            </a:r>
            <a:r>
              <a:rPr lang="en-US" sz="3200" dirty="0"/>
              <a:t/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 fontAlgn="base">
              <a:buNone/>
            </a:pPr>
            <a:r>
              <a:rPr lang="id-ID" dirty="0" smtClean="0"/>
              <a:t>II. </a:t>
            </a:r>
            <a:r>
              <a:rPr lang="en-US" dirty="0"/>
              <a:t> </a:t>
            </a:r>
            <a:r>
              <a:rPr lang="en-US" dirty="0" err="1"/>
              <a:t>Aspek</a:t>
            </a:r>
            <a:r>
              <a:rPr lang="en-US" dirty="0"/>
              <a:t> Isi</a:t>
            </a:r>
            <a:r>
              <a:rPr lang="id-ID" dirty="0" smtClean="0"/>
              <a:t>:</a:t>
            </a:r>
          </a:p>
          <a:p>
            <a:pPr marL="596646" indent="-514350" fontAlgn="base">
              <a:buFont typeface="+mj-lt"/>
              <a:buAutoNum type="alphaLcPeriod"/>
            </a:pPr>
            <a:r>
              <a:rPr lang="en-US" dirty="0" err="1" smtClean="0"/>
              <a:t>Butir</a:t>
            </a:r>
            <a:r>
              <a:rPr lang="en-US" dirty="0" smtClean="0"/>
              <a:t> </a:t>
            </a:r>
            <a:r>
              <a:rPr lang="en-US" dirty="0"/>
              <a:t>data </a:t>
            </a:r>
            <a:r>
              <a:rPr lang="en-US" dirty="0" err="1"/>
              <a:t>atau</a:t>
            </a:r>
            <a:r>
              <a:rPr lang="en-US" dirty="0"/>
              <a:t> item</a:t>
            </a:r>
            <a:endParaRPr lang="id-ID" dirty="0" smtClean="0"/>
          </a:p>
          <a:p>
            <a:pPr marL="596646" indent="-514350" fontAlgn="base">
              <a:buFont typeface="+mj-lt"/>
              <a:buAutoNum type="alphaLcPeriod"/>
            </a:pPr>
            <a:r>
              <a:rPr lang="en-US" dirty="0" err="1" smtClean="0"/>
              <a:t>Pengurutan</a:t>
            </a:r>
            <a:endParaRPr lang="id-ID" dirty="0" smtClean="0"/>
          </a:p>
          <a:p>
            <a:pPr marL="596646" indent="-514350" fontAlgn="base">
              <a:buFont typeface="+mj-lt"/>
              <a:buAutoNum type="alphaLcPeriod"/>
            </a:pPr>
            <a:r>
              <a:rPr lang="en-US" dirty="0" smtClean="0"/>
              <a:t>Caption</a:t>
            </a:r>
            <a:endParaRPr lang="id-ID" dirty="0" smtClean="0"/>
          </a:p>
          <a:p>
            <a:pPr marL="596646" indent="-514350" fontAlgn="base">
              <a:buFont typeface="+mj-lt"/>
              <a:buAutoNum type="alphaLcPeriod"/>
            </a:pPr>
            <a:r>
              <a:rPr lang="en-US" dirty="0" err="1"/>
              <a:t>Pengelompokan</a:t>
            </a:r>
            <a:r>
              <a:rPr lang="en-US" dirty="0"/>
              <a:t> </a:t>
            </a:r>
            <a:r>
              <a:rPr lang="en-US" dirty="0" smtClean="0"/>
              <a:t>data</a:t>
            </a:r>
            <a:endParaRPr lang="id-ID" dirty="0" smtClean="0"/>
          </a:p>
          <a:p>
            <a:pPr marL="596646" indent="-514350" fontAlgn="base">
              <a:buFont typeface="+mj-lt"/>
              <a:buAutoNum type="alphaLcPeriod"/>
            </a:pPr>
            <a:r>
              <a:rPr lang="en-US" dirty="0" err="1"/>
              <a:t>Terminologi</a:t>
            </a:r>
            <a:r>
              <a:rPr lang="en-US" dirty="0"/>
              <a:t> data</a:t>
            </a:r>
            <a:br>
              <a:rPr lang="en-US" dirty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03459-4D54-4B44-8D22-5A398D43F5E1}" type="datetime1">
              <a:rPr lang="en-US" smtClean="0"/>
              <a:pPr/>
              <a:t>28-Jun-18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5927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600" dirty="0"/>
              <a:t>1.   </a:t>
            </a:r>
            <a:r>
              <a:rPr lang="en-US" sz="6600" dirty="0" err="1" smtClean="0"/>
              <a:t>Aspek</a:t>
            </a:r>
            <a:r>
              <a:rPr lang="en-US" sz="6600" dirty="0" smtClean="0"/>
              <a:t> </a:t>
            </a:r>
            <a:r>
              <a:rPr lang="en-US" sz="6600" dirty="0" err="1"/>
              <a:t>Anatomi</a:t>
            </a:r>
            <a:endParaRPr lang="en-US" sz="6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03459-4D54-4B44-8D22-5A398D43F5E1}" type="datetime1">
              <a:rPr lang="en-US" smtClean="0"/>
              <a:pPr/>
              <a:t>28-Jun-18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1700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a.    </a:t>
            </a:r>
            <a:r>
              <a:rPr lang="en-US" dirty="0" err="1"/>
              <a:t>Kepala</a:t>
            </a:r>
            <a:r>
              <a:rPr lang="en-US" dirty="0"/>
              <a:t> (heading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n-US" dirty="0" err="1" smtClean="0"/>
              <a:t>Kepala</a:t>
            </a:r>
            <a:r>
              <a:rPr lang="en-US" dirty="0" smtClean="0"/>
              <a:t> </a:t>
            </a:r>
            <a:r>
              <a:rPr lang="en-US" dirty="0"/>
              <a:t>(heading) </a:t>
            </a:r>
            <a:r>
              <a:rPr lang="en-US" dirty="0" err="1"/>
              <a:t>memuat</a:t>
            </a:r>
            <a:r>
              <a:rPr lang="en-US" dirty="0"/>
              <a:t> </a:t>
            </a:r>
            <a:r>
              <a:rPr lang="en-US" dirty="0" err="1"/>
              <a:t>judul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formulir</a:t>
            </a:r>
            <a:r>
              <a:rPr lang="en-US" dirty="0"/>
              <a:t>, </a:t>
            </a:r>
            <a:r>
              <a:rPr lang="en-US" dirty="0" err="1"/>
              <a:t>nama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alamat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, </a:t>
            </a:r>
            <a:r>
              <a:rPr lang="en-US" dirty="0" err="1"/>
              <a:t>nama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nomor</a:t>
            </a:r>
            <a:r>
              <a:rPr lang="en-US" dirty="0"/>
              <a:t> </a:t>
            </a:r>
            <a:r>
              <a:rPr lang="en-US" dirty="0" err="1"/>
              <a:t>formulir</a:t>
            </a:r>
            <a:r>
              <a:rPr lang="en-US" dirty="0"/>
              <a:t>, </a:t>
            </a:r>
            <a:r>
              <a:rPr lang="en-US" dirty="0" err="1"/>
              <a:t>tanggal</a:t>
            </a:r>
            <a:r>
              <a:rPr lang="en-US" dirty="0"/>
              <a:t> </a:t>
            </a:r>
            <a:r>
              <a:rPr lang="en-US" dirty="0" err="1"/>
              <a:t>penerbitan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halaman</a:t>
            </a:r>
            <a:r>
              <a:rPr lang="en-US" dirty="0"/>
              <a:t>. </a:t>
            </a:r>
            <a:endParaRPr lang="id-ID" dirty="0" smtClean="0"/>
          </a:p>
          <a:p>
            <a:pPr algn="just"/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judul</a:t>
            </a:r>
            <a:r>
              <a:rPr lang="en-US" dirty="0"/>
              <a:t> </a:t>
            </a:r>
            <a:r>
              <a:rPr lang="en-US" dirty="0" err="1"/>
              <a:t>terletak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tengah</a:t>
            </a:r>
            <a:r>
              <a:rPr lang="en-US" dirty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.</a:t>
            </a:r>
            <a:endParaRPr lang="id-ID" dirty="0" smtClean="0"/>
          </a:p>
          <a:p>
            <a:pPr algn="just"/>
            <a:r>
              <a:rPr lang="en-US" dirty="0" err="1"/>
              <a:t>Nomor</a:t>
            </a:r>
            <a:r>
              <a:rPr lang="en-US" dirty="0"/>
              <a:t> </a:t>
            </a:r>
            <a:r>
              <a:rPr lang="en-US" dirty="0" err="1" smtClean="0"/>
              <a:t>dapat</a:t>
            </a:r>
            <a:r>
              <a:rPr lang="id-ID" dirty="0"/>
              <a:t> </a:t>
            </a:r>
            <a:r>
              <a:rPr lang="en-US" dirty="0" err="1" smtClean="0"/>
              <a:t>diletakkan</a:t>
            </a:r>
            <a:r>
              <a:rPr lang="en-US" dirty="0" smtClean="0"/>
              <a:t> </a:t>
            </a:r>
            <a:r>
              <a:rPr lang="en-US" dirty="0"/>
              <a:t>di </a:t>
            </a:r>
            <a:r>
              <a:rPr lang="en-US" dirty="0" err="1"/>
              <a:t>pojok</a:t>
            </a:r>
            <a:r>
              <a:rPr lang="en-US" dirty="0"/>
              <a:t> </a:t>
            </a:r>
            <a:r>
              <a:rPr lang="en-US" dirty="0" err="1"/>
              <a:t>kiri</a:t>
            </a:r>
            <a:r>
              <a:rPr lang="en-US" dirty="0"/>
              <a:t> </a:t>
            </a:r>
            <a:r>
              <a:rPr lang="en-US" dirty="0" err="1"/>
              <a:t>bawah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kanan</a:t>
            </a:r>
            <a:r>
              <a:rPr lang="en-US" dirty="0"/>
              <a:t> </a:t>
            </a:r>
            <a:r>
              <a:rPr lang="en-US" dirty="0" err="1"/>
              <a:t>bawah</a:t>
            </a:r>
            <a:r>
              <a:rPr lang="en-US" dirty="0" smtClean="0"/>
              <a:t>.</a:t>
            </a:r>
            <a:endParaRPr lang="id-ID" dirty="0" smtClean="0"/>
          </a:p>
          <a:p>
            <a:pPr algn="just"/>
            <a:r>
              <a:rPr lang="en-US" dirty="0" err="1"/>
              <a:t>Nomor</a:t>
            </a:r>
            <a:r>
              <a:rPr lang="en-US" dirty="0"/>
              <a:t> </a:t>
            </a:r>
            <a:r>
              <a:rPr lang="en-US" dirty="0" err="1"/>
              <a:t>formulir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menunjukan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jenisnya</a:t>
            </a:r>
            <a:r>
              <a:rPr lang="en-US" dirty="0"/>
              <a:t>.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formulir</a:t>
            </a:r>
            <a:r>
              <a:rPr lang="en-US" dirty="0"/>
              <a:t>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halaman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tiap-tiap</a:t>
            </a:r>
            <a:r>
              <a:rPr lang="en-US" dirty="0"/>
              <a:t> </a:t>
            </a:r>
            <a:r>
              <a:rPr lang="en-US" dirty="0" err="1"/>
              <a:t>halaman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diberi</a:t>
            </a:r>
            <a:r>
              <a:rPr lang="en-US" dirty="0"/>
              <a:t> </a:t>
            </a:r>
            <a:r>
              <a:rPr lang="en-US" dirty="0" err="1"/>
              <a:t>nomor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halaman</a:t>
            </a:r>
            <a:r>
              <a:rPr lang="en-US" dirty="0"/>
              <a:t>, </a:t>
            </a:r>
            <a:r>
              <a:rPr lang="en-US" dirty="0" err="1"/>
              <a:t>supaya</a:t>
            </a:r>
            <a:r>
              <a:rPr lang="en-US" dirty="0"/>
              <a:t> </a:t>
            </a: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halaman</a:t>
            </a:r>
            <a:r>
              <a:rPr lang="en-US" dirty="0"/>
              <a:t> yang </a:t>
            </a:r>
            <a:r>
              <a:rPr lang="en-US" dirty="0" err="1"/>
              <a:t>hilang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diketahui</a:t>
            </a:r>
            <a:r>
              <a:rPr lang="en-US" dirty="0"/>
              <a:t>. </a:t>
            </a:r>
            <a:r>
              <a:rPr lang="en-US" dirty="0" err="1"/>
              <a:t>Nomor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halaman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diletakkan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sebelah</a:t>
            </a:r>
            <a:r>
              <a:rPr lang="en-US" dirty="0"/>
              <a:t> </a:t>
            </a:r>
            <a:r>
              <a:rPr lang="en-US" dirty="0" err="1"/>
              <a:t>kanan</a:t>
            </a:r>
            <a:r>
              <a:rPr lang="en-US" dirty="0"/>
              <a:t> </a:t>
            </a:r>
            <a:r>
              <a:rPr lang="en-US" dirty="0" err="1"/>
              <a:t>atas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03459-4D54-4B44-8D22-5A398D43F5E1}" type="datetime1">
              <a:rPr lang="en-US" smtClean="0"/>
              <a:pPr/>
              <a:t>28-Jun-18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6693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b. </a:t>
            </a:r>
            <a:r>
              <a:rPr lang="en-US" dirty="0" err="1"/>
              <a:t>Pendahuluan</a:t>
            </a:r>
            <a:r>
              <a:rPr lang="en-US" dirty="0"/>
              <a:t> (introduction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Pendahuluan</a:t>
            </a:r>
            <a:r>
              <a:rPr lang="en-US" dirty="0" smtClean="0"/>
              <a:t> </a:t>
            </a:r>
            <a:r>
              <a:rPr lang="en-US" dirty="0"/>
              <a:t>(introduction) </a:t>
            </a:r>
            <a:r>
              <a:rPr lang="en-US" dirty="0" err="1"/>
              <a:t>memuat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pokok</a:t>
            </a:r>
            <a:r>
              <a:rPr lang="en-US" dirty="0"/>
              <a:t> yang </a:t>
            </a:r>
            <a:r>
              <a:rPr lang="en-US" dirty="0" err="1"/>
              <a:t>menjelaskan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penggunaan</a:t>
            </a:r>
            <a:r>
              <a:rPr lang="en-US" dirty="0"/>
              <a:t> </a:t>
            </a:r>
            <a:r>
              <a:rPr lang="en-US" dirty="0" err="1"/>
              <a:t>formulir</a:t>
            </a:r>
            <a:r>
              <a:rPr lang="en-US" dirty="0"/>
              <a:t> yang </a:t>
            </a:r>
            <a:r>
              <a:rPr lang="en-US" dirty="0" err="1"/>
              <a:t>bersangkutan</a:t>
            </a:r>
            <a:r>
              <a:rPr lang="en-US" dirty="0"/>
              <a:t>. </a:t>
            </a:r>
            <a:r>
              <a:rPr lang="en-US" dirty="0" err="1"/>
              <a:t>Kadang-kadang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ditunjukan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judul</a:t>
            </a:r>
            <a:r>
              <a:rPr lang="en-US" dirty="0"/>
              <a:t>. </a:t>
            </a:r>
            <a:r>
              <a:rPr lang="en-US" dirty="0" err="1"/>
              <a:t>Kalau</a:t>
            </a:r>
            <a:r>
              <a:rPr lang="en-US" dirty="0"/>
              <a:t> </a:t>
            </a:r>
            <a:r>
              <a:rPr lang="en-US" dirty="0" err="1"/>
              <a:t>penjelasan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lanjut</a:t>
            </a:r>
            <a:r>
              <a:rPr lang="en-US" dirty="0"/>
              <a:t> </a:t>
            </a:r>
            <a:r>
              <a:rPr lang="en-US" dirty="0" err="1"/>
              <a:t>diperlukan</a:t>
            </a:r>
            <a:r>
              <a:rPr lang="en-US" dirty="0"/>
              <a:t>, </a:t>
            </a:r>
            <a:r>
              <a:rPr lang="en-US" dirty="0" err="1"/>
              <a:t>pernyataan</a:t>
            </a:r>
            <a:r>
              <a:rPr lang="en-US" dirty="0"/>
              <a:t> yang </a:t>
            </a:r>
            <a:r>
              <a:rPr lang="en-US" dirty="0" err="1"/>
              <a:t>jelas</a:t>
            </a:r>
            <a:r>
              <a:rPr lang="en-US" dirty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/>
              <a:t>dimasukkan</a:t>
            </a:r>
            <a:r>
              <a:rPr lang="en-US" dirty="0"/>
              <a:t> </a:t>
            </a:r>
            <a:r>
              <a:rPr lang="en-US" dirty="0" err="1"/>
              <a:t>kedalam</a:t>
            </a:r>
            <a:r>
              <a:rPr lang="en-US" dirty="0"/>
              <a:t> </a:t>
            </a:r>
            <a:r>
              <a:rPr lang="en-US" dirty="0" err="1"/>
              <a:t>formulir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menjelaskan</a:t>
            </a:r>
            <a:r>
              <a:rPr lang="en-US" dirty="0"/>
              <a:t> </a:t>
            </a:r>
            <a:r>
              <a:rPr lang="en-US" dirty="0" err="1"/>
              <a:t>tujuan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03459-4D54-4B44-8D22-5A398D43F5E1}" type="datetime1">
              <a:rPr lang="en-US" smtClean="0"/>
              <a:pPr/>
              <a:t>28-Jun-18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9368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c. </a:t>
            </a:r>
            <a:r>
              <a:rPr lang="en-US" dirty="0" err="1"/>
              <a:t>Perintah</a:t>
            </a:r>
            <a:r>
              <a:rPr lang="en-US" dirty="0"/>
              <a:t> (instruction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en-US" dirty="0" err="1" smtClean="0"/>
              <a:t>Perintah</a:t>
            </a:r>
            <a:r>
              <a:rPr lang="en-US" dirty="0" smtClean="0"/>
              <a:t> </a:t>
            </a:r>
            <a:r>
              <a:rPr lang="en-US" dirty="0"/>
              <a:t>(instruction)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perintah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mengetahui</a:t>
            </a:r>
            <a:r>
              <a:rPr lang="en-US" dirty="0"/>
              <a:t> </a:t>
            </a:r>
            <a:r>
              <a:rPr lang="en-US" dirty="0" err="1"/>
              <a:t>berapa</a:t>
            </a:r>
            <a:r>
              <a:rPr lang="en-US" dirty="0"/>
              <a:t> copy yang </a:t>
            </a:r>
            <a:r>
              <a:rPr lang="en-US" dirty="0" err="1"/>
              <a:t>diperlukan</a:t>
            </a:r>
            <a:r>
              <a:rPr lang="en-US" dirty="0"/>
              <a:t>, </a:t>
            </a:r>
            <a:r>
              <a:rPr lang="en-US" dirty="0" err="1"/>
              <a:t>dikirim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siapa</a:t>
            </a:r>
            <a:r>
              <a:rPr lang="en-US" dirty="0"/>
              <a:t>, </a:t>
            </a:r>
            <a:r>
              <a:rPr lang="en-US" dirty="0" err="1"/>
              <a:t>intruksi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dibuat</a:t>
            </a:r>
            <a:r>
              <a:rPr lang="en-US" dirty="0"/>
              <a:t> </a:t>
            </a:r>
            <a:r>
              <a:rPr lang="en-US" dirty="0" err="1"/>
              <a:t>sesingkat</a:t>
            </a:r>
            <a:r>
              <a:rPr lang="en-US" dirty="0"/>
              <a:t> </a:t>
            </a:r>
            <a:r>
              <a:rPr lang="en-US" dirty="0" err="1" smtClean="0"/>
              <a:t>mungkin</a:t>
            </a:r>
            <a:r>
              <a:rPr lang="en-US" dirty="0" smtClean="0"/>
              <a:t>.</a:t>
            </a:r>
            <a:endParaRPr lang="id-ID" dirty="0" smtClean="0"/>
          </a:p>
          <a:p>
            <a:pPr algn="just"/>
            <a:r>
              <a:rPr lang="en-US" dirty="0" err="1" smtClean="0"/>
              <a:t>Perintah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dimaksud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keterangan</a:t>
            </a:r>
            <a:r>
              <a:rPr lang="en-US" dirty="0"/>
              <a:t> agar user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segera</a:t>
            </a:r>
            <a:r>
              <a:rPr lang="en-US" dirty="0"/>
              <a:t> </a:t>
            </a:r>
            <a:r>
              <a:rPr lang="en-US" dirty="0" err="1"/>
              <a:t>mengetahui</a:t>
            </a:r>
            <a:r>
              <a:rPr lang="en-US" dirty="0"/>
              <a:t> </a:t>
            </a:r>
            <a:r>
              <a:rPr lang="en-US" dirty="0" err="1"/>
              <a:t>berapa</a:t>
            </a:r>
            <a:r>
              <a:rPr lang="en-US" dirty="0"/>
              <a:t> </a:t>
            </a:r>
            <a:r>
              <a:rPr lang="en-US" dirty="0" err="1"/>
              <a:t>lembar</a:t>
            </a:r>
            <a:r>
              <a:rPr lang="en-US" dirty="0"/>
              <a:t> </a:t>
            </a:r>
            <a:r>
              <a:rPr lang="en-US" dirty="0" err="1"/>
              <a:t>salinan</a:t>
            </a:r>
            <a:r>
              <a:rPr lang="en-US" dirty="0"/>
              <a:t> yang </a:t>
            </a:r>
            <a:r>
              <a:rPr lang="en-US" dirty="0" err="1"/>
              <a:t>diperlukan</a:t>
            </a:r>
            <a:r>
              <a:rPr lang="en-US" dirty="0"/>
              <a:t>, </a:t>
            </a:r>
            <a:r>
              <a:rPr lang="en-US" dirty="0" err="1"/>
              <a:t>siapa</a:t>
            </a:r>
            <a:r>
              <a:rPr lang="en-US" dirty="0"/>
              <a:t> yang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menyerahkan</a:t>
            </a:r>
            <a:r>
              <a:rPr lang="en-US" dirty="0"/>
              <a:t>/</a:t>
            </a:r>
            <a:r>
              <a:rPr lang="en-US" dirty="0" err="1"/>
              <a:t>mengirimkan</a:t>
            </a:r>
            <a:r>
              <a:rPr lang="en-US" dirty="0"/>
              <a:t> </a:t>
            </a:r>
            <a:r>
              <a:rPr lang="en-US" dirty="0" err="1"/>
              <a:t>formulir</a:t>
            </a:r>
            <a:r>
              <a:rPr lang="en-US" dirty="0"/>
              <a:t>,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siapa</a:t>
            </a:r>
            <a:r>
              <a:rPr lang="en-US" dirty="0"/>
              <a:t> </a:t>
            </a:r>
            <a:r>
              <a:rPr lang="en-US" dirty="0" err="1"/>
              <a:t>lembar</a:t>
            </a:r>
            <a:r>
              <a:rPr lang="en-US" dirty="0"/>
              <a:t> </a:t>
            </a:r>
            <a:r>
              <a:rPr lang="en-US" dirty="0" err="1"/>
              <a:t>salinan</a:t>
            </a:r>
            <a:r>
              <a:rPr lang="en-US" dirty="0"/>
              <a:t> </a:t>
            </a:r>
            <a:r>
              <a:rPr lang="en-US" dirty="0" err="1"/>
              <a:t>dikirimkan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semacamnya</a:t>
            </a:r>
            <a:r>
              <a:rPr lang="en-US" dirty="0"/>
              <a:t>. </a:t>
            </a:r>
            <a:endParaRPr lang="id-ID" dirty="0" smtClean="0"/>
          </a:p>
          <a:p>
            <a:pPr algn="just"/>
            <a:r>
              <a:rPr lang="en-US" dirty="0" err="1" smtClean="0"/>
              <a:t>Intruksi</a:t>
            </a:r>
            <a:r>
              <a:rPr lang="en-US" dirty="0" smtClean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boleh</a:t>
            </a:r>
            <a:r>
              <a:rPr lang="en-US" dirty="0"/>
              <a:t> </a:t>
            </a:r>
            <a:r>
              <a:rPr lang="en-US" dirty="0" err="1"/>
              <a:t>diletakkan</a:t>
            </a:r>
            <a:r>
              <a:rPr lang="en-US" dirty="0"/>
              <a:t> </a:t>
            </a:r>
            <a:r>
              <a:rPr lang="en-US" dirty="0" err="1"/>
              <a:t>diantara</a:t>
            </a:r>
            <a:r>
              <a:rPr lang="en-US" dirty="0"/>
              <a:t> </a:t>
            </a:r>
            <a:r>
              <a:rPr lang="en-US" dirty="0" err="1"/>
              <a:t>ruang-ruang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entry,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formulir</a:t>
            </a:r>
            <a:r>
              <a:rPr lang="en-US" dirty="0"/>
              <a:t> </a:t>
            </a:r>
            <a:r>
              <a:rPr lang="en-US" dirty="0" err="1"/>
              <a:t>terkesan</a:t>
            </a:r>
            <a:r>
              <a:rPr lang="en-US" dirty="0"/>
              <a:t> </a:t>
            </a:r>
            <a:r>
              <a:rPr lang="en-US" dirty="0" err="1"/>
              <a:t>berantakan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mempersulit</a:t>
            </a:r>
            <a:r>
              <a:rPr lang="en-US" dirty="0"/>
              <a:t> </a:t>
            </a:r>
            <a:r>
              <a:rPr lang="en-US" dirty="0" err="1"/>
              <a:t>pengisisan</a:t>
            </a:r>
            <a:r>
              <a:rPr lang="en-US" dirty="0"/>
              <a:t>. </a:t>
            </a:r>
            <a:endParaRPr lang="id-ID" dirty="0" smtClean="0"/>
          </a:p>
          <a:p>
            <a:pPr algn="just"/>
            <a:r>
              <a:rPr lang="en-US" dirty="0" err="1" smtClean="0"/>
              <a:t>Formulir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bersifat</a:t>
            </a:r>
            <a:r>
              <a:rPr lang="en-US" dirty="0"/>
              <a:t> self instruction, </a:t>
            </a:r>
            <a:r>
              <a:rPr lang="en-US" dirty="0" err="1"/>
              <a:t>artinya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berisi</a:t>
            </a:r>
            <a:r>
              <a:rPr lang="en-US" dirty="0"/>
              <a:t> </a:t>
            </a:r>
            <a:r>
              <a:rPr lang="en-US" dirty="0" err="1"/>
              <a:t>intruksi</a:t>
            </a:r>
            <a:r>
              <a:rPr lang="en-US" dirty="0"/>
              <a:t>- </a:t>
            </a:r>
            <a:r>
              <a:rPr lang="en-US" dirty="0" err="1"/>
              <a:t>intruksi</a:t>
            </a:r>
            <a:r>
              <a:rPr lang="en-US" dirty="0"/>
              <a:t> yang </a:t>
            </a:r>
            <a:r>
              <a:rPr lang="en-US" dirty="0" err="1"/>
              <a:t>jelas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pengisi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menuliskan</a:t>
            </a:r>
            <a:r>
              <a:rPr lang="en-US" dirty="0"/>
              <a:t> data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bertanya</a:t>
            </a:r>
            <a:r>
              <a:rPr lang="en-US" dirty="0"/>
              <a:t> </a:t>
            </a:r>
            <a:r>
              <a:rPr lang="en-US" dirty="0" err="1"/>
              <a:t>lagi</a:t>
            </a:r>
            <a:r>
              <a:rPr lang="en-US" dirty="0"/>
              <a:t>.</a:t>
            </a:r>
          </a:p>
          <a:p>
            <a:pPr algn="just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03459-4D54-4B44-8D22-5A398D43F5E1}" type="datetime1">
              <a:rPr lang="en-US" smtClean="0"/>
              <a:pPr/>
              <a:t>28-Jun-18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5149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d. </a:t>
            </a:r>
            <a:r>
              <a:rPr lang="en-US" dirty="0" err="1"/>
              <a:t>Badan</a:t>
            </a:r>
            <a:r>
              <a:rPr lang="en-US" dirty="0"/>
              <a:t> (body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Badan</a:t>
            </a:r>
            <a:r>
              <a:rPr lang="en-US" dirty="0" smtClean="0"/>
              <a:t> </a:t>
            </a:r>
            <a:r>
              <a:rPr lang="en-US" dirty="0"/>
              <a:t>(body)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badan</a:t>
            </a:r>
            <a:r>
              <a:rPr lang="en-US" dirty="0"/>
              <a:t> </a:t>
            </a:r>
            <a:r>
              <a:rPr lang="en-US" dirty="0" err="1"/>
              <a:t>formulir</a:t>
            </a:r>
            <a:r>
              <a:rPr lang="en-US" dirty="0"/>
              <a:t> yang </a:t>
            </a:r>
            <a:r>
              <a:rPr lang="en-US" dirty="0" err="1"/>
              <a:t>disediakan</a:t>
            </a:r>
            <a:r>
              <a:rPr lang="en-US" dirty="0"/>
              <a:t> </a:t>
            </a:r>
            <a:r>
              <a:rPr lang="en-US" dirty="0" err="1"/>
              <a:t>khusus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pekerjaan</a:t>
            </a:r>
            <a:r>
              <a:rPr lang="en-US" dirty="0"/>
              <a:t> substantive </a:t>
            </a:r>
            <a:r>
              <a:rPr lang="en-US" dirty="0" err="1"/>
              <a:t>formulir</a:t>
            </a:r>
            <a:r>
              <a:rPr lang="en-US" dirty="0"/>
              <a:t> yang </a:t>
            </a:r>
            <a:r>
              <a:rPr lang="en-US" dirty="0" err="1"/>
              <a:t>sesungguhnya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menyusun</a:t>
            </a:r>
            <a:r>
              <a:rPr lang="en-US" dirty="0"/>
              <a:t> </a:t>
            </a:r>
            <a:r>
              <a:rPr lang="en-US" dirty="0" err="1"/>
              <a:t>urut-urutan</a:t>
            </a:r>
            <a:r>
              <a:rPr lang="en-US" dirty="0"/>
              <a:t> data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logis</a:t>
            </a:r>
            <a:r>
              <a:rPr lang="en-US" dirty="0"/>
              <a:t>, </a:t>
            </a:r>
            <a:r>
              <a:rPr lang="en-US" dirty="0" err="1"/>
              <a:t>sistematis</a:t>
            </a:r>
            <a:r>
              <a:rPr lang="en-US" dirty="0"/>
              <a:t>, </a:t>
            </a:r>
            <a:r>
              <a:rPr lang="en-US" dirty="0" err="1"/>
              <a:t>konsisten</a:t>
            </a:r>
            <a:r>
              <a:rPr lang="en-US" dirty="0"/>
              <a:t>,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mudah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dibaca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dipahami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 err="1"/>
              <a:t>Pertimbangan</a:t>
            </a:r>
            <a:r>
              <a:rPr lang="en-US" dirty="0"/>
              <a:t> lain yang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diperhatikan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badan</a:t>
            </a:r>
            <a:r>
              <a:rPr lang="en-US" dirty="0"/>
              <a:t> </a:t>
            </a:r>
            <a:r>
              <a:rPr lang="en-US" dirty="0" err="1"/>
              <a:t>formulir</a:t>
            </a:r>
            <a:r>
              <a:rPr lang="en-US" dirty="0"/>
              <a:t> </a:t>
            </a:r>
            <a:r>
              <a:rPr lang="en-US" dirty="0" err="1"/>
              <a:t>meliputi</a:t>
            </a:r>
            <a:r>
              <a:rPr lang="en-US" dirty="0"/>
              <a:t>:</a:t>
            </a:r>
          </a:p>
          <a:p>
            <a:pPr marL="82296" indent="0">
              <a:buNone/>
            </a:pPr>
            <a:r>
              <a:rPr lang="en-US" dirty="0" smtClean="0"/>
              <a:t>Margin </a:t>
            </a:r>
            <a:r>
              <a:rPr lang="en-US" dirty="0"/>
              <a:t>(</a:t>
            </a:r>
            <a:r>
              <a:rPr lang="en-US" dirty="0" err="1"/>
              <a:t>batas</a:t>
            </a:r>
            <a:r>
              <a:rPr lang="en-US" dirty="0"/>
              <a:t> </a:t>
            </a:r>
            <a:r>
              <a:rPr lang="en-US" dirty="0" err="1"/>
              <a:t>pinggir</a:t>
            </a:r>
            <a:r>
              <a:rPr lang="en-US" dirty="0"/>
              <a:t>)</a:t>
            </a:r>
          </a:p>
          <a:p>
            <a:r>
              <a:rPr lang="en-US" dirty="0" smtClean="0"/>
              <a:t>Margin </a:t>
            </a:r>
            <a:r>
              <a:rPr lang="en-US" dirty="0"/>
              <a:t>minimum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 smtClean="0"/>
              <a:t>batas</a:t>
            </a:r>
            <a:r>
              <a:rPr lang="id-ID" dirty="0" smtClean="0"/>
              <a:t> atas</a:t>
            </a:r>
            <a:r>
              <a:rPr lang="en-US" dirty="0" smtClean="0"/>
              <a:t> </a:t>
            </a:r>
            <a:r>
              <a:rPr lang="id-ID" dirty="0" smtClean="0"/>
              <a:t>2/16”=0,12’’=0,3</a:t>
            </a:r>
            <a:r>
              <a:rPr lang="en-US" dirty="0" smtClean="0"/>
              <a:t>cm</a:t>
            </a:r>
            <a:endParaRPr lang="en-US" dirty="0"/>
          </a:p>
          <a:p>
            <a:r>
              <a:rPr lang="en-US" dirty="0" smtClean="0"/>
              <a:t>Margin </a:t>
            </a:r>
            <a:r>
              <a:rPr lang="en-US" dirty="0"/>
              <a:t>minimum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batas</a:t>
            </a:r>
            <a:r>
              <a:rPr lang="en-US" dirty="0"/>
              <a:t> </a:t>
            </a:r>
            <a:r>
              <a:rPr lang="en-US" dirty="0" err="1" smtClean="0"/>
              <a:t>bawah</a:t>
            </a:r>
            <a:r>
              <a:rPr lang="id-ID" dirty="0" smtClean="0"/>
              <a:t> 3/6’’=0,5’’=1,27cm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dirty="0" smtClean="0"/>
              <a:t>Margin </a:t>
            </a:r>
            <a:r>
              <a:rPr lang="en-US" dirty="0"/>
              <a:t>minimum </a:t>
            </a:r>
            <a:r>
              <a:rPr lang="en-US" dirty="0" err="1"/>
              <a:t>untuuk</a:t>
            </a:r>
            <a:r>
              <a:rPr lang="en-US" dirty="0"/>
              <a:t> </a:t>
            </a:r>
            <a:r>
              <a:rPr lang="en-US" dirty="0" err="1"/>
              <a:t>batas</a:t>
            </a:r>
            <a:r>
              <a:rPr lang="en-US" dirty="0"/>
              <a:t> </a:t>
            </a:r>
            <a:r>
              <a:rPr lang="en-US" dirty="0" err="1"/>
              <a:t>sisi</a:t>
            </a:r>
            <a:r>
              <a:rPr lang="en-US" dirty="0"/>
              <a:t> </a:t>
            </a:r>
            <a:r>
              <a:rPr lang="id-ID" dirty="0" smtClean="0"/>
              <a:t>3/10’’=</a:t>
            </a:r>
            <a:r>
              <a:rPr lang="en-US" dirty="0" smtClean="0"/>
              <a:t>0,</a:t>
            </a:r>
            <a:r>
              <a:rPr lang="id-ID" dirty="0" smtClean="0"/>
              <a:t>76</a:t>
            </a:r>
            <a:r>
              <a:rPr lang="en-US" dirty="0" smtClean="0"/>
              <a:t>cm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03459-4D54-4B44-8D22-5A398D43F5E1}" type="datetime1">
              <a:rPr lang="en-US" smtClean="0"/>
              <a:pPr/>
              <a:t>28-Jun-18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0768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82296" indent="0">
              <a:buNone/>
            </a:pPr>
            <a:r>
              <a:rPr lang="en-US" dirty="0" smtClean="0"/>
              <a:t>Rules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 smtClean="0"/>
              <a:t>garis</a:t>
            </a:r>
            <a:r>
              <a:rPr lang="id-ID" dirty="0" smtClean="0"/>
              <a:t> :</a:t>
            </a:r>
            <a:endParaRPr lang="en-US" dirty="0"/>
          </a:p>
          <a:p>
            <a:r>
              <a:rPr lang="en-US" dirty="0" smtClean="0"/>
              <a:t>Rules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garis</a:t>
            </a:r>
            <a:r>
              <a:rPr lang="en-US" dirty="0"/>
              <a:t> vertical </a:t>
            </a:r>
            <a:r>
              <a:rPr lang="en-US" dirty="0" err="1"/>
              <a:t>atau</a:t>
            </a:r>
            <a:r>
              <a:rPr lang="en-US" dirty="0"/>
              <a:t> horizontal. </a:t>
            </a:r>
            <a:r>
              <a:rPr lang="en-US" dirty="0" err="1"/>
              <a:t>Garis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, </a:t>
            </a:r>
            <a:r>
              <a:rPr lang="en-US" dirty="0" err="1"/>
              <a:t>terputus-putus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paralel</a:t>
            </a:r>
            <a:r>
              <a:rPr lang="en-US" dirty="0"/>
              <a:t> </a:t>
            </a:r>
            <a:r>
              <a:rPr lang="en-US" dirty="0" err="1"/>
              <a:t>berdekatan</a:t>
            </a:r>
            <a:r>
              <a:rPr lang="en-US" dirty="0"/>
              <a:t> yang </a:t>
            </a:r>
            <a:r>
              <a:rPr lang="en-US" dirty="0" err="1"/>
              <a:t>melayani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.</a:t>
            </a:r>
          </a:p>
          <a:p>
            <a:pPr marL="82296" indent="0">
              <a:buNone/>
            </a:pPr>
            <a:r>
              <a:rPr lang="en-US" dirty="0" smtClean="0"/>
              <a:t>Type </a:t>
            </a:r>
            <a:r>
              <a:rPr lang="en-US" dirty="0"/>
              <a:t>style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 smtClean="0"/>
              <a:t>huruf</a:t>
            </a:r>
            <a:r>
              <a:rPr lang="id-ID" dirty="0" smtClean="0"/>
              <a:t>: </a:t>
            </a:r>
          </a:p>
          <a:p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/>
              <a:t>huruf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keterbacaan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penonjolan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formulir</a:t>
            </a:r>
            <a:r>
              <a:rPr lang="en-US" dirty="0"/>
              <a:t> yang paling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sedikit</a:t>
            </a:r>
            <a:r>
              <a:rPr lang="en-US" dirty="0"/>
              <a:t> </a:t>
            </a:r>
            <a:r>
              <a:rPr lang="en-US" dirty="0" err="1"/>
              <a:t>mungkin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ukuran</a:t>
            </a:r>
            <a:r>
              <a:rPr lang="en-US" dirty="0"/>
              <a:t> </a:t>
            </a:r>
            <a:r>
              <a:rPr lang="en-US" dirty="0" err="1"/>
              <a:t>huruf</a:t>
            </a:r>
            <a:r>
              <a:rPr lang="en-US" dirty="0"/>
              <a:t>. Item-item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kepentingan</a:t>
            </a:r>
            <a:r>
              <a:rPr lang="en-US" dirty="0"/>
              <a:t> yang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hendaknya</a:t>
            </a:r>
            <a:r>
              <a:rPr lang="en-US" dirty="0"/>
              <a:t> </a:t>
            </a:r>
            <a:r>
              <a:rPr lang="en-US" dirty="0" err="1"/>
              <a:t>dicetak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huruf</a:t>
            </a:r>
            <a:r>
              <a:rPr lang="en-US" dirty="0"/>
              <a:t> yang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disemua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formulir</a:t>
            </a:r>
            <a:r>
              <a:rPr lang="en-US" dirty="0"/>
              <a:t>.</a:t>
            </a:r>
          </a:p>
          <a:p>
            <a:pPr marL="82296" indent="0">
              <a:buNone/>
            </a:pPr>
            <a:r>
              <a:rPr lang="en-US" dirty="0" smtClean="0"/>
              <a:t>Cara </a:t>
            </a:r>
            <a:r>
              <a:rPr lang="en-US" dirty="0" err="1" smtClean="0"/>
              <a:t>pencatatan</a:t>
            </a:r>
            <a:r>
              <a:rPr lang="id-ID" dirty="0" smtClean="0"/>
              <a:t> :</a:t>
            </a:r>
          </a:p>
          <a:p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/>
              <a:t>pencatatan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tulisan</a:t>
            </a:r>
            <a:r>
              <a:rPr lang="en-US" dirty="0"/>
              <a:t> </a:t>
            </a:r>
            <a:r>
              <a:rPr lang="en-US" dirty="0" err="1"/>
              <a:t>tangan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computer.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03459-4D54-4B44-8D22-5A398D43F5E1}" type="datetime1">
              <a:rPr lang="en-US" smtClean="0"/>
              <a:pPr/>
              <a:t>28-Jun-18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3752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e</a:t>
            </a:r>
            <a:r>
              <a:rPr lang="en-US" dirty="0" smtClean="0"/>
              <a:t>. </a:t>
            </a:r>
            <a:r>
              <a:rPr lang="en-US" dirty="0" err="1"/>
              <a:t>Penutup</a:t>
            </a:r>
            <a:r>
              <a:rPr lang="en-US" dirty="0"/>
              <a:t> (close)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Komponen</a:t>
            </a:r>
            <a:r>
              <a:rPr lang="en-US" dirty="0" smtClean="0"/>
              <a:t> </a:t>
            </a:r>
            <a:r>
              <a:rPr lang="en-US" dirty="0" err="1"/>
              <a:t>utama</a:t>
            </a:r>
            <a:r>
              <a:rPr lang="en-US" dirty="0"/>
              <a:t> </a:t>
            </a:r>
            <a:r>
              <a:rPr lang="en-US" dirty="0" err="1"/>
              <a:t>terakhir</a:t>
            </a:r>
            <a:r>
              <a:rPr lang="en-US" dirty="0"/>
              <a:t> </a:t>
            </a:r>
            <a:r>
              <a:rPr lang="en-US" dirty="0" err="1"/>
              <a:t>formulir</a:t>
            </a:r>
            <a:r>
              <a:rPr lang="en-US" dirty="0"/>
              <a:t> </a:t>
            </a:r>
            <a:r>
              <a:rPr lang="en-US" dirty="0" err="1"/>
              <a:t>kertas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”close”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penutup</a:t>
            </a:r>
            <a:r>
              <a:rPr lang="en-US" dirty="0"/>
              <a:t>,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ruangan</a:t>
            </a:r>
            <a:r>
              <a:rPr lang="en-US" dirty="0"/>
              <a:t> yang </a:t>
            </a:r>
            <a:r>
              <a:rPr lang="en-US" dirty="0" err="1"/>
              <a:t>disediakan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tanda</a:t>
            </a:r>
            <a:r>
              <a:rPr lang="en-US" dirty="0"/>
              <a:t> </a:t>
            </a:r>
            <a:r>
              <a:rPr lang="en-US" dirty="0" err="1"/>
              <a:t>tangan</a:t>
            </a:r>
            <a:r>
              <a:rPr lang="en-US" dirty="0"/>
              <a:t> </a:t>
            </a:r>
            <a:r>
              <a:rPr lang="en-US" dirty="0" err="1"/>
              <a:t>otentikasi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ketik</a:t>
            </a:r>
            <a:r>
              <a:rPr lang="en-US" dirty="0"/>
              <a:t> </a:t>
            </a:r>
            <a:r>
              <a:rPr lang="en-US" dirty="0" err="1"/>
              <a:t>persetujuan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03459-4D54-4B44-8D22-5A398D43F5E1}" type="datetime1">
              <a:rPr lang="en-US" smtClean="0"/>
              <a:pPr/>
              <a:t>28-Jun-18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6106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r>
              <a:rPr lang="id-ID" sz="6600" dirty="0" smtClean="0"/>
              <a:t>II. Aspek Fisik</a:t>
            </a:r>
            <a:endParaRPr lang="en-US" sz="6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03459-4D54-4B44-8D22-5A398D43F5E1}" type="datetime1">
              <a:rPr lang="en-US" smtClean="0"/>
              <a:pPr/>
              <a:t>28-Jun-18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4182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a.       </a:t>
            </a:r>
            <a:r>
              <a:rPr lang="en-US" dirty="0" err="1"/>
              <a:t>Warna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US" dirty="0" err="1" smtClean="0"/>
              <a:t>Pertimbangan</a:t>
            </a:r>
            <a:r>
              <a:rPr lang="en-US" dirty="0" smtClean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diberikan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pengguna</a:t>
            </a:r>
            <a:r>
              <a:rPr lang="en-US" dirty="0"/>
              <a:t> </a:t>
            </a:r>
            <a:r>
              <a:rPr lang="en-US" dirty="0" err="1"/>
              <a:t>warna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 smtClean="0"/>
              <a:t>tinta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disesuaikan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keinginan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merancang</a:t>
            </a:r>
            <a:r>
              <a:rPr lang="en-US" dirty="0"/>
              <a:t> </a:t>
            </a:r>
            <a:r>
              <a:rPr lang="en-US" dirty="0" err="1"/>
              <a:t>desain</a:t>
            </a:r>
            <a:r>
              <a:rPr lang="en-US" dirty="0"/>
              <a:t> </a:t>
            </a:r>
            <a:r>
              <a:rPr lang="en-US" dirty="0" err="1"/>
              <a:t>formulir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 err="1"/>
              <a:t>Penggunaan</a:t>
            </a:r>
            <a:r>
              <a:rPr lang="en-US" dirty="0"/>
              <a:t> </a:t>
            </a:r>
            <a:r>
              <a:rPr lang="en-US" dirty="0" err="1"/>
              <a:t>warna</a:t>
            </a:r>
            <a:r>
              <a:rPr lang="en-US" dirty="0"/>
              <a:t> </a:t>
            </a:r>
            <a:r>
              <a:rPr lang="en-US" dirty="0" err="1"/>
              <a:t>membantu</a:t>
            </a:r>
            <a:r>
              <a:rPr lang="en-US" dirty="0"/>
              <a:t> </a:t>
            </a:r>
            <a:r>
              <a:rPr lang="en-US" dirty="0" err="1"/>
              <a:t>mengidentifikasi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cepat</a:t>
            </a:r>
            <a:r>
              <a:rPr lang="en-US" dirty="0"/>
              <a:t> </a:t>
            </a:r>
            <a:r>
              <a:rPr lang="en-US" dirty="0" err="1"/>
              <a:t>formulir</a:t>
            </a:r>
            <a:r>
              <a:rPr lang="en-US" dirty="0"/>
              <a:t> yang </a:t>
            </a:r>
            <a:r>
              <a:rPr lang="en-US" dirty="0" err="1"/>
              <a:t>dipergunakan</a:t>
            </a:r>
            <a:r>
              <a:rPr lang="en-US" dirty="0"/>
              <a:t>. </a:t>
            </a:r>
            <a:r>
              <a:rPr lang="en-US" dirty="0" err="1"/>
              <a:t>Warna</a:t>
            </a:r>
            <a:r>
              <a:rPr lang="en-US" dirty="0"/>
              <a:t> yang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warna</a:t>
            </a:r>
            <a:r>
              <a:rPr lang="en-US" dirty="0"/>
              <a:t> yang </a:t>
            </a:r>
            <a:r>
              <a:rPr lang="en-US" dirty="0" err="1"/>
              <a:t>datanya</a:t>
            </a:r>
            <a:r>
              <a:rPr lang="en-US" dirty="0"/>
              <a:t> </a:t>
            </a:r>
            <a:r>
              <a:rPr lang="en-US" dirty="0" err="1"/>
              <a:t>mudah</a:t>
            </a:r>
            <a:r>
              <a:rPr lang="en-US" dirty="0"/>
              <a:t> </a:t>
            </a:r>
            <a:r>
              <a:rPr lang="en-US" dirty="0" err="1"/>
              <a:t>dibaca</a:t>
            </a:r>
            <a:r>
              <a:rPr lang="en-US" dirty="0"/>
              <a:t>, </a:t>
            </a:r>
            <a:r>
              <a:rPr lang="en-US" dirty="0" err="1"/>
              <a:t>terutama</a:t>
            </a:r>
            <a:r>
              <a:rPr lang="en-US" dirty="0"/>
              <a:t> </a:t>
            </a: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karbon</a:t>
            </a:r>
            <a:r>
              <a:rPr lang="en-US" dirty="0"/>
              <a:t>. </a:t>
            </a:r>
            <a:r>
              <a:rPr lang="en-US" dirty="0" err="1"/>
              <a:t>Warna</a:t>
            </a:r>
            <a:r>
              <a:rPr lang="en-US" dirty="0"/>
              <a:t> yang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warna</a:t>
            </a:r>
            <a:r>
              <a:rPr lang="en-US" dirty="0"/>
              <a:t> yang </a:t>
            </a:r>
            <a:r>
              <a:rPr lang="en-US" dirty="0" err="1"/>
              <a:t>cerah</a:t>
            </a:r>
            <a:r>
              <a:rPr lang="en-US" dirty="0"/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03459-4D54-4B44-8D22-5A398D43F5E1}" type="datetime1">
              <a:rPr lang="en-US" smtClean="0"/>
              <a:pPr/>
              <a:t>28-Jun-18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1571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753140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en-US" sz="2800" b="1" dirty="0"/>
              <a:t>SK </a:t>
            </a:r>
            <a:r>
              <a:rPr lang="en-US" sz="2800" b="1" dirty="0" err="1"/>
              <a:t>Menteri</a:t>
            </a:r>
            <a:r>
              <a:rPr lang="en-US" sz="2800" dirty="0"/>
              <a:t> </a:t>
            </a:r>
            <a:r>
              <a:rPr lang="en-US" sz="2800" b="1" dirty="0" err="1"/>
              <a:t>Pendayagunaan</a:t>
            </a:r>
            <a:r>
              <a:rPr lang="en-US" sz="2800" dirty="0"/>
              <a:t> </a:t>
            </a:r>
            <a:r>
              <a:rPr lang="en-US" sz="2800" b="1" dirty="0" err="1"/>
              <a:t>Aparatur</a:t>
            </a:r>
            <a:r>
              <a:rPr lang="en-US" sz="2800" b="1" dirty="0"/>
              <a:t> Negara No. 135/KEP/M.PAN/XII/2002</a:t>
            </a:r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 fontAlgn="base">
              <a:buNone/>
            </a:pPr>
            <a:r>
              <a:rPr lang="id-ID" dirty="0" smtClean="0"/>
              <a:t>T</a:t>
            </a:r>
            <a:r>
              <a:rPr lang="en-US" dirty="0" err="1" smtClean="0"/>
              <a:t>entang</a:t>
            </a:r>
            <a:r>
              <a:rPr lang="en-US" dirty="0" smtClean="0"/>
              <a:t> </a:t>
            </a:r>
            <a:r>
              <a:rPr lang="en-US" dirty="0" err="1"/>
              <a:t>Jabatan</a:t>
            </a:r>
            <a:r>
              <a:rPr lang="en-US" dirty="0"/>
              <a:t> </a:t>
            </a:r>
            <a:r>
              <a:rPr lang="en-US" dirty="0" err="1"/>
              <a:t>Fungsional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Angka</a:t>
            </a:r>
            <a:r>
              <a:rPr lang="en-US" dirty="0"/>
              <a:t> </a:t>
            </a:r>
            <a:r>
              <a:rPr lang="en-US" dirty="0" err="1"/>
              <a:t>Kreditnya</a:t>
            </a:r>
            <a:endParaRPr lang="en-US" dirty="0"/>
          </a:p>
          <a:p>
            <a:pPr marL="82296" indent="0" fontAlgn="base">
              <a:buNone/>
            </a:pPr>
            <a:r>
              <a:rPr lang="en-US" dirty="0" err="1" smtClean="0"/>
              <a:t>Perekam</a:t>
            </a:r>
            <a:r>
              <a:rPr lang="en-US" dirty="0" smtClean="0"/>
              <a:t> </a:t>
            </a:r>
            <a:r>
              <a:rPr lang="en-US" dirty="0" err="1"/>
              <a:t>Medis</a:t>
            </a:r>
            <a:r>
              <a:rPr lang="en-US" dirty="0"/>
              <a:t>:</a:t>
            </a:r>
          </a:p>
          <a:p>
            <a:pPr fontAlgn="base"/>
            <a:r>
              <a:rPr lang="en-US" dirty="0" err="1"/>
              <a:t>Pelaksana</a:t>
            </a:r>
            <a:endParaRPr lang="en-US" dirty="0"/>
          </a:p>
          <a:p>
            <a:pPr fontAlgn="base"/>
            <a:r>
              <a:rPr lang="en-US" dirty="0" err="1"/>
              <a:t>Pelaksana</a:t>
            </a:r>
            <a:r>
              <a:rPr lang="en-US" dirty="0"/>
              <a:t> </a:t>
            </a:r>
            <a:r>
              <a:rPr lang="en-US" dirty="0" err="1"/>
              <a:t>Lanjut</a:t>
            </a:r>
            <a:endParaRPr lang="en-US" dirty="0"/>
          </a:p>
          <a:p>
            <a:pPr fontAlgn="base"/>
            <a:r>
              <a:rPr lang="en-US" dirty="0" err="1"/>
              <a:t>Penyelia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03459-4D54-4B44-8D22-5A398D43F5E1}" type="datetime1">
              <a:rPr lang="en-US" smtClean="0"/>
              <a:pPr/>
              <a:t>28-Jun-18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2183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b.      </a:t>
            </a:r>
            <a:r>
              <a:rPr lang="en-US" dirty="0" err="1"/>
              <a:t>Bahan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Yang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diperhatikan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penelitian</a:t>
            </a:r>
            <a:r>
              <a:rPr lang="en-US" dirty="0"/>
              <a:t> </a:t>
            </a:r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berat</a:t>
            </a:r>
            <a:r>
              <a:rPr lang="en-US" dirty="0"/>
              <a:t> </a:t>
            </a:r>
            <a:r>
              <a:rPr lang="en-US" dirty="0" err="1"/>
              <a:t>kertas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kualitas</a:t>
            </a:r>
            <a:r>
              <a:rPr lang="en-US" dirty="0"/>
              <a:t> </a:t>
            </a:r>
            <a:r>
              <a:rPr lang="en-US" dirty="0" err="1"/>
              <a:t>kertas</a:t>
            </a:r>
            <a:r>
              <a:rPr lang="en-US" dirty="0"/>
              <a:t> yang </a:t>
            </a:r>
            <a:r>
              <a:rPr lang="en-US" dirty="0" err="1"/>
              <a:t>berkaitan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permanency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penyimpanan</a:t>
            </a:r>
            <a:r>
              <a:rPr lang="en-US" dirty="0"/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03459-4D54-4B44-8D22-5A398D43F5E1}" type="datetime1">
              <a:rPr lang="en-US" smtClean="0"/>
              <a:pPr/>
              <a:t>28-Jun-18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9159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c.       </a:t>
            </a:r>
            <a:r>
              <a:rPr lang="en-US" dirty="0" err="1"/>
              <a:t>Ukuran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Ukuran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ukuran</a:t>
            </a:r>
            <a:r>
              <a:rPr lang="en-US" dirty="0"/>
              <a:t> </a:t>
            </a:r>
            <a:r>
              <a:rPr lang="en-US" dirty="0" err="1"/>
              <a:t>praktis</a:t>
            </a:r>
            <a:r>
              <a:rPr lang="en-US" dirty="0"/>
              <a:t> yang </a:t>
            </a:r>
            <a:r>
              <a:rPr lang="en-US" dirty="0" err="1"/>
              <a:t>disediakan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isi</a:t>
            </a:r>
            <a:r>
              <a:rPr lang="en-US" dirty="0"/>
              <a:t> </a:t>
            </a:r>
            <a:r>
              <a:rPr lang="en-US" dirty="0" err="1"/>
              <a:t>formulir</a:t>
            </a:r>
            <a:r>
              <a:rPr lang="en-US" dirty="0"/>
              <a:t>. </a:t>
            </a:r>
            <a:r>
              <a:rPr lang="en-US" dirty="0" err="1"/>
              <a:t>Usahakan</a:t>
            </a:r>
            <a:r>
              <a:rPr lang="en-US" dirty="0"/>
              <a:t> </a:t>
            </a:r>
            <a:r>
              <a:rPr lang="en-US" dirty="0" err="1"/>
              <a:t>ukuran</a:t>
            </a:r>
            <a:r>
              <a:rPr lang="en-US" dirty="0"/>
              <a:t> </a:t>
            </a:r>
            <a:r>
              <a:rPr lang="en-US" dirty="0" err="1"/>
              <a:t>kertas</a:t>
            </a:r>
            <a:r>
              <a:rPr lang="en-US" dirty="0"/>
              <a:t> yang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en-US" dirty="0" err="1"/>
              <a:t>ukuran</a:t>
            </a:r>
            <a:r>
              <a:rPr lang="en-US" dirty="0"/>
              <a:t> </a:t>
            </a:r>
            <a:r>
              <a:rPr lang="en-US" dirty="0" err="1"/>
              <a:t>kertas</a:t>
            </a:r>
            <a:r>
              <a:rPr lang="en-US" dirty="0"/>
              <a:t> </a:t>
            </a:r>
            <a:r>
              <a:rPr lang="en-US" dirty="0" err="1"/>
              <a:t>standar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dijual</a:t>
            </a:r>
            <a:r>
              <a:rPr lang="en-US" dirty="0"/>
              <a:t>.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kertas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standar</a:t>
            </a:r>
            <a:r>
              <a:rPr lang="en-US" dirty="0"/>
              <a:t>, </a:t>
            </a:r>
            <a:r>
              <a:rPr lang="en-US" dirty="0" err="1"/>
              <a:t>sebaiknya</a:t>
            </a:r>
            <a:r>
              <a:rPr lang="en-US" dirty="0"/>
              <a:t> </a:t>
            </a:r>
            <a:r>
              <a:rPr lang="en-US" dirty="0" err="1"/>
              <a:t>dibuat</a:t>
            </a:r>
            <a:r>
              <a:rPr lang="en-US" dirty="0"/>
              <a:t> </a:t>
            </a:r>
            <a:r>
              <a:rPr lang="en-US" dirty="0" err="1"/>
              <a:t>ukuran</a:t>
            </a:r>
            <a:r>
              <a:rPr lang="en-US" dirty="0"/>
              <a:t> yang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kelipatan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membuang</a:t>
            </a:r>
            <a:r>
              <a:rPr lang="en-US" dirty="0"/>
              <a:t> </a:t>
            </a:r>
            <a:r>
              <a:rPr lang="en-US" dirty="0" err="1"/>
              <a:t>kertas</a:t>
            </a:r>
            <a:r>
              <a:rPr lang="en-US" dirty="0"/>
              <a:t>,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ukuran</a:t>
            </a:r>
            <a:r>
              <a:rPr lang="en-US" dirty="0"/>
              <a:t> </a:t>
            </a:r>
            <a:r>
              <a:rPr lang="en-US" dirty="0" err="1"/>
              <a:t>standar</a:t>
            </a:r>
            <a:r>
              <a:rPr lang="en-US" dirty="0"/>
              <a:t> </a:t>
            </a:r>
            <a:r>
              <a:rPr lang="en-US" dirty="0" err="1"/>
              <a:t>dibagi</a:t>
            </a:r>
            <a:r>
              <a:rPr lang="en-US" dirty="0"/>
              <a:t> 2,3,4 </a:t>
            </a:r>
            <a:r>
              <a:rPr lang="en-US" dirty="0" err="1"/>
              <a:t>dst</a:t>
            </a:r>
            <a:r>
              <a:rPr lang="en-US" dirty="0"/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03459-4D54-4B44-8D22-5A398D43F5E1}" type="datetime1">
              <a:rPr lang="en-US" smtClean="0"/>
              <a:pPr/>
              <a:t>28-Jun-18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84571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d.      </a:t>
            </a:r>
            <a:r>
              <a:rPr lang="en-US" dirty="0" err="1" smtClean="0"/>
              <a:t>Bentuk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219200"/>
            <a:ext cx="7498080" cy="5410200"/>
          </a:xfrm>
        </p:spPr>
        <p:txBody>
          <a:bodyPr>
            <a:noAutofit/>
          </a:bodyPr>
          <a:lstStyle/>
          <a:p>
            <a:pPr marL="82296" indent="0">
              <a:buNone/>
            </a:pPr>
            <a:r>
              <a:rPr lang="en-US" sz="2000" dirty="0" err="1" smtClean="0"/>
              <a:t>Menyatakan</a:t>
            </a:r>
            <a:r>
              <a:rPr lang="en-US" sz="2000" dirty="0" smtClean="0"/>
              <a:t> </a:t>
            </a:r>
            <a:r>
              <a:rPr lang="en-US" sz="2000" dirty="0" err="1"/>
              <a:t>bentuk</a:t>
            </a:r>
            <a:r>
              <a:rPr lang="en-US" sz="2000" dirty="0"/>
              <a:t> (vertical, horizontal,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persegi</a:t>
            </a:r>
            <a:r>
              <a:rPr lang="en-US" sz="2000" dirty="0"/>
              <a:t> </a:t>
            </a:r>
            <a:r>
              <a:rPr lang="en-US" sz="2000" dirty="0" err="1"/>
              <a:t>panjang</a:t>
            </a:r>
            <a:r>
              <a:rPr lang="en-US" sz="2000" dirty="0"/>
              <a:t>). </a:t>
            </a:r>
            <a:r>
              <a:rPr lang="en-US" sz="2000" dirty="0" err="1"/>
              <a:t>Beberapa</a:t>
            </a:r>
            <a:r>
              <a:rPr lang="en-US" sz="2000" dirty="0"/>
              <a:t> </a:t>
            </a:r>
            <a:r>
              <a:rPr lang="en-US" sz="2000" dirty="0" err="1"/>
              <a:t>faktor</a:t>
            </a:r>
            <a:r>
              <a:rPr lang="en-US" sz="2000" dirty="0"/>
              <a:t> </a:t>
            </a:r>
            <a:r>
              <a:rPr lang="en-US" sz="2000" dirty="0" err="1"/>
              <a:t>harus</a:t>
            </a:r>
            <a:r>
              <a:rPr lang="en-US" sz="2000" dirty="0"/>
              <a:t> </a:t>
            </a:r>
            <a:r>
              <a:rPr lang="en-US" sz="2000" dirty="0" err="1"/>
              <a:t>dipertimbangkan</a:t>
            </a:r>
            <a:r>
              <a:rPr lang="en-US" sz="2000" dirty="0"/>
              <a:t> di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pemilihan</a:t>
            </a:r>
            <a:r>
              <a:rPr lang="en-US" sz="2000" dirty="0"/>
              <a:t> </a:t>
            </a:r>
            <a:r>
              <a:rPr lang="en-US" sz="2000" dirty="0" err="1"/>
              <a:t>kertas</a:t>
            </a:r>
            <a:r>
              <a:rPr lang="en-US" sz="2000" dirty="0"/>
              <a:t> yang </a:t>
            </a:r>
            <a:r>
              <a:rPr lang="en-US" sz="2000" dirty="0" err="1"/>
              <a:t>akan</a:t>
            </a:r>
            <a:r>
              <a:rPr lang="en-US" sz="2000" dirty="0"/>
              <a:t> </a:t>
            </a:r>
            <a:r>
              <a:rPr lang="en-US" sz="2000" dirty="0" err="1"/>
              <a:t>digunakan</a:t>
            </a:r>
            <a:r>
              <a:rPr lang="en-US" sz="2000" dirty="0"/>
              <a:t>, </a:t>
            </a:r>
            <a:r>
              <a:rPr lang="en-US" sz="2000" dirty="0" err="1"/>
              <a:t>yaitu</a:t>
            </a:r>
            <a:r>
              <a:rPr lang="en-US" sz="2000" dirty="0"/>
              <a:t> :</a:t>
            </a:r>
          </a:p>
          <a:p>
            <a:r>
              <a:rPr lang="en-US" sz="2000" dirty="0" smtClean="0"/>
              <a:t>Lama </a:t>
            </a:r>
            <a:r>
              <a:rPr lang="en-US" sz="2000" dirty="0" err="1"/>
              <a:t>formulir</a:t>
            </a:r>
            <a:r>
              <a:rPr lang="en-US" sz="2000" dirty="0"/>
              <a:t> </a:t>
            </a:r>
            <a:r>
              <a:rPr lang="en-US" sz="2000" dirty="0" err="1"/>
              <a:t>akan</a:t>
            </a:r>
            <a:r>
              <a:rPr lang="en-US" sz="2000" dirty="0"/>
              <a:t> </a:t>
            </a:r>
            <a:r>
              <a:rPr lang="en-US" sz="2000" dirty="0" err="1"/>
              <a:t>disimpan</a:t>
            </a:r>
            <a:endParaRPr lang="en-US" sz="2000" dirty="0"/>
          </a:p>
          <a:p>
            <a:r>
              <a:rPr lang="en-US" sz="2000" dirty="0" err="1" smtClean="0"/>
              <a:t>Penampilan</a:t>
            </a:r>
            <a:r>
              <a:rPr lang="en-US" sz="2000" dirty="0" smtClean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formulir</a:t>
            </a:r>
            <a:endParaRPr lang="en-US" sz="2000" dirty="0"/>
          </a:p>
          <a:p>
            <a:r>
              <a:rPr lang="en-US" sz="2000" dirty="0" err="1" smtClean="0"/>
              <a:t>Banyaknya</a:t>
            </a:r>
            <a:r>
              <a:rPr lang="en-US" sz="2000" dirty="0" smtClean="0"/>
              <a:t> </a:t>
            </a:r>
            <a:r>
              <a:rPr lang="en-US" sz="2000" dirty="0" err="1"/>
              <a:t>formulir</a:t>
            </a:r>
            <a:r>
              <a:rPr lang="en-US" sz="2000" dirty="0"/>
              <a:t> </a:t>
            </a:r>
          </a:p>
          <a:p>
            <a:r>
              <a:rPr lang="en-US" sz="2000" dirty="0" err="1" smtClean="0"/>
              <a:t>Bagaimana</a:t>
            </a:r>
            <a:r>
              <a:rPr lang="en-US" sz="2000" dirty="0" smtClean="0"/>
              <a:t> </a:t>
            </a:r>
            <a:r>
              <a:rPr lang="en-US" sz="2000" dirty="0" err="1"/>
              <a:t>penanganannya</a:t>
            </a:r>
            <a:r>
              <a:rPr lang="en-US" sz="2000" dirty="0"/>
              <a:t> (</a:t>
            </a:r>
            <a:r>
              <a:rPr lang="en-US" sz="2000" dirty="0" err="1"/>
              <a:t>halus</a:t>
            </a:r>
            <a:r>
              <a:rPr lang="en-US" sz="2000" dirty="0"/>
              <a:t>, </a:t>
            </a:r>
            <a:r>
              <a:rPr lang="en-US" sz="2000" dirty="0" err="1"/>
              <a:t>kasar</a:t>
            </a:r>
            <a:r>
              <a:rPr lang="en-US" sz="2000" dirty="0"/>
              <a:t>, </a:t>
            </a:r>
            <a:r>
              <a:rPr lang="en-US" sz="2000" dirty="0" err="1"/>
              <a:t>dilipat</a:t>
            </a:r>
            <a:r>
              <a:rPr lang="en-US" sz="2000" dirty="0"/>
              <a:t>,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dibawa-bawa</a:t>
            </a:r>
            <a:r>
              <a:rPr lang="en-US" sz="2000" dirty="0"/>
              <a:t> </a:t>
            </a:r>
            <a:r>
              <a:rPr lang="en-US" sz="2000" dirty="0" err="1"/>
              <a:t>oleh</a:t>
            </a:r>
            <a:r>
              <a:rPr lang="en-US" sz="2000" dirty="0"/>
              <a:t> </a:t>
            </a:r>
            <a:r>
              <a:rPr lang="en-US" sz="2000" dirty="0" err="1"/>
              <a:t>pemakainya</a:t>
            </a:r>
            <a:r>
              <a:rPr lang="en-US" sz="2000" dirty="0"/>
              <a:t>)</a:t>
            </a:r>
          </a:p>
          <a:p>
            <a:r>
              <a:rPr lang="en-US" sz="2000" dirty="0" err="1" smtClean="0"/>
              <a:t>Kemudahan</a:t>
            </a:r>
            <a:r>
              <a:rPr lang="en-US" sz="2000" dirty="0" smtClean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digunakan</a:t>
            </a:r>
            <a:endParaRPr lang="en-US" sz="2000" dirty="0"/>
          </a:p>
          <a:p>
            <a:r>
              <a:rPr lang="en-US" sz="2000" dirty="0" err="1" smtClean="0"/>
              <a:t>Tahan</a:t>
            </a:r>
            <a:r>
              <a:rPr lang="en-US" sz="2000" dirty="0" smtClean="0"/>
              <a:t> </a:t>
            </a:r>
            <a:r>
              <a:rPr lang="en-US" sz="2000" dirty="0" err="1"/>
              <a:t>lamanya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pengisian</a:t>
            </a:r>
            <a:r>
              <a:rPr lang="en-US" sz="2000" dirty="0"/>
              <a:t> yang lama</a:t>
            </a:r>
          </a:p>
          <a:p>
            <a:r>
              <a:rPr lang="en-US" sz="2000" dirty="0" err="1" smtClean="0"/>
              <a:t>Lingkungan</a:t>
            </a:r>
            <a:r>
              <a:rPr lang="en-US" sz="2000" dirty="0" smtClean="0"/>
              <a:t> </a:t>
            </a:r>
            <a:r>
              <a:rPr lang="en-US" sz="2000" dirty="0"/>
              <a:t>(</a:t>
            </a:r>
            <a:r>
              <a:rPr lang="en-US" sz="2000" dirty="0" err="1"/>
              <a:t>minyak</a:t>
            </a:r>
            <a:r>
              <a:rPr lang="en-US" sz="2000" dirty="0"/>
              <a:t>, </a:t>
            </a:r>
            <a:r>
              <a:rPr lang="en-US" sz="2000" dirty="0" err="1"/>
              <a:t>kotor</a:t>
            </a:r>
            <a:r>
              <a:rPr lang="en-US" sz="2000" dirty="0"/>
              <a:t>, </a:t>
            </a:r>
            <a:r>
              <a:rPr lang="en-US" sz="2000" dirty="0" err="1"/>
              <a:t>panas</a:t>
            </a:r>
            <a:r>
              <a:rPr lang="en-US" sz="2000" dirty="0"/>
              <a:t>, </a:t>
            </a:r>
            <a:r>
              <a:rPr lang="en-US" sz="2000" dirty="0" err="1"/>
              <a:t>dingin</a:t>
            </a:r>
            <a:r>
              <a:rPr lang="en-US" sz="2000" dirty="0"/>
              <a:t>, </a:t>
            </a:r>
            <a:r>
              <a:rPr lang="en-US" sz="2000" dirty="0" err="1"/>
              <a:t>lembab</a:t>
            </a:r>
            <a:r>
              <a:rPr lang="en-US" sz="2000" dirty="0"/>
              <a:t>, </a:t>
            </a:r>
            <a:r>
              <a:rPr lang="en-US" sz="2000" dirty="0" err="1"/>
              <a:t>dll</a:t>
            </a:r>
            <a:r>
              <a:rPr lang="en-US" sz="2000" dirty="0"/>
              <a:t>)</a:t>
            </a:r>
          </a:p>
          <a:p>
            <a:r>
              <a:rPr lang="en-US" sz="2000" dirty="0" err="1" smtClean="0"/>
              <a:t>Metode</a:t>
            </a:r>
            <a:r>
              <a:rPr lang="en-US" sz="2000" dirty="0" smtClean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pengisian</a:t>
            </a:r>
            <a:r>
              <a:rPr lang="en-US" sz="2000" dirty="0"/>
              <a:t> data di </a:t>
            </a:r>
            <a:r>
              <a:rPr lang="en-US" sz="2000" dirty="0" err="1"/>
              <a:t>formulir</a:t>
            </a:r>
            <a:r>
              <a:rPr lang="en-US" sz="2000" dirty="0"/>
              <a:t> (</a:t>
            </a:r>
            <a:r>
              <a:rPr lang="en-US" sz="2000" dirty="0" err="1"/>
              <a:t>tulis</a:t>
            </a:r>
            <a:r>
              <a:rPr lang="en-US" sz="2000" dirty="0"/>
              <a:t> </a:t>
            </a:r>
            <a:r>
              <a:rPr lang="en-US" sz="2000" dirty="0" err="1"/>
              <a:t>tangan</a:t>
            </a:r>
            <a:r>
              <a:rPr lang="en-US" sz="2000" dirty="0"/>
              <a:t>, </a:t>
            </a:r>
            <a:r>
              <a:rPr lang="en-US" sz="2000" dirty="0" err="1"/>
              <a:t>mesin</a:t>
            </a:r>
            <a:r>
              <a:rPr lang="en-US" sz="2000" dirty="0"/>
              <a:t>)</a:t>
            </a:r>
          </a:p>
          <a:p>
            <a:r>
              <a:rPr lang="en-US" sz="2000" dirty="0" err="1" smtClean="0"/>
              <a:t>Keamanan</a:t>
            </a:r>
            <a:r>
              <a:rPr lang="en-US" sz="2000" dirty="0" smtClean="0"/>
              <a:t> </a:t>
            </a:r>
            <a:r>
              <a:rPr lang="en-US" sz="2000" dirty="0" err="1"/>
              <a:t>terhadap</a:t>
            </a:r>
            <a:r>
              <a:rPr lang="en-US" sz="2000" dirty="0"/>
              <a:t> </a:t>
            </a:r>
            <a:r>
              <a:rPr lang="en-US" sz="2000" dirty="0" err="1"/>
              <a:t>pudarnya</a:t>
            </a:r>
            <a:r>
              <a:rPr lang="en-US" sz="2000" dirty="0"/>
              <a:t> </a:t>
            </a:r>
            <a:r>
              <a:rPr lang="en-US" sz="2000" dirty="0" smtClean="0"/>
              <a:t>data</a:t>
            </a:r>
            <a:r>
              <a:rPr lang="id-ID" sz="2000" dirty="0" smtClean="0"/>
              <a:t>. </a:t>
            </a:r>
            <a:r>
              <a:rPr lang="en-US" sz="2000" dirty="0" err="1" smtClean="0"/>
              <a:t>semakin</a:t>
            </a:r>
            <a:r>
              <a:rPr lang="en-US" sz="2000" dirty="0" smtClean="0"/>
              <a:t> </a:t>
            </a:r>
            <a:r>
              <a:rPr lang="en-US" sz="2000" dirty="0"/>
              <a:t>lama </a:t>
            </a:r>
            <a:r>
              <a:rPr lang="en-US" sz="2000" dirty="0" err="1"/>
              <a:t>formulir</a:t>
            </a:r>
            <a:r>
              <a:rPr lang="en-US" sz="2000" dirty="0"/>
              <a:t> </a:t>
            </a:r>
            <a:r>
              <a:rPr lang="en-US" sz="2000" dirty="0" err="1"/>
              <a:t>akan</a:t>
            </a:r>
            <a:r>
              <a:rPr lang="en-US" sz="2000" dirty="0"/>
              <a:t> </a:t>
            </a:r>
            <a:r>
              <a:rPr lang="en-US" sz="2000" dirty="0" err="1"/>
              <a:t>disimpan</a:t>
            </a:r>
            <a:r>
              <a:rPr lang="en-US" sz="2000" dirty="0"/>
              <a:t>, </a:t>
            </a:r>
            <a:r>
              <a:rPr lang="en-US" sz="2000" dirty="0" err="1"/>
              <a:t>formulir</a:t>
            </a:r>
            <a:r>
              <a:rPr lang="en-US" sz="2000" dirty="0"/>
              <a:t> </a:t>
            </a:r>
            <a:r>
              <a:rPr lang="en-US" sz="2000" dirty="0" err="1"/>
              <a:t>tersebut</a:t>
            </a:r>
            <a:r>
              <a:rPr lang="en-US" sz="2000" dirty="0"/>
              <a:t> </a:t>
            </a:r>
            <a:r>
              <a:rPr lang="en-US" sz="2000" dirty="0" err="1"/>
              <a:t>harus</a:t>
            </a:r>
            <a:r>
              <a:rPr lang="en-US" sz="2000" dirty="0"/>
              <a:t> </a:t>
            </a:r>
            <a:r>
              <a:rPr lang="en-US" sz="2000" dirty="0" err="1"/>
              <a:t>semakin</a:t>
            </a:r>
            <a:r>
              <a:rPr lang="en-US" sz="2000" dirty="0"/>
              <a:t> </a:t>
            </a:r>
            <a:r>
              <a:rPr lang="en-US" sz="2000" dirty="0" err="1"/>
              <a:t>baik</a:t>
            </a:r>
            <a:r>
              <a:rPr lang="en-US" sz="2000" dirty="0"/>
              <a:t>. </a:t>
            </a:r>
            <a:r>
              <a:rPr lang="en-US" sz="2000" dirty="0" err="1"/>
              <a:t>Semakin</a:t>
            </a:r>
            <a:r>
              <a:rPr lang="en-US" sz="2000" dirty="0"/>
              <a:t> </a:t>
            </a:r>
            <a:r>
              <a:rPr lang="en-US" sz="2000" dirty="0" err="1"/>
              <a:t>sering</a:t>
            </a:r>
            <a:r>
              <a:rPr lang="en-US" sz="2000" dirty="0"/>
              <a:t> </a:t>
            </a:r>
            <a:r>
              <a:rPr lang="en-US" sz="2000" dirty="0" err="1"/>
              <a:t>digunakan</a:t>
            </a:r>
            <a:r>
              <a:rPr lang="en-US" sz="2000" dirty="0"/>
              <a:t>, </a:t>
            </a:r>
            <a:r>
              <a:rPr lang="en-US" sz="2000" dirty="0" err="1"/>
              <a:t>kelas</a:t>
            </a:r>
            <a:r>
              <a:rPr lang="en-US" sz="2000" dirty="0"/>
              <a:t> </a:t>
            </a:r>
            <a:r>
              <a:rPr lang="en-US" sz="2000" dirty="0" err="1"/>
              <a:t>kertas</a:t>
            </a:r>
            <a:r>
              <a:rPr lang="en-US" sz="2000" dirty="0"/>
              <a:t> </a:t>
            </a:r>
            <a:r>
              <a:rPr lang="en-US" sz="2000" dirty="0" err="1"/>
              <a:t>harus</a:t>
            </a:r>
            <a:r>
              <a:rPr lang="en-US" sz="2000" dirty="0"/>
              <a:t> </a:t>
            </a:r>
            <a:r>
              <a:rPr lang="en-US" sz="2000" dirty="0" err="1"/>
              <a:t>semakin</a:t>
            </a:r>
            <a:r>
              <a:rPr lang="en-US" sz="2000" dirty="0"/>
              <a:t> </a:t>
            </a:r>
            <a:r>
              <a:rPr lang="en-US" sz="2000" dirty="0" err="1"/>
              <a:t>baik</a:t>
            </a:r>
            <a:r>
              <a:rPr lang="en-US" sz="2000" dirty="0"/>
              <a:t> pula.</a:t>
            </a:r>
          </a:p>
          <a:p>
            <a:pPr marL="82296" indent="0">
              <a:buNone/>
            </a:pPr>
            <a:r>
              <a:rPr lang="en-US" sz="2000" dirty="0"/>
              <a:t/>
            </a:r>
            <a:br>
              <a:rPr lang="en-US" sz="2000" dirty="0"/>
            </a:b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03459-4D54-4B44-8D22-5A398D43F5E1}" type="datetime1">
              <a:rPr lang="en-US" smtClean="0"/>
              <a:pPr/>
              <a:t>28-Jun-18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71092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r>
              <a:rPr lang="id-ID" sz="6000" dirty="0" smtClean="0"/>
              <a:t>III. </a:t>
            </a:r>
            <a:r>
              <a:rPr lang="en-US" sz="6000" dirty="0" err="1" smtClean="0"/>
              <a:t>Aspek</a:t>
            </a:r>
            <a:r>
              <a:rPr lang="en-US" sz="6000" dirty="0" smtClean="0"/>
              <a:t> </a:t>
            </a:r>
            <a:r>
              <a:rPr lang="en-US" sz="6000" dirty="0"/>
              <a:t>Isi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03459-4D54-4B44-8D22-5A398D43F5E1}" type="datetime1">
              <a:rPr lang="en-US" smtClean="0"/>
              <a:pPr/>
              <a:t>28-Jun-18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73926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a. </a:t>
            </a:r>
            <a:r>
              <a:rPr lang="en-US" dirty="0" err="1" smtClean="0"/>
              <a:t>Butir</a:t>
            </a:r>
            <a:r>
              <a:rPr lang="en-US" dirty="0" smtClean="0"/>
              <a:t> </a:t>
            </a:r>
            <a:r>
              <a:rPr lang="en-US" dirty="0"/>
              <a:t>data </a:t>
            </a:r>
            <a:r>
              <a:rPr lang="en-US" dirty="0" err="1"/>
              <a:t>atau</a:t>
            </a:r>
            <a:r>
              <a:rPr lang="en-US" dirty="0"/>
              <a:t> item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err="1" smtClean="0"/>
              <a:t>Butir</a:t>
            </a:r>
            <a:r>
              <a:rPr lang="en-US" dirty="0" smtClean="0"/>
              <a:t> </a:t>
            </a:r>
            <a:r>
              <a:rPr lang="en-US" dirty="0"/>
              <a:t>data </a:t>
            </a:r>
            <a:r>
              <a:rPr lang="en-US" dirty="0" err="1"/>
              <a:t>atau</a:t>
            </a:r>
            <a:r>
              <a:rPr lang="en-US" dirty="0"/>
              <a:t> item </a:t>
            </a:r>
            <a:r>
              <a:rPr lang="en-US" dirty="0" err="1"/>
              <a:t>merupakan</a:t>
            </a:r>
            <a:r>
              <a:rPr lang="en-US" dirty="0"/>
              <a:t> data </a:t>
            </a:r>
            <a:r>
              <a:rPr lang="en-US" dirty="0" err="1"/>
              <a:t>apa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 yang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dimasukkan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mendesain</a:t>
            </a:r>
            <a:r>
              <a:rPr lang="en-US" dirty="0"/>
              <a:t> </a:t>
            </a:r>
            <a:r>
              <a:rPr lang="en-US" dirty="0" err="1"/>
              <a:t>formulir</a:t>
            </a:r>
            <a:r>
              <a:rPr lang="en-US" dirty="0"/>
              <a:t>.</a:t>
            </a:r>
          </a:p>
          <a:p>
            <a:pPr algn="just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03459-4D54-4B44-8D22-5A398D43F5E1}" type="datetime1">
              <a:rPr lang="en-US" smtClean="0"/>
              <a:pPr/>
              <a:t>28-Jun-18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94617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b. </a:t>
            </a:r>
            <a:r>
              <a:rPr lang="id-ID" dirty="0" smtClean="0"/>
              <a:t> </a:t>
            </a:r>
            <a:r>
              <a:rPr lang="en-US" dirty="0" err="1" smtClean="0"/>
              <a:t>Pengurutan</a:t>
            </a:r>
            <a:r>
              <a:rPr lang="en-US" dirty="0"/>
              <a:t>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err="1" smtClean="0"/>
              <a:t>Pengurutan</a:t>
            </a:r>
            <a:r>
              <a:rPr lang="en-US" dirty="0" smtClean="0"/>
              <a:t> </a:t>
            </a:r>
            <a:r>
              <a:rPr lang="en-US" dirty="0" err="1"/>
              <a:t>menurut</a:t>
            </a:r>
            <a:r>
              <a:rPr lang="en-US" dirty="0"/>
              <a:t> </a:t>
            </a:r>
            <a:r>
              <a:rPr lang="en-US" dirty="0" err="1"/>
              <a:t>pengelompokan</a:t>
            </a:r>
            <a:r>
              <a:rPr lang="en-US" dirty="0"/>
              <a:t> </a:t>
            </a:r>
            <a:r>
              <a:rPr lang="en-US" dirty="0" err="1"/>
              <a:t>datanya</a:t>
            </a:r>
            <a:r>
              <a:rPr lang="en-US" dirty="0"/>
              <a:t> </a:t>
            </a:r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belum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03459-4D54-4B44-8D22-5A398D43F5E1}" type="datetime1">
              <a:rPr lang="en-US" smtClean="0"/>
              <a:pPr/>
              <a:t>28-Jun-18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24577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c.       Caption.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/>
              <a:t>kejelasan</a:t>
            </a:r>
            <a:r>
              <a:rPr lang="en-US" dirty="0"/>
              <a:t> kata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formulir</a:t>
            </a:r>
            <a:r>
              <a:rPr lang="en-US" dirty="0"/>
              <a:t>. </a:t>
            </a:r>
            <a:r>
              <a:rPr lang="en-US" dirty="0" err="1"/>
              <a:t>Merupakan</a:t>
            </a:r>
            <a:r>
              <a:rPr lang="en-US" dirty="0"/>
              <a:t> kata-kata yang </a:t>
            </a:r>
            <a:r>
              <a:rPr lang="en-US" dirty="0" err="1"/>
              <a:t>dicetak</a:t>
            </a:r>
            <a:r>
              <a:rPr lang="en-US" dirty="0"/>
              <a:t> di </a:t>
            </a:r>
            <a:r>
              <a:rPr lang="en-US" dirty="0" err="1"/>
              <a:t>formulir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menunjukkan</a:t>
            </a:r>
            <a:r>
              <a:rPr lang="en-US" dirty="0"/>
              <a:t> </a:t>
            </a:r>
            <a:r>
              <a:rPr lang="en-US" dirty="0" err="1"/>
              <a:t>siapa</a:t>
            </a:r>
            <a:r>
              <a:rPr lang="en-US" dirty="0"/>
              <a:t> yang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mengisi</a:t>
            </a:r>
            <a:r>
              <a:rPr lang="en-US" dirty="0"/>
              <a:t> data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diisikan</a:t>
            </a:r>
            <a:r>
              <a:rPr lang="en-US" dirty="0"/>
              <a:t>.</a:t>
            </a:r>
          </a:p>
          <a:p>
            <a:pPr algn="just"/>
            <a:endParaRPr lang="en-US" dirty="0"/>
          </a:p>
          <a:p>
            <a:pPr algn="just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03459-4D54-4B44-8D22-5A398D43F5E1}" type="datetime1">
              <a:rPr lang="en-US" smtClean="0"/>
              <a:pPr/>
              <a:t>28-Jun-18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30234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d.      </a:t>
            </a:r>
            <a:r>
              <a:rPr lang="en-US" dirty="0" err="1"/>
              <a:t>Pengelompokan</a:t>
            </a:r>
            <a:r>
              <a:rPr lang="en-US" dirty="0"/>
              <a:t> data.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8077" y="1504950"/>
            <a:ext cx="7498080" cy="4800600"/>
          </a:xfrm>
        </p:spPr>
        <p:txBody>
          <a:bodyPr/>
          <a:lstStyle/>
          <a:p>
            <a:pPr algn="just"/>
            <a:r>
              <a:rPr lang="en-US" dirty="0" smtClean="0"/>
              <a:t>Data </a:t>
            </a:r>
            <a:r>
              <a:rPr lang="en-US" dirty="0"/>
              <a:t>yang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dikelompokkan</a:t>
            </a:r>
            <a:r>
              <a:rPr lang="en-US" dirty="0"/>
              <a:t> </a:t>
            </a:r>
            <a:r>
              <a:rPr lang="en-US" dirty="0" err="1"/>
              <a:t>menurut</a:t>
            </a:r>
            <a:r>
              <a:rPr lang="en-US" dirty="0"/>
              <a:t> </a:t>
            </a:r>
            <a:r>
              <a:rPr lang="en-US" dirty="0" err="1"/>
              <a:t>jenisnya</a:t>
            </a:r>
            <a:r>
              <a:rPr lang="en-US" dirty="0"/>
              <a:t> </a:t>
            </a:r>
            <a:r>
              <a:rPr lang="en-US" dirty="0" err="1"/>
              <a:t>masing-masing</a:t>
            </a:r>
            <a:r>
              <a:rPr lang="en-US" dirty="0"/>
              <a:t>.</a:t>
            </a:r>
          </a:p>
          <a:p>
            <a:pPr marL="82296" indent="0" algn="just">
              <a:buNone/>
            </a:pPr>
            <a:r>
              <a:rPr lang="en-US" dirty="0"/>
              <a:t>  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03459-4D54-4B44-8D22-5A398D43F5E1}" type="datetime1">
              <a:rPr lang="en-US" smtClean="0"/>
              <a:pPr/>
              <a:t>28-Jun-18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25541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e. </a:t>
            </a:r>
            <a:r>
              <a:rPr lang="en-US" dirty="0" err="1"/>
              <a:t>Terminologi</a:t>
            </a:r>
            <a:r>
              <a:rPr lang="en-US" dirty="0"/>
              <a:t> data.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Ada </a:t>
            </a:r>
            <a:r>
              <a:rPr lang="en-US" dirty="0" err="1"/>
              <a:t>tidaknya</a:t>
            </a:r>
            <a:r>
              <a:rPr lang="en-US" dirty="0"/>
              <a:t> </a:t>
            </a:r>
            <a:r>
              <a:rPr lang="en-US" dirty="0" err="1"/>
              <a:t>istilah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medis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diketahui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orang </a:t>
            </a:r>
            <a:r>
              <a:rPr lang="en-US" dirty="0" err="1"/>
              <a:t>awam</a:t>
            </a:r>
            <a:r>
              <a:rPr lang="en-US" dirty="0"/>
              <a:t> yang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diberi</a:t>
            </a:r>
            <a:r>
              <a:rPr lang="en-US" dirty="0"/>
              <a:t> </a:t>
            </a:r>
            <a:r>
              <a:rPr lang="en-US" dirty="0" err="1"/>
              <a:t>keterangan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Indonesia.</a:t>
            </a:r>
          </a:p>
          <a:p>
            <a:pPr algn="just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03459-4D54-4B44-8D22-5A398D43F5E1}" type="datetime1">
              <a:rPr lang="en-US" smtClean="0"/>
              <a:pPr/>
              <a:t>28-Jun-18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2472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TERIMA KASIH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03459-4D54-4B44-8D22-5A398D43F5E1}" type="datetime1">
              <a:rPr lang="en-US" smtClean="0"/>
              <a:pPr/>
              <a:t>28-Jun-18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0389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 fontAlgn="base">
              <a:buNone/>
            </a:pPr>
            <a:r>
              <a:rPr lang="en-US" b="1" dirty="0" err="1"/>
              <a:t>Tugas</a:t>
            </a:r>
            <a:r>
              <a:rPr lang="en-US" dirty="0"/>
              <a:t> </a:t>
            </a:r>
            <a:r>
              <a:rPr lang="en-US" b="1" dirty="0" err="1"/>
              <a:t>Perekam</a:t>
            </a:r>
            <a:r>
              <a:rPr lang="en-US" dirty="0"/>
              <a:t> </a:t>
            </a:r>
            <a:r>
              <a:rPr lang="en-US" b="1" dirty="0" err="1"/>
              <a:t>Medis</a:t>
            </a:r>
            <a:r>
              <a:rPr lang="en-US" dirty="0"/>
              <a:t> </a:t>
            </a:r>
            <a:r>
              <a:rPr lang="en-US" b="1" dirty="0" err="1" smtClean="0"/>
              <a:t>Penyelia</a:t>
            </a:r>
            <a:r>
              <a:rPr lang="en-US" b="1" dirty="0"/>
              <a:t>:</a:t>
            </a:r>
            <a:endParaRPr lang="en-US" dirty="0"/>
          </a:p>
          <a:p>
            <a:pPr fontAlgn="base"/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usulan</a:t>
            </a:r>
            <a:r>
              <a:rPr lang="en-US" dirty="0"/>
              <a:t> (</a:t>
            </a:r>
            <a:r>
              <a:rPr lang="en-US" dirty="0" err="1"/>
              <a:t>merancang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mendisain</a:t>
            </a:r>
            <a:r>
              <a:rPr lang="en-US" dirty="0"/>
              <a:t>) &amp;</a:t>
            </a:r>
          </a:p>
          <a:p>
            <a:pPr fontAlgn="base"/>
            <a:r>
              <a:rPr lang="en-US" dirty="0" err="1"/>
              <a:t>mengevaluasi</a:t>
            </a:r>
            <a:r>
              <a:rPr lang="en-US" dirty="0"/>
              <a:t> </a:t>
            </a:r>
            <a:r>
              <a:rPr lang="en-US" dirty="0" err="1"/>
              <a:t>formulir</a:t>
            </a:r>
            <a:r>
              <a:rPr lang="en-US" dirty="0"/>
              <a:t> </a:t>
            </a:r>
            <a:r>
              <a:rPr lang="en-US" dirty="0" err="1"/>
              <a:t>rekam</a:t>
            </a:r>
            <a:r>
              <a:rPr lang="en-US" dirty="0"/>
              <a:t> </a:t>
            </a:r>
            <a:r>
              <a:rPr lang="en-US" dirty="0" err="1"/>
              <a:t>medis</a:t>
            </a:r>
            <a:r>
              <a:rPr lang="en-US" dirty="0"/>
              <a:t> (RM).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03459-4D54-4B44-8D22-5A398D43F5E1}" type="datetime1">
              <a:rPr lang="en-US" smtClean="0"/>
              <a:pPr/>
              <a:t>28-Jun-18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4516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640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060450"/>
            <a:ext cx="7770813" cy="920750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b="1" dirty="0" err="1">
                <a:solidFill>
                  <a:srgbClr val="000099"/>
                </a:solidFill>
              </a:rPr>
              <a:t>Prinsip</a:t>
            </a:r>
            <a:r>
              <a:rPr lang="en-US" b="1" dirty="0">
                <a:solidFill>
                  <a:srgbClr val="000099"/>
                </a:solidFill>
              </a:rPr>
              <a:t> </a:t>
            </a:r>
            <a:r>
              <a:rPr lang="en-US" b="1" dirty="0" err="1">
                <a:solidFill>
                  <a:srgbClr val="000099"/>
                </a:solidFill>
              </a:rPr>
              <a:t>Umum</a:t>
            </a:r>
            <a:r>
              <a:rPr lang="en-US" b="1" dirty="0">
                <a:solidFill>
                  <a:srgbClr val="000099"/>
                </a:solidFill>
              </a:rPr>
              <a:t> </a:t>
            </a:r>
            <a:r>
              <a:rPr lang="en-US" b="1" dirty="0" err="1">
                <a:solidFill>
                  <a:srgbClr val="000099"/>
                </a:solidFill>
              </a:rPr>
              <a:t>Desain</a:t>
            </a:r>
            <a:r>
              <a:rPr lang="en-US" b="1" dirty="0">
                <a:solidFill>
                  <a:srgbClr val="000099"/>
                </a:solidFill>
              </a:rPr>
              <a:t> </a:t>
            </a:r>
            <a:r>
              <a:rPr lang="en-US" b="1" dirty="0" err="1">
                <a:solidFill>
                  <a:srgbClr val="000099"/>
                </a:solidFill>
              </a:rPr>
              <a:t>Formulir</a:t>
            </a:r>
            <a:r>
              <a:rPr lang="en-US" b="1" dirty="0">
                <a:solidFill>
                  <a:srgbClr val="000099"/>
                </a:solidFill>
              </a:rPr>
              <a:t> </a:t>
            </a:r>
            <a:r>
              <a:rPr lang="en-US" sz="2100" b="1" dirty="0">
                <a:solidFill>
                  <a:srgbClr val="000099"/>
                </a:solidFill>
              </a:rPr>
              <a:t>(AHIMA 2002)</a:t>
            </a:r>
          </a:p>
        </p:txBody>
      </p:sp>
      <p:sp>
        <p:nvSpPr>
          <p:cNvPr id="48640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246312"/>
            <a:ext cx="7862888" cy="4002088"/>
          </a:xfrm>
        </p:spPr>
        <p:txBody>
          <a:bodyPr>
            <a:normAutofit/>
          </a:bodyPr>
          <a:lstStyle/>
          <a:p>
            <a:pPr marL="609600" indent="-609600">
              <a:buClr>
                <a:srgbClr val="000066"/>
              </a:buClr>
              <a:buFont typeface="Wingdings" pitchFamily="2" charset="2"/>
              <a:buAutoNum type="arabicPeriod"/>
            </a:pPr>
            <a:r>
              <a:rPr lang="en-US" sz="3200" dirty="0" err="1">
                <a:solidFill>
                  <a:srgbClr val="000099"/>
                </a:solidFill>
              </a:rPr>
              <a:t>Harus</a:t>
            </a:r>
            <a:r>
              <a:rPr lang="en-US" sz="3200" dirty="0">
                <a:solidFill>
                  <a:srgbClr val="000099"/>
                </a:solidFill>
              </a:rPr>
              <a:t> </a:t>
            </a:r>
            <a:r>
              <a:rPr lang="en-US" sz="3200" dirty="0" err="1">
                <a:solidFill>
                  <a:srgbClr val="000099"/>
                </a:solidFill>
              </a:rPr>
              <a:t>mudah</a:t>
            </a:r>
            <a:r>
              <a:rPr lang="en-US" sz="3200" dirty="0">
                <a:solidFill>
                  <a:srgbClr val="000099"/>
                </a:solidFill>
              </a:rPr>
              <a:t> </a:t>
            </a:r>
            <a:r>
              <a:rPr lang="en-US" sz="3200" dirty="0" err="1">
                <a:solidFill>
                  <a:srgbClr val="000099"/>
                </a:solidFill>
              </a:rPr>
              <a:t>diisi</a:t>
            </a:r>
            <a:r>
              <a:rPr lang="en-US" sz="3200" dirty="0">
                <a:solidFill>
                  <a:srgbClr val="000099"/>
                </a:solidFill>
              </a:rPr>
              <a:t>/</a:t>
            </a:r>
            <a:r>
              <a:rPr lang="en-US" sz="3200" dirty="0" err="1">
                <a:solidFill>
                  <a:srgbClr val="000099"/>
                </a:solidFill>
              </a:rPr>
              <a:t>dilengkapi</a:t>
            </a:r>
            <a:endParaRPr lang="en-US" sz="3200" dirty="0">
              <a:solidFill>
                <a:srgbClr val="000099"/>
              </a:solidFill>
            </a:endParaRPr>
          </a:p>
          <a:p>
            <a:pPr marL="609600" indent="-609600">
              <a:buClr>
                <a:srgbClr val="000066"/>
              </a:buClr>
              <a:buFont typeface="Wingdings" pitchFamily="2" charset="2"/>
              <a:buAutoNum type="arabicPeriod"/>
            </a:pPr>
            <a:r>
              <a:rPr lang="en-US" sz="3200" dirty="0" err="1">
                <a:solidFill>
                  <a:srgbClr val="000099"/>
                </a:solidFill>
              </a:rPr>
              <a:t>Tercantum</a:t>
            </a:r>
            <a:r>
              <a:rPr lang="en-US" sz="3200" dirty="0">
                <a:solidFill>
                  <a:srgbClr val="000099"/>
                </a:solidFill>
              </a:rPr>
              <a:t> </a:t>
            </a:r>
            <a:r>
              <a:rPr lang="en-US" sz="3200" dirty="0" err="1">
                <a:solidFill>
                  <a:srgbClr val="000099"/>
                </a:solidFill>
              </a:rPr>
              <a:t>instruksi</a:t>
            </a:r>
            <a:r>
              <a:rPr lang="en-US" sz="3200" dirty="0">
                <a:solidFill>
                  <a:srgbClr val="000099"/>
                </a:solidFill>
              </a:rPr>
              <a:t> </a:t>
            </a:r>
            <a:r>
              <a:rPr lang="en-US" sz="3200" dirty="0" err="1">
                <a:solidFill>
                  <a:srgbClr val="000099"/>
                </a:solidFill>
              </a:rPr>
              <a:t>pengisian</a:t>
            </a:r>
            <a:r>
              <a:rPr lang="en-US" sz="3200" dirty="0">
                <a:solidFill>
                  <a:srgbClr val="000099"/>
                </a:solidFill>
              </a:rPr>
              <a:t> </a:t>
            </a:r>
            <a:r>
              <a:rPr lang="en-US" sz="3200" dirty="0" err="1">
                <a:solidFill>
                  <a:srgbClr val="000099"/>
                </a:solidFill>
              </a:rPr>
              <a:t>dan</a:t>
            </a:r>
            <a:r>
              <a:rPr lang="en-US" sz="3200" dirty="0">
                <a:solidFill>
                  <a:srgbClr val="000099"/>
                </a:solidFill>
              </a:rPr>
              <a:t> </a:t>
            </a:r>
            <a:r>
              <a:rPr lang="en-US" sz="3200" dirty="0" err="1">
                <a:solidFill>
                  <a:srgbClr val="000099"/>
                </a:solidFill>
              </a:rPr>
              <a:t>penggunaannya</a:t>
            </a:r>
            <a:endParaRPr lang="en-US" sz="3200" dirty="0">
              <a:solidFill>
                <a:srgbClr val="000099"/>
              </a:solidFill>
            </a:endParaRPr>
          </a:p>
          <a:p>
            <a:pPr marL="609600" indent="-609600">
              <a:buClr>
                <a:srgbClr val="000066"/>
              </a:buClr>
              <a:buFont typeface="Wingdings" pitchFamily="2" charset="2"/>
              <a:buAutoNum type="arabicPeriod"/>
            </a:pPr>
            <a:r>
              <a:rPr lang="en-US" sz="3200" dirty="0" err="1">
                <a:solidFill>
                  <a:srgbClr val="000099"/>
                </a:solidFill>
              </a:rPr>
              <a:t>Ada</a:t>
            </a:r>
            <a:r>
              <a:rPr lang="en-US" sz="3200" dirty="0">
                <a:solidFill>
                  <a:srgbClr val="000099"/>
                </a:solidFill>
              </a:rPr>
              <a:t> heading </a:t>
            </a:r>
            <a:r>
              <a:rPr lang="en-US" sz="3200" dirty="0" err="1">
                <a:solidFill>
                  <a:srgbClr val="000099"/>
                </a:solidFill>
              </a:rPr>
              <a:t>yg</a:t>
            </a:r>
            <a:r>
              <a:rPr lang="en-US" sz="3200" dirty="0">
                <a:solidFill>
                  <a:srgbClr val="000099"/>
                </a:solidFill>
              </a:rPr>
              <a:t> </a:t>
            </a:r>
            <a:r>
              <a:rPr lang="en-US" sz="3200" dirty="0" err="1">
                <a:solidFill>
                  <a:srgbClr val="000099"/>
                </a:solidFill>
              </a:rPr>
              <a:t>mencakup</a:t>
            </a:r>
            <a:r>
              <a:rPr lang="en-US" sz="3200" dirty="0">
                <a:solidFill>
                  <a:srgbClr val="000099"/>
                </a:solidFill>
              </a:rPr>
              <a:t> </a:t>
            </a:r>
            <a:r>
              <a:rPr lang="en-US" sz="3200" dirty="0" err="1">
                <a:solidFill>
                  <a:srgbClr val="000099"/>
                </a:solidFill>
              </a:rPr>
              <a:t>judul</a:t>
            </a:r>
            <a:r>
              <a:rPr lang="en-US" sz="3200" dirty="0">
                <a:solidFill>
                  <a:srgbClr val="000099"/>
                </a:solidFill>
              </a:rPr>
              <a:t> </a:t>
            </a:r>
            <a:r>
              <a:rPr lang="en-US" sz="3200" dirty="0" err="1">
                <a:solidFill>
                  <a:srgbClr val="000099"/>
                </a:solidFill>
              </a:rPr>
              <a:t>dan</a:t>
            </a:r>
            <a:r>
              <a:rPr lang="en-US" sz="3200" dirty="0">
                <a:solidFill>
                  <a:srgbClr val="000099"/>
                </a:solidFill>
              </a:rPr>
              <a:t> </a:t>
            </a:r>
            <a:r>
              <a:rPr lang="en-US" sz="3200" dirty="0" err="1">
                <a:solidFill>
                  <a:srgbClr val="000099"/>
                </a:solidFill>
              </a:rPr>
              <a:t>tujuan</a:t>
            </a:r>
            <a:r>
              <a:rPr lang="en-US" sz="3200" dirty="0">
                <a:solidFill>
                  <a:srgbClr val="000099"/>
                </a:solidFill>
              </a:rPr>
              <a:t> </a:t>
            </a:r>
            <a:r>
              <a:rPr lang="en-US" sz="3200" dirty="0" err="1">
                <a:solidFill>
                  <a:srgbClr val="000099"/>
                </a:solidFill>
              </a:rPr>
              <a:t>jelas</a:t>
            </a:r>
            <a:endParaRPr lang="en-US" sz="3200" dirty="0">
              <a:solidFill>
                <a:srgbClr val="000099"/>
              </a:solidFill>
            </a:endParaRPr>
          </a:p>
          <a:p>
            <a:pPr marL="609600" indent="-609600">
              <a:buClr>
                <a:srgbClr val="000066"/>
              </a:buClr>
              <a:buFont typeface="Wingdings" pitchFamily="2" charset="2"/>
              <a:buAutoNum type="arabicPeriod"/>
            </a:pPr>
            <a:r>
              <a:rPr lang="en-US" sz="3200" dirty="0" err="1">
                <a:solidFill>
                  <a:srgbClr val="000099"/>
                </a:solidFill>
              </a:rPr>
              <a:t>Nama</a:t>
            </a:r>
            <a:r>
              <a:rPr lang="en-US" sz="3200" dirty="0">
                <a:solidFill>
                  <a:srgbClr val="000099"/>
                </a:solidFill>
              </a:rPr>
              <a:t> &amp; </a:t>
            </a:r>
            <a:r>
              <a:rPr lang="en-US" sz="3200" dirty="0" err="1">
                <a:solidFill>
                  <a:srgbClr val="000099"/>
                </a:solidFill>
              </a:rPr>
              <a:t>alamat</a:t>
            </a:r>
            <a:r>
              <a:rPr lang="en-US" sz="3200" dirty="0">
                <a:solidFill>
                  <a:srgbClr val="000099"/>
                </a:solidFill>
              </a:rPr>
              <a:t> </a:t>
            </a:r>
            <a:r>
              <a:rPr lang="en-US" sz="3200" dirty="0" err="1">
                <a:solidFill>
                  <a:srgbClr val="000099"/>
                </a:solidFill>
              </a:rPr>
              <a:t>saryankes</a:t>
            </a:r>
            <a:r>
              <a:rPr lang="en-US" sz="3200" dirty="0">
                <a:solidFill>
                  <a:srgbClr val="000099"/>
                </a:solidFill>
              </a:rPr>
              <a:t> </a:t>
            </a:r>
            <a:r>
              <a:rPr lang="en-US" sz="3200" dirty="0" err="1">
                <a:solidFill>
                  <a:srgbClr val="000099"/>
                </a:solidFill>
              </a:rPr>
              <a:t>harus</a:t>
            </a:r>
            <a:r>
              <a:rPr lang="en-US" sz="3200" dirty="0">
                <a:solidFill>
                  <a:srgbClr val="000099"/>
                </a:solidFill>
              </a:rPr>
              <a:t> </a:t>
            </a:r>
            <a:r>
              <a:rPr lang="en-US" sz="3200" dirty="0" err="1">
                <a:solidFill>
                  <a:srgbClr val="000099"/>
                </a:solidFill>
              </a:rPr>
              <a:t>tercantum</a:t>
            </a:r>
            <a:r>
              <a:rPr lang="en-US" sz="3200" dirty="0">
                <a:solidFill>
                  <a:srgbClr val="000099"/>
                </a:solidFill>
              </a:rPr>
              <a:t> </a:t>
            </a:r>
            <a:r>
              <a:rPr lang="en-US" sz="3200" dirty="0" err="1">
                <a:solidFill>
                  <a:srgbClr val="000099"/>
                </a:solidFill>
              </a:rPr>
              <a:t>di</a:t>
            </a:r>
            <a:r>
              <a:rPr lang="en-US" sz="3200" dirty="0">
                <a:solidFill>
                  <a:srgbClr val="000099"/>
                </a:solidFill>
              </a:rPr>
              <a:t> </a:t>
            </a:r>
            <a:r>
              <a:rPr lang="en-US" sz="3200" dirty="0" err="1">
                <a:solidFill>
                  <a:srgbClr val="000099"/>
                </a:solidFill>
              </a:rPr>
              <a:t>setiap</a:t>
            </a:r>
            <a:r>
              <a:rPr lang="en-US" sz="3200" dirty="0">
                <a:solidFill>
                  <a:srgbClr val="000099"/>
                </a:solidFill>
              </a:rPr>
              <a:t> </a:t>
            </a:r>
            <a:r>
              <a:rPr lang="en-US" sz="3200" dirty="0" err="1">
                <a:solidFill>
                  <a:srgbClr val="000099"/>
                </a:solidFill>
              </a:rPr>
              <a:t>halaman</a:t>
            </a:r>
            <a:r>
              <a:rPr lang="en-US" sz="3200" dirty="0">
                <a:solidFill>
                  <a:srgbClr val="000099"/>
                </a:solidFill>
              </a:rPr>
              <a:t> </a:t>
            </a:r>
            <a:r>
              <a:rPr lang="en-US" sz="3200" dirty="0" err="1">
                <a:solidFill>
                  <a:srgbClr val="000099"/>
                </a:solidFill>
              </a:rPr>
              <a:t>formulir</a:t>
            </a:r>
            <a:endParaRPr lang="en-US" sz="3200" dirty="0">
              <a:solidFill>
                <a:srgbClr val="000099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743FB-F0F5-4CA3-9F19-196A0F7EB20D}" type="datetime1">
              <a:rPr lang="en-US" smtClean="0"/>
              <a:pPr/>
              <a:t>28-Jun-18</a:t>
            </a:fld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131DA-7C98-4568-B079-837D3080F915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90498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785813"/>
            <a:ext cx="7848600" cy="914400"/>
          </a:xfrm>
        </p:spPr>
        <p:txBody>
          <a:bodyPr>
            <a:normAutofit fontScale="90000"/>
          </a:bodyPr>
          <a:lstStyle/>
          <a:p>
            <a:r>
              <a:rPr lang="en-US" b="1" dirty="0" err="1">
                <a:solidFill>
                  <a:srgbClr val="000099"/>
                </a:solidFill>
              </a:rPr>
              <a:t>Prinsip</a:t>
            </a:r>
            <a:r>
              <a:rPr lang="en-US" b="1" dirty="0">
                <a:solidFill>
                  <a:srgbClr val="000099"/>
                </a:solidFill>
              </a:rPr>
              <a:t> </a:t>
            </a:r>
            <a:r>
              <a:rPr lang="en-US" b="1" dirty="0" err="1">
                <a:solidFill>
                  <a:srgbClr val="000099"/>
                </a:solidFill>
              </a:rPr>
              <a:t>Umum</a:t>
            </a:r>
            <a:r>
              <a:rPr lang="en-US" b="1" dirty="0">
                <a:solidFill>
                  <a:srgbClr val="000099"/>
                </a:solidFill>
              </a:rPr>
              <a:t> </a:t>
            </a:r>
            <a:r>
              <a:rPr lang="en-US" b="1" dirty="0" err="1">
                <a:solidFill>
                  <a:srgbClr val="000099"/>
                </a:solidFill>
              </a:rPr>
              <a:t>Desain</a:t>
            </a:r>
            <a:r>
              <a:rPr lang="en-US" b="1" dirty="0">
                <a:solidFill>
                  <a:srgbClr val="000099"/>
                </a:solidFill>
              </a:rPr>
              <a:t> </a:t>
            </a:r>
            <a:r>
              <a:rPr lang="en-US" b="1" dirty="0" err="1">
                <a:solidFill>
                  <a:srgbClr val="000099"/>
                </a:solidFill>
              </a:rPr>
              <a:t>Formulir</a:t>
            </a:r>
            <a:r>
              <a:rPr lang="en-US" b="1" dirty="0"/>
              <a:t> </a:t>
            </a:r>
            <a:r>
              <a:rPr lang="en-US" sz="4800" b="1" dirty="0"/>
              <a:t> </a:t>
            </a:r>
          </a:p>
        </p:txBody>
      </p:sp>
      <p:sp>
        <p:nvSpPr>
          <p:cNvPr id="490499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989138"/>
            <a:ext cx="8229600" cy="4411662"/>
          </a:xfrm>
        </p:spPr>
        <p:txBody>
          <a:bodyPr>
            <a:noAutofit/>
          </a:bodyPr>
          <a:lstStyle/>
          <a:p>
            <a:pPr marL="609600" indent="-609600">
              <a:buClr>
                <a:srgbClr val="000066"/>
              </a:buClr>
              <a:buFont typeface="Wingdings" pitchFamily="2" charset="2"/>
              <a:buAutoNum type="arabicPeriod" startAt="5"/>
            </a:pPr>
            <a:r>
              <a:rPr lang="en-US" sz="3200" dirty="0" err="1">
                <a:solidFill>
                  <a:srgbClr val="000099"/>
                </a:solidFill>
              </a:rPr>
              <a:t>Nama</a:t>
            </a:r>
            <a:r>
              <a:rPr lang="en-US" sz="3200" dirty="0">
                <a:solidFill>
                  <a:srgbClr val="000099"/>
                </a:solidFill>
              </a:rPr>
              <a:t>, NRM &amp; </a:t>
            </a:r>
            <a:r>
              <a:rPr lang="en-US" sz="3200" dirty="0" err="1">
                <a:solidFill>
                  <a:srgbClr val="000099"/>
                </a:solidFill>
              </a:rPr>
              <a:t>informasi</a:t>
            </a:r>
            <a:r>
              <a:rPr lang="en-US" sz="3200" dirty="0">
                <a:solidFill>
                  <a:srgbClr val="000099"/>
                </a:solidFill>
              </a:rPr>
              <a:t> lain </a:t>
            </a:r>
            <a:r>
              <a:rPr lang="en-US" sz="3200" dirty="0" err="1">
                <a:solidFill>
                  <a:srgbClr val="000099"/>
                </a:solidFill>
              </a:rPr>
              <a:t>ttg</a:t>
            </a:r>
            <a:r>
              <a:rPr lang="en-US" sz="3200" dirty="0">
                <a:solidFill>
                  <a:srgbClr val="000099"/>
                </a:solidFill>
              </a:rPr>
              <a:t> </a:t>
            </a:r>
            <a:r>
              <a:rPr lang="en-US" sz="3200" dirty="0" err="1">
                <a:solidFill>
                  <a:srgbClr val="000099"/>
                </a:solidFill>
              </a:rPr>
              <a:t>pasien</a:t>
            </a:r>
            <a:r>
              <a:rPr lang="en-US" sz="3200" dirty="0">
                <a:solidFill>
                  <a:srgbClr val="000099"/>
                </a:solidFill>
              </a:rPr>
              <a:t> </a:t>
            </a:r>
            <a:r>
              <a:rPr lang="en-US" sz="3200" dirty="0" err="1">
                <a:solidFill>
                  <a:srgbClr val="000099"/>
                </a:solidFill>
              </a:rPr>
              <a:t>harus</a:t>
            </a:r>
            <a:r>
              <a:rPr lang="en-US" sz="3200" dirty="0">
                <a:solidFill>
                  <a:srgbClr val="000099"/>
                </a:solidFill>
              </a:rPr>
              <a:t> </a:t>
            </a:r>
            <a:r>
              <a:rPr lang="en-US" sz="3200" dirty="0" err="1">
                <a:solidFill>
                  <a:srgbClr val="000099"/>
                </a:solidFill>
              </a:rPr>
              <a:t>tercantum</a:t>
            </a:r>
            <a:r>
              <a:rPr lang="en-US" sz="3200" dirty="0">
                <a:solidFill>
                  <a:srgbClr val="000099"/>
                </a:solidFill>
              </a:rPr>
              <a:t> </a:t>
            </a:r>
            <a:r>
              <a:rPr lang="en-US" sz="3200" dirty="0" err="1">
                <a:solidFill>
                  <a:srgbClr val="000099"/>
                </a:solidFill>
              </a:rPr>
              <a:t>di</a:t>
            </a:r>
            <a:r>
              <a:rPr lang="en-US" sz="3200" dirty="0">
                <a:solidFill>
                  <a:srgbClr val="000099"/>
                </a:solidFill>
              </a:rPr>
              <a:t> </a:t>
            </a:r>
            <a:r>
              <a:rPr lang="en-US" sz="3200" dirty="0" err="1">
                <a:solidFill>
                  <a:srgbClr val="000099"/>
                </a:solidFill>
              </a:rPr>
              <a:t>setiap</a:t>
            </a:r>
            <a:r>
              <a:rPr lang="en-US" sz="3200" dirty="0">
                <a:solidFill>
                  <a:srgbClr val="000099"/>
                </a:solidFill>
              </a:rPr>
              <a:t> </a:t>
            </a:r>
            <a:r>
              <a:rPr lang="en-US" sz="3200" dirty="0" err="1">
                <a:solidFill>
                  <a:srgbClr val="000099"/>
                </a:solidFill>
              </a:rPr>
              <a:t>halaman</a:t>
            </a:r>
            <a:r>
              <a:rPr lang="en-US" sz="3200" dirty="0">
                <a:solidFill>
                  <a:srgbClr val="000099"/>
                </a:solidFill>
              </a:rPr>
              <a:t>. </a:t>
            </a:r>
            <a:r>
              <a:rPr lang="en-US" sz="2800" dirty="0">
                <a:solidFill>
                  <a:srgbClr val="000099"/>
                </a:solidFill>
              </a:rPr>
              <a:t>(</a:t>
            </a:r>
            <a:r>
              <a:rPr lang="en-US" sz="2800" i="1" dirty="0">
                <a:solidFill>
                  <a:srgbClr val="000099"/>
                </a:solidFill>
              </a:rPr>
              <a:t>bar coding</a:t>
            </a:r>
            <a:r>
              <a:rPr lang="en-US" sz="2800" dirty="0">
                <a:solidFill>
                  <a:srgbClr val="000099"/>
                </a:solidFill>
              </a:rPr>
              <a:t> </a:t>
            </a:r>
            <a:r>
              <a:rPr lang="en-US" sz="2800" dirty="0" err="1">
                <a:solidFill>
                  <a:srgbClr val="000099"/>
                </a:solidFill>
              </a:rPr>
              <a:t>dapat</a:t>
            </a:r>
            <a:r>
              <a:rPr lang="en-US" sz="2800" dirty="0">
                <a:solidFill>
                  <a:srgbClr val="000099"/>
                </a:solidFill>
              </a:rPr>
              <a:t> </a:t>
            </a:r>
            <a:r>
              <a:rPr lang="en-US" sz="2800" dirty="0" err="1">
                <a:solidFill>
                  <a:srgbClr val="000099"/>
                </a:solidFill>
              </a:rPr>
              <a:t>digunakan</a:t>
            </a:r>
            <a:r>
              <a:rPr lang="en-US" sz="2800" dirty="0">
                <a:solidFill>
                  <a:srgbClr val="000099"/>
                </a:solidFill>
              </a:rPr>
              <a:t>)</a:t>
            </a:r>
          </a:p>
          <a:p>
            <a:pPr marL="609600" indent="-609600">
              <a:buClr>
                <a:srgbClr val="000066"/>
              </a:buClr>
              <a:buFont typeface="Wingdings" pitchFamily="2" charset="2"/>
              <a:buAutoNum type="arabicPeriod" startAt="5"/>
            </a:pPr>
            <a:r>
              <a:rPr lang="en-US" sz="3200" i="1" dirty="0">
                <a:solidFill>
                  <a:srgbClr val="000099"/>
                </a:solidFill>
              </a:rPr>
              <a:t>Bar coding</a:t>
            </a:r>
            <a:r>
              <a:rPr lang="en-US" sz="3200" dirty="0">
                <a:solidFill>
                  <a:srgbClr val="000099"/>
                </a:solidFill>
              </a:rPr>
              <a:t> </a:t>
            </a:r>
            <a:r>
              <a:rPr lang="en-US" sz="3200" dirty="0" err="1">
                <a:solidFill>
                  <a:srgbClr val="000099"/>
                </a:solidFill>
              </a:rPr>
              <a:t>mencakup</a:t>
            </a:r>
            <a:r>
              <a:rPr lang="en-US" sz="3200" dirty="0">
                <a:solidFill>
                  <a:srgbClr val="000099"/>
                </a:solidFill>
              </a:rPr>
              <a:t> </a:t>
            </a:r>
            <a:r>
              <a:rPr lang="en-US" sz="3200" dirty="0" err="1">
                <a:solidFill>
                  <a:srgbClr val="000099"/>
                </a:solidFill>
              </a:rPr>
              <a:t>indeks</a:t>
            </a:r>
            <a:r>
              <a:rPr lang="en-US" sz="3200" dirty="0">
                <a:solidFill>
                  <a:srgbClr val="000099"/>
                </a:solidFill>
              </a:rPr>
              <a:t> </a:t>
            </a:r>
            <a:r>
              <a:rPr lang="en-US" sz="3200" dirty="0" err="1">
                <a:solidFill>
                  <a:srgbClr val="000099"/>
                </a:solidFill>
              </a:rPr>
              <a:t>formulir</a:t>
            </a:r>
            <a:endParaRPr lang="en-US" sz="3200" dirty="0">
              <a:solidFill>
                <a:srgbClr val="000099"/>
              </a:solidFill>
            </a:endParaRPr>
          </a:p>
          <a:p>
            <a:pPr marL="609600" indent="-609600">
              <a:buClr>
                <a:srgbClr val="000066"/>
              </a:buClr>
              <a:buFont typeface="Wingdings" pitchFamily="2" charset="2"/>
              <a:buAutoNum type="arabicPeriod" startAt="5"/>
            </a:pPr>
            <a:r>
              <a:rPr lang="en-US" sz="3200" dirty="0">
                <a:solidFill>
                  <a:srgbClr val="000099"/>
                </a:solidFill>
              </a:rPr>
              <a:t>No &amp; </a:t>
            </a:r>
            <a:r>
              <a:rPr lang="en-US" sz="3200" dirty="0" err="1">
                <a:solidFill>
                  <a:srgbClr val="000099"/>
                </a:solidFill>
              </a:rPr>
              <a:t>tgl</a:t>
            </a:r>
            <a:r>
              <a:rPr lang="en-US" sz="3200" dirty="0">
                <a:solidFill>
                  <a:srgbClr val="000099"/>
                </a:solidFill>
              </a:rPr>
              <a:t> </a:t>
            </a:r>
            <a:r>
              <a:rPr lang="en-US" sz="3200" dirty="0" err="1">
                <a:solidFill>
                  <a:srgbClr val="000099"/>
                </a:solidFill>
              </a:rPr>
              <a:t>revisi</a:t>
            </a:r>
            <a:r>
              <a:rPr lang="en-US" sz="3200" dirty="0">
                <a:solidFill>
                  <a:srgbClr val="000099"/>
                </a:solidFill>
              </a:rPr>
              <a:t> </a:t>
            </a:r>
            <a:r>
              <a:rPr lang="en-US" sz="3200" dirty="0" err="1">
                <a:solidFill>
                  <a:srgbClr val="000099"/>
                </a:solidFill>
              </a:rPr>
              <a:t>formulir</a:t>
            </a:r>
            <a:r>
              <a:rPr lang="en-US" sz="3200" dirty="0">
                <a:solidFill>
                  <a:srgbClr val="000099"/>
                </a:solidFill>
              </a:rPr>
              <a:t> </a:t>
            </a:r>
            <a:r>
              <a:rPr lang="en-US" sz="3200" dirty="0" err="1">
                <a:solidFill>
                  <a:srgbClr val="000099"/>
                </a:solidFill>
              </a:rPr>
              <a:t>dicantumkan</a:t>
            </a:r>
            <a:r>
              <a:rPr lang="en-US" sz="3200" dirty="0">
                <a:solidFill>
                  <a:srgbClr val="000099"/>
                </a:solidFill>
              </a:rPr>
              <a:t> </a:t>
            </a:r>
            <a:r>
              <a:rPr lang="en-US" sz="3200" dirty="0">
                <a:solidFill>
                  <a:srgbClr val="000099"/>
                </a:solidFill>
                <a:sym typeface="Wingdings" pitchFamily="2" charset="2"/>
              </a:rPr>
              <a:t></a:t>
            </a:r>
            <a:r>
              <a:rPr lang="en-US" sz="3200" dirty="0" err="1">
                <a:solidFill>
                  <a:srgbClr val="000099"/>
                </a:solidFill>
              </a:rPr>
              <a:t>penggunaan</a:t>
            </a:r>
            <a:r>
              <a:rPr lang="en-US" sz="3200" dirty="0">
                <a:solidFill>
                  <a:srgbClr val="000099"/>
                </a:solidFill>
              </a:rPr>
              <a:t> </a:t>
            </a:r>
            <a:r>
              <a:rPr lang="en-US" sz="3200" dirty="0" err="1">
                <a:solidFill>
                  <a:srgbClr val="000099"/>
                </a:solidFill>
              </a:rPr>
              <a:t>formulir</a:t>
            </a:r>
            <a:r>
              <a:rPr lang="en-US" sz="3200" dirty="0">
                <a:solidFill>
                  <a:srgbClr val="000099"/>
                </a:solidFill>
              </a:rPr>
              <a:t> </a:t>
            </a:r>
            <a:r>
              <a:rPr lang="en-US" sz="3200" dirty="0" err="1">
                <a:solidFill>
                  <a:srgbClr val="000099"/>
                </a:solidFill>
              </a:rPr>
              <a:t>terkini</a:t>
            </a:r>
            <a:endParaRPr lang="en-US" sz="3200" dirty="0">
              <a:solidFill>
                <a:srgbClr val="000099"/>
              </a:solidFill>
            </a:endParaRPr>
          </a:p>
          <a:p>
            <a:pPr marL="609600" indent="-609600">
              <a:buClr>
                <a:srgbClr val="000066"/>
              </a:buClr>
              <a:buFont typeface="Wingdings" pitchFamily="2" charset="2"/>
              <a:buAutoNum type="arabicPeriod" startAt="5"/>
            </a:pPr>
            <a:r>
              <a:rPr lang="en-US" sz="3200" dirty="0" err="1">
                <a:solidFill>
                  <a:srgbClr val="000099"/>
                </a:solidFill>
              </a:rPr>
              <a:t>Mengurangi</a:t>
            </a:r>
            <a:r>
              <a:rPr lang="en-US" sz="3200" dirty="0">
                <a:solidFill>
                  <a:srgbClr val="000099"/>
                </a:solidFill>
              </a:rPr>
              <a:t> </a:t>
            </a:r>
            <a:r>
              <a:rPr lang="en-US" sz="3200" dirty="0" err="1">
                <a:solidFill>
                  <a:srgbClr val="000099"/>
                </a:solidFill>
              </a:rPr>
              <a:t>penggunaan</a:t>
            </a:r>
            <a:r>
              <a:rPr lang="en-US" sz="3200" dirty="0">
                <a:solidFill>
                  <a:srgbClr val="000099"/>
                </a:solidFill>
              </a:rPr>
              <a:t> </a:t>
            </a:r>
            <a:r>
              <a:rPr lang="en-US" sz="3200" dirty="0" err="1">
                <a:solidFill>
                  <a:srgbClr val="000099"/>
                </a:solidFill>
              </a:rPr>
              <a:t>formulir</a:t>
            </a:r>
            <a:r>
              <a:rPr lang="en-US" sz="3200" dirty="0">
                <a:solidFill>
                  <a:srgbClr val="000099"/>
                </a:solidFill>
              </a:rPr>
              <a:t> </a:t>
            </a:r>
            <a:r>
              <a:rPr lang="en-US" sz="3200" dirty="0" err="1">
                <a:solidFill>
                  <a:srgbClr val="000099"/>
                </a:solidFill>
              </a:rPr>
              <a:t>yg</a:t>
            </a:r>
            <a:r>
              <a:rPr lang="en-US" sz="3200" dirty="0">
                <a:solidFill>
                  <a:srgbClr val="000099"/>
                </a:solidFill>
              </a:rPr>
              <a:t> </a:t>
            </a:r>
            <a:r>
              <a:rPr lang="en-US" sz="3200" dirty="0" err="1">
                <a:solidFill>
                  <a:srgbClr val="000099"/>
                </a:solidFill>
              </a:rPr>
              <a:t>tidak</a:t>
            </a:r>
            <a:r>
              <a:rPr lang="en-US" sz="3200" dirty="0">
                <a:solidFill>
                  <a:srgbClr val="000099"/>
                </a:solidFill>
              </a:rPr>
              <a:t> </a:t>
            </a:r>
            <a:r>
              <a:rPr lang="en-US" sz="3200" dirty="0" err="1">
                <a:solidFill>
                  <a:srgbClr val="000099"/>
                </a:solidFill>
              </a:rPr>
              <a:t>terpakai</a:t>
            </a:r>
            <a:r>
              <a:rPr lang="en-US" sz="3200" dirty="0">
                <a:solidFill>
                  <a:srgbClr val="000099"/>
                </a:solidFill>
              </a:rPr>
              <a:t> </a:t>
            </a:r>
            <a:r>
              <a:rPr lang="en-US" sz="3200" i="1" dirty="0">
                <a:solidFill>
                  <a:srgbClr val="000099"/>
                </a:solidFill>
              </a:rPr>
              <a:t>(outdated)</a:t>
            </a:r>
            <a:endParaRPr lang="en-US" sz="2000" i="1" dirty="0">
              <a:solidFill>
                <a:srgbClr val="000099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1FAD8-F5DD-4BBF-A4FF-8D8B0896C0B7}" type="datetime1">
              <a:rPr lang="en-US" smtClean="0"/>
              <a:pPr/>
              <a:t>28-Jun-18</a:t>
            </a:fld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C6842-B7CA-4A41-A5B2-0462A9686DE6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8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Prinsip</a:t>
            </a:r>
            <a:r>
              <a:rPr lang="en-US" b="1" dirty="0"/>
              <a:t> </a:t>
            </a:r>
            <a:r>
              <a:rPr lang="en-US" b="1" dirty="0" err="1"/>
              <a:t>Umum</a:t>
            </a:r>
            <a:r>
              <a:rPr lang="en-US" b="1" dirty="0"/>
              <a:t> </a:t>
            </a:r>
            <a:r>
              <a:rPr lang="en-US" b="1" dirty="0" err="1"/>
              <a:t>Desain</a:t>
            </a:r>
            <a:r>
              <a:rPr lang="en-US" b="1" dirty="0"/>
              <a:t> </a:t>
            </a:r>
            <a:r>
              <a:rPr lang="en-US" b="1" dirty="0" err="1"/>
              <a:t>Formulir</a:t>
            </a:r>
            <a:endParaRPr lang="en-US" b="1" dirty="0"/>
          </a:p>
        </p:txBody>
      </p:sp>
      <p:sp>
        <p:nvSpPr>
          <p:cNvPr id="528387" name="Rectangle 3"/>
          <p:cNvSpPr>
            <a:spLocks noGrp="1" noChangeArrowheads="1"/>
          </p:cNvSpPr>
          <p:nvPr>
            <p:ph idx="1"/>
          </p:nvPr>
        </p:nvSpPr>
        <p:spPr>
          <a:xfrm>
            <a:off x="900113" y="2017713"/>
            <a:ext cx="7772400" cy="3643312"/>
          </a:xfrm>
        </p:spPr>
        <p:txBody>
          <a:bodyPr>
            <a:normAutofit/>
          </a:bodyPr>
          <a:lstStyle/>
          <a:p>
            <a:pPr marL="609600" indent="-609600">
              <a:buClr>
                <a:srgbClr val="000066"/>
              </a:buClr>
              <a:buFont typeface="Wingdings" pitchFamily="2" charset="2"/>
              <a:buAutoNum type="arabicPeriod" startAt="9"/>
            </a:pPr>
            <a:r>
              <a:rPr lang="en-US" sz="3200" dirty="0">
                <a:solidFill>
                  <a:srgbClr val="000099"/>
                </a:solidFill>
              </a:rPr>
              <a:t>Layout </a:t>
            </a:r>
            <a:r>
              <a:rPr lang="en-US" sz="3200" dirty="0" err="1">
                <a:solidFill>
                  <a:srgbClr val="000099"/>
                </a:solidFill>
              </a:rPr>
              <a:t>formulir</a:t>
            </a:r>
            <a:r>
              <a:rPr lang="en-US" sz="3200" dirty="0">
                <a:solidFill>
                  <a:srgbClr val="000099"/>
                </a:solidFill>
              </a:rPr>
              <a:t> </a:t>
            </a:r>
            <a:r>
              <a:rPr lang="en-US" sz="3200" dirty="0" err="1">
                <a:solidFill>
                  <a:srgbClr val="000099"/>
                </a:solidFill>
              </a:rPr>
              <a:t>secara</a:t>
            </a:r>
            <a:r>
              <a:rPr lang="en-US" sz="3200" dirty="0">
                <a:solidFill>
                  <a:srgbClr val="000099"/>
                </a:solidFill>
              </a:rPr>
              <a:t> </a:t>
            </a:r>
            <a:r>
              <a:rPr lang="en-US" sz="3200" dirty="0" err="1">
                <a:solidFill>
                  <a:srgbClr val="000099"/>
                </a:solidFill>
              </a:rPr>
              <a:t>fisik</a:t>
            </a:r>
            <a:r>
              <a:rPr lang="en-US" sz="3200" dirty="0">
                <a:solidFill>
                  <a:srgbClr val="000099"/>
                </a:solidFill>
              </a:rPr>
              <a:t> </a:t>
            </a:r>
            <a:r>
              <a:rPr lang="en-US" sz="3200" dirty="0" err="1">
                <a:solidFill>
                  <a:srgbClr val="000099"/>
                </a:solidFill>
              </a:rPr>
              <a:t>harus</a:t>
            </a:r>
            <a:r>
              <a:rPr lang="en-US" sz="3200" dirty="0">
                <a:solidFill>
                  <a:srgbClr val="000099"/>
                </a:solidFill>
              </a:rPr>
              <a:t> </a:t>
            </a:r>
            <a:r>
              <a:rPr lang="en-US" sz="3200" dirty="0" err="1">
                <a:solidFill>
                  <a:srgbClr val="000099"/>
                </a:solidFill>
              </a:rPr>
              <a:t>logis</a:t>
            </a:r>
            <a:endParaRPr lang="en-US" sz="3200" dirty="0">
              <a:solidFill>
                <a:srgbClr val="000099"/>
              </a:solidFill>
            </a:endParaRPr>
          </a:p>
          <a:p>
            <a:pPr marL="609600" indent="-609600">
              <a:buClr>
                <a:srgbClr val="000066"/>
              </a:buClr>
              <a:buFont typeface="Wingdings" pitchFamily="2" charset="2"/>
              <a:buAutoNum type="arabicPeriod" startAt="9"/>
            </a:pPr>
            <a:r>
              <a:rPr lang="en-US" sz="3200" dirty="0">
                <a:solidFill>
                  <a:srgbClr val="000099"/>
                </a:solidFill>
              </a:rPr>
              <a:t>Data </a:t>
            </a:r>
            <a:r>
              <a:rPr lang="en-US" sz="3200" dirty="0" err="1">
                <a:solidFill>
                  <a:srgbClr val="000099"/>
                </a:solidFill>
              </a:rPr>
              <a:t>pribadi</a:t>
            </a:r>
            <a:r>
              <a:rPr lang="en-US" sz="3200" dirty="0">
                <a:solidFill>
                  <a:srgbClr val="000099"/>
                </a:solidFill>
              </a:rPr>
              <a:t>, </a:t>
            </a:r>
            <a:r>
              <a:rPr lang="en-US" sz="3200" dirty="0" err="1">
                <a:solidFill>
                  <a:srgbClr val="000099"/>
                </a:solidFill>
              </a:rPr>
              <a:t>alamat</a:t>
            </a:r>
            <a:r>
              <a:rPr lang="en-US" sz="3200" dirty="0">
                <a:solidFill>
                  <a:srgbClr val="000099"/>
                </a:solidFill>
              </a:rPr>
              <a:t> </a:t>
            </a:r>
            <a:r>
              <a:rPr lang="en-US" sz="3200" dirty="0" err="1">
                <a:solidFill>
                  <a:srgbClr val="000099"/>
                </a:solidFill>
              </a:rPr>
              <a:t>dan</a:t>
            </a:r>
            <a:r>
              <a:rPr lang="en-US" sz="3200" dirty="0">
                <a:solidFill>
                  <a:srgbClr val="000099"/>
                </a:solidFill>
              </a:rPr>
              <a:t> </a:t>
            </a:r>
            <a:r>
              <a:rPr lang="en-US" sz="3200" dirty="0" err="1">
                <a:solidFill>
                  <a:srgbClr val="000099"/>
                </a:solidFill>
              </a:rPr>
              <a:t>informasi</a:t>
            </a:r>
            <a:r>
              <a:rPr lang="en-US" sz="3200" dirty="0">
                <a:solidFill>
                  <a:srgbClr val="000099"/>
                </a:solidFill>
              </a:rPr>
              <a:t> lain  </a:t>
            </a:r>
            <a:r>
              <a:rPr lang="en-US" sz="3200" dirty="0" err="1">
                <a:solidFill>
                  <a:srgbClr val="000099"/>
                </a:solidFill>
              </a:rPr>
              <a:t>terkait</a:t>
            </a:r>
            <a:r>
              <a:rPr lang="en-US" sz="3200" dirty="0">
                <a:solidFill>
                  <a:srgbClr val="000099"/>
                </a:solidFill>
              </a:rPr>
              <a:t> </a:t>
            </a:r>
            <a:r>
              <a:rPr lang="en-US" sz="3200" dirty="0" err="1">
                <a:solidFill>
                  <a:srgbClr val="000099"/>
                </a:solidFill>
              </a:rPr>
              <a:t>dikelompokkan</a:t>
            </a:r>
            <a:endParaRPr lang="en-US" sz="3200" dirty="0">
              <a:solidFill>
                <a:srgbClr val="000099"/>
              </a:solidFill>
            </a:endParaRPr>
          </a:p>
          <a:p>
            <a:pPr marL="609600" indent="-609600">
              <a:buClr>
                <a:srgbClr val="000066"/>
              </a:buClr>
              <a:buFont typeface="Wingdings" pitchFamily="2" charset="2"/>
              <a:buAutoNum type="arabicPeriod" startAt="9"/>
            </a:pPr>
            <a:r>
              <a:rPr lang="en-US" sz="3200" dirty="0" err="1">
                <a:solidFill>
                  <a:srgbClr val="000099"/>
                </a:solidFill>
              </a:rPr>
              <a:t>Jenis</a:t>
            </a:r>
            <a:r>
              <a:rPr lang="en-US" sz="3200" dirty="0">
                <a:solidFill>
                  <a:srgbClr val="000099"/>
                </a:solidFill>
              </a:rPr>
              <a:t> </a:t>
            </a:r>
            <a:r>
              <a:rPr lang="en-US" sz="3200" dirty="0" err="1">
                <a:solidFill>
                  <a:srgbClr val="000099"/>
                </a:solidFill>
              </a:rPr>
              <a:t>huruf</a:t>
            </a:r>
            <a:r>
              <a:rPr lang="en-US" sz="3200" dirty="0">
                <a:solidFill>
                  <a:srgbClr val="000099"/>
                </a:solidFill>
              </a:rPr>
              <a:t> </a:t>
            </a:r>
            <a:r>
              <a:rPr lang="en-US" sz="3200" dirty="0" err="1">
                <a:solidFill>
                  <a:srgbClr val="000099"/>
                </a:solidFill>
              </a:rPr>
              <a:t>standar</a:t>
            </a:r>
            <a:r>
              <a:rPr lang="en-US" sz="3200" dirty="0">
                <a:solidFill>
                  <a:srgbClr val="000099"/>
                </a:solidFill>
                <a:sym typeface="Wingdings" pitchFamily="2" charset="2"/>
              </a:rPr>
              <a:t> </a:t>
            </a:r>
            <a:r>
              <a:rPr lang="en-US" sz="3200" dirty="0" err="1">
                <a:solidFill>
                  <a:srgbClr val="000099"/>
                </a:solidFill>
                <a:sym typeface="Wingdings" pitchFamily="2" charset="2"/>
              </a:rPr>
              <a:t>kapital</a:t>
            </a:r>
            <a:endParaRPr lang="en-US" sz="3200" dirty="0">
              <a:solidFill>
                <a:srgbClr val="000099"/>
              </a:solidFill>
              <a:sym typeface="Wingdings" pitchFamily="2" charset="2"/>
            </a:endParaRPr>
          </a:p>
          <a:p>
            <a:pPr marL="609600" indent="-609600">
              <a:buClr>
                <a:srgbClr val="000066"/>
              </a:buClr>
              <a:buFont typeface="Wingdings" pitchFamily="2" charset="2"/>
              <a:buAutoNum type="arabicPeriod" startAt="9"/>
            </a:pPr>
            <a:r>
              <a:rPr lang="en-US" sz="3200" dirty="0">
                <a:solidFill>
                  <a:srgbClr val="000099"/>
                </a:solidFill>
                <a:sym typeface="Wingdings" pitchFamily="2" charset="2"/>
              </a:rPr>
              <a:t>Batas </a:t>
            </a:r>
            <a:r>
              <a:rPr lang="en-US" sz="3200" dirty="0" err="1">
                <a:solidFill>
                  <a:srgbClr val="000099"/>
                </a:solidFill>
                <a:sym typeface="Wingdings" pitchFamily="2" charset="2"/>
              </a:rPr>
              <a:t>tepi</a:t>
            </a:r>
            <a:r>
              <a:rPr lang="en-US" sz="3200" dirty="0">
                <a:solidFill>
                  <a:srgbClr val="000099"/>
                </a:solidFill>
                <a:sym typeface="Wingdings" pitchFamily="2" charset="2"/>
              </a:rPr>
              <a:t> (</a:t>
            </a:r>
            <a:r>
              <a:rPr lang="en-US" sz="3200" i="1" dirty="0">
                <a:solidFill>
                  <a:srgbClr val="000099"/>
                </a:solidFill>
                <a:sym typeface="Wingdings" pitchFamily="2" charset="2"/>
              </a:rPr>
              <a:t>margin</a:t>
            </a:r>
            <a:r>
              <a:rPr lang="en-US" sz="3200" dirty="0">
                <a:solidFill>
                  <a:srgbClr val="000099"/>
                </a:solidFill>
                <a:sym typeface="Wingdings" pitchFamily="2" charset="2"/>
              </a:rPr>
              <a:t>) </a:t>
            </a:r>
            <a:r>
              <a:rPr lang="en-US" sz="3200" dirty="0" err="1">
                <a:solidFill>
                  <a:srgbClr val="000099"/>
                </a:solidFill>
                <a:sym typeface="Wingdings" pitchFamily="2" charset="2"/>
              </a:rPr>
              <a:t>lubang</a:t>
            </a:r>
            <a:r>
              <a:rPr lang="en-US" sz="3200" dirty="0">
                <a:solidFill>
                  <a:srgbClr val="000099"/>
                </a:solidFill>
                <a:sym typeface="Wingdings" pitchFamily="2" charset="2"/>
              </a:rPr>
              <a:t> </a:t>
            </a:r>
            <a:r>
              <a:rPr lang="en-US" sz="3200" dirty="0" err="1">
                <a:solidFill>
                  <a:srgbClr val="000099"/>
                </a:solidFill>
                <a:sym typeface="Wingdings" pitchFamily="2" charset="2"/>
              </a:rPr>
              <a:t>tempat</a:t>
            </a:r>
            <a:r>
              <a:rPr lang="en-US" sz="3200" dirty="0">
                <a:solidFill>
                  <a:srgbClr val="000099"/>
                </a:solidFill>
                <a:sym typeface="Wingdings" pitchFamily="2" charset="2"/>
              </a:rPr>
              <a:t> </a:t>
            </a:r>
            <a:r>
              <a:rPr lang="en-US" sz="3200" dirty="0" err="1">
                <a:solidFill>
                  <a:srgbClr val="000099"/>
                </a:solidFill>
                <a:sym typeface="Wingdings" pitchFamily="2" charset="2"/>
              </a:rPr>
              <a:t>pengait</a:t>
            </a:r>
            <a:r>
              <a:rPr lang="en-US" sz="3200" dirty="0">
                <a:solidFill>
                  <a:srgbClr val="000099"/>
                </a:solidFill>
                <a:sym typeface="Wingdings" pitchFamily="2" charset="2"/>
              </a:rPr>
              <a:t> (</a:t>
            </a:r>
            <a:r>
              <a:rPr lang="en-US" sz="3200" i="1" dirty="0">
                <a:solidFill>
                  <a:srgbClr val="000099"/>
                </a:solidFill>
                <a:sym typeface="Wingdings" pitchFamily="2" charset="2"/>
              </a:rPr>
              <a:t>hole punches</a:t>
            </a:r>
            <a:r>
              <a:rPr lang="en-US" sz="3200" dirty="0">
                <a:solidFill>
                  <a:srgbClr val="000099"/>
                </a:solidFill>
                <a:sym typeface="Wingdings" pitchFamily="2" charset="2"/>
              </a:rPr>
              <a:t>) </a:t>
            </a:r>
            <a:endParaRPr lang="en-US" sz="32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B4F7C-4F6D-42BA-B16F-6219D41ADE83}" type="datetime1">
              <a:rPr lang="en-US" smtClean="0"/>
              <a:pPr/>
              <a:t>28-Jun-18</a:t>
            </a:fld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F4FCC-F6E2-4DC7-8AC8-F479FFD352B4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04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>
                <a:solidFill>
                  <a:srgbClr val="000099"/>
                </a:solidFill>
              </a:rPr>
              <a:t>Prinsip</a:t>
            </a:r>
            <a:r>
              <a:rPr lang="en-US" b="1" dirty="0">
                <a:solidFill>
                  <a:srgbClr val="000099"/>
                </a:solidFill>
              </a:rPr>
              <a:t> </a:t>
            </a:r>
            <a:r>
              <a:rPr lang="en-US" b="1" dirty="0" err="1">
                <a:solidFill>
                  <a:srgbClr val="000099"/>
                </a:solidFill>
              </a:rPr>
              <a:t>Umum</a:t>
            </a:r>
            <a:r>
              <a:rPr lang="en-US" b="1" dirty="0">
                <a:solidFill>
                  <a:srgbClr val="000099"/>
                </a:solidFill>
              </a:rPr>
              <a:t> </a:t>
            </a:r>
            <a:r>
              <a:rPr lang="en-US" b="1" dirty="0" err="1">
                <a:solidFill>
                  <a:srgbClr val="000099"/>
                </a:solidFill>
              </a:rPr>
              <a:t>Desain</a:t>
            </a:r>
            <a:r>
              <a:rPr lang="en-US" b="1" dirty="0">
                <a:solidFill>
                  <a:srgbClr val="000099"/>
                </a:solidFill>
              </a:rPr>
              <a:t> </a:t>
            </a:r>
            <a:r>
              <a:rPr lang="en-US" b="1" dirty="0" err="1">
                <a:solidFill>
                  <a:srgbClr val="000099"/>
                </a:solidFill>
              </a:rPr>
              <a:t>Formulir</a:t>
            </a:r>
            <a:endParaRPr lang="en-US" b="1" dirty="0">
              <a:solidFill>
                <a:srgbClr val="000099"/>
              </a:solidFill>
            </a:endParaRPr>
          </a:p>
        </p:txBody>
      </p:sp>
      <p:sp>
        <p:nvSpPr>
          <p:cNvPr id="530435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2103438"/>
            <a:ext cx="8137525" cy="3413125"/>
          </a:xfrm>
        </p:spPr>
        <p:txBody>
          <a:bodyPr>
            <a:normAutofit/>
          </a:bodyPr>
          <a:lstStyle/>
          <a:p>
            <a:pPr marL="609600" indent="-609600">
              <a:buClr>
                <a:srgbClr val="000066"/>
              </a:buClr>
              <a:buFont typeface="Wingdings" pitchFamily="2" charset="2"/>
              <a:buAutoNum type="arabicPeriod" startAt="13"/>
            </a:pPr>
            <a:r>
              <a:rPr lang="en-US" sz="3200" dirty="0" err="1">
                <a:solidFill>
                  <a:srgbClr val="000099"/>
                </a:solidFill>
                <a:sym typeface="Wingdings" pitchFamily="2" charset="2"/>
              </a:rPr>
              <a:t>Garis</a:t>
            </a:r>
            <a:r>
              <a:rPr lang="en-US" sz="3200" dirty="0">
                <a:solidFill>
                  <a:srgbClr val="000099"/>
                </a:solidFill>
                <a:sym typeface="Wingdings" pitchFamily="2" charset="2"/>
              </a:rPr>
              <a:t> </a:t>
            </a:r>
            <a:r>
              <a:rPr lang="en-US" sz="3200" dirty="0" err="1">
                <a:solidFill>
                  <a:srgbClr val="000099"/>
                </a:solidFill>
                <a:sym typeface="Wingdings" pitchFamily="2" charset="2"/>
              </a:rPr>
              <a:t>memudahkan</a:t>
            </a:r>
            <a:r>
              <a:rPr lang="en-US" sz="3200" dirty="0">
                <a:solidFill>
                  <a:srgbClr val="000099"/>
                </a:solidFill>
                <a:sym typeface="Wingdings" pitchFamily="2" charset="2"/>
              </a:rPr>
              <a:t> </a:t>
            </a:r>
            <a:r>
              <a:rPr lang="en-US" sz="3200" i="1" dirty="0">
                <a:solidFill>
                  <a:srgbClr val="000099"/>
                </a:solidFill>
                <a:sym typeface="Wingdings" pitchFamily="2" charset="2"/>
              </a:rPr>
              <a:t>entry </a:t>
            </a:r>
            <a:r>
              <a:rPr lang="en-US" sz="3200" dirty="0">
                <a:solidFill>
                  <a:srgbClr val="000099"/>
                </a:solidFill>
                <a:sym typeface="Wingdings" pitchFamily="2" charset="2"/>
              </a:rPr>
              <a:t>data </a:t>
            </a:r>
            <a:r>
              <a:rPr lang="en-US" sz="3200" dirty="0" err="1">
                <a:solidFill>
                  <a:srgbClr val="000099"/>
                </a:solidFill>
                <a:sym typeface="Wingdings" pitchFamily="2" charset="2"/>
              </a:rPr>
              <a:t>dan</a:t>
            </a:r>
            <a:r>
              <a:rPr lang="en-US" sz="3200" dirty="0">
                <a:solidFill>
                  <a:srgbClr val="000099"/>
                </a:solidFill>
                <a:sym typeface="Wingdings" pitchFamily="2" charset="2"/>
              </a:rPr>
              <a:t> </a:t>
            </a:r>
            <a:r>
              <a:rPr lang="en-US" sz="3200" dirty="0" err="1">
                <a:solidFill>
                  <a:srgbClr val="000099"/>
                </a:solidFill>
                <a:sym typeface="Wingdings" pitchFamily="2" charset="2"/>
              </a:rPr>
              <a:t>memisahkan</a:t>
            </a:r>
            <a:r>
              <a:rPr lang="en-US" sz="3200" dirty="0">
                <a:solidFill>
                  <a:srgbClr val="000099"/>
                </a:solidFill>
                <a:sym typeface="Wingdings" pitchFamily="2" charset="2"/>
              </a:rPr>
              <a:t> area</a:t>
            </a:r>
          </a:p>
          <a:p>
            <a:pPr marL="609600" indent="-609600">
              <a:buClr>
                <a:srgbClr val="000066"/>
              </a:buClr>
              <a:buFont typeface="Wingdings" pitchFamily="2" charset="2"/>
              <a:buAutoNum type="arabicPeriod" startAt="13"/>
            </a:pPr>
            <a:r>
              <a:rPr lang="en-US" sz="3200" i="1" dirty="0">
                <a:solidFill>
                  <a:srgbClr val="000099"/>
                </a:solidFill>
                <a:sym typeface="Wingdings" pitchFamily="2" charset="2"/>
              </a:rPr>
              <a:t>Shading</a:t>
            </a:r>
            <a:r>
              <a:rPr lang="en-US" sz="3200" dirty="0">
                <a:solidFill>
                  <a:srgbClr val="000099"/>
                </a:solidFill>
                <a:sym typeface="Wingdings" pitchFamily="2" charset="2"/>
              </a:rPr>
              <a:t> </a:t>
            </a:r>
            <a:r>
              <a:rPr lang="en-US" sz="3200" dirty="0" err="1">
                <a:solidFill>
                  <a:srgbClr val="000099"/>
                </a:solidFill>
                <a:sym typeface="Wingdings" pitchFamily="2" charset="2"/>
              </a:rPr>
              <a:t>memisahkan</a:t>
            </a:r>
            <a:r>
              <a:rPr lang="en-US" sz="3200" dirty="0">
                <a:solidFill>
                  <a:srgbClr val="000099"/>
                </a:solidFill>
                <a:sym typeface="Wingdings" pitchFamily="2" charset="2"/>
              </a:rPr>
              <a:t> </a:t>
            </a:r>
            <a:r>
              <a:rPr lang="en-US" sz="3200" dirty="0" err="1">
                <a:solidFill>
                  <a:srgbClr val="000099"/>
                </a:solidFill>
                <a:sym typeface="Wingdings" pitchFamily="2" charset="2"/>
              </a:rPr>
              <a:t>dan</a:t>
            </a:r>
            <a:r>
              <a:rPr lang="en-US" sz="3200" dirty="0">
                <a:solidFill>
                  <a:srgbClr val="000099"/>
                </a:solidFill>
                <a:sym typeface="Wingdings" pitchFamily="2" charset="2"/>
              </a:rPr>
              <a:t> </a:t>
            </a:r>
            <a:r>
              <a:rPr lang="en-US" sz="3200" dirty="0" err="1">
                <a:solidFill>
                  <a:srgbClr val="000099"/>
                </a:solidFill>
                <a:sym typeface="Wingdings" pitchFamily="2" charset="2"/>
              </a:rPr>
              <a:t>penekanan</a:t>
            </a:r>
            <a:r>
              <a:rPr lang="en-US" sz="3200" dirty="0">
                <a:solidFill>
                  <a:srgbClr val="000099"/>
                </a:solidFill>
                <a:sym typeface="Wingdings" pitchFamily="2" charset="2"/>
              </a:rPr>
              <a:t> area-area </a:t>
            </a:r>
          </a:p>
          <a:p>
            <a:pPr marL="609600" indent="-609600">
              <a:buClr>
                <a:srgbClr val="000066"/>
              </a:buClr>
              <a:buFont typeface="Wingdings" pitchFamily="2" charset="2"/>
              <a:buAutoNum type="arabicPeriod" startAt="13"/>
            </a:pPr>
            <a:r>
              <a:rPr lang="en-US" sz="3200" i="1" dirty="0">
                <a:solidFill>
                  <a:srgbClr val="000099"/>
                </a:solidFill>
                <a:sym typeface="Wingdings" pitchFamily="2" charset="2"/>
              </a:rPr>
              <a:t>Check boxes</a:t>
            </a:r>
            <a:r>
              <a:rPr lang="en-US" sz="3200" dirty="0">
                <a:solidFill>
                  <a:srgbClr val="000099"/>
                </a:solidFill>
                <a:sym typeface="Wingdings" pitchFamily="2" charset="2"/>
              </a:rPr>
              <a:t> </a:t>
            </a:r>
            <a:r>
              <a:rPr lang="en-US" sz="3200" dirty="0" err="1">
                <a:solidFill>
                  <a:srgbClr val="000099"/>
                </a:solidFill>
                <a:sym typeface="Wingdings" pitchFamily="2" charset="2"/>
              </a:rPr>
              <a:t>menyediakan</a:t>
            </a:r>
            <a:r>
              <a:rPr lang="en-US" sz="3200" dirty="0">
                <a:solidFill>
                  <a:srgbClr val="000099"/>
                </a:solidFill>
                <a:sym typeface="Wingdings" pitchFamily="2" charset="2"/>
              </a:rPr>
              <a:t> </a:t>
            </a:r>
            <a:r>
              <a:rPr lang="en-US" sz="3200" dirty="0" err="1">
                <a:solidFill>
                  <a:srgbClr val="000099"/>
                </a:solidFill>
                <a:sym typeface="Wingdings" pitchFamily="2" charset="2"/>
              </a:rPr>
              <a:t>ruang</a:t>
            </a:r>
            <a:r>
              <a:rPr lang="en-US" sz="3200" dirty="0">
                <a:solidFill>
                  <a:srgbClr val="000099"/>
                </a:solidFill>
                <a:sym typeface="Wingdings" pitchFamily="2" charset="2"/>
              </a:rPr>
              <a:t> </a:t>
            </a:r>
            <a:r>
              <a:rPr lang="en-US" sz="3200" dirty="0" err="1">
                <a:solidFill>
                  <a:srgbClr val="000099"/>
                </a:solidFill>
                <a:sym typeface="Wingdings" pitchFamily="2" charset="2"/>
              </a:rPr>
              <a:t>pengumpulan</a:t>
            </a:r>
            <a:r>
              <a:rPr lang="en-US" sz="3200" dirty="0">
                <a:solidFill>
                  <a:srgbClr val="000099"/>
                </a:solidFill>
                <a:sym typeface="Wingdings" pitchFamily="2" charset="2"/>
              </a:rPr>
              <a:t> data</a:t>
            </a:r>
            <a:endParaRPr lang="en-US" sz="3200" dirty="0">
              <a:solidFill>
                <a:srgbClr val="000099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DD954-4F67-49C1-90F2-286D4F8B002F}" type="datetime1">
              <a:rPr lang="en-US" smtClean="0"/>
              <a:pPr/>
              <a:t>28-Jun-18</a:t>
            </a:fld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38348-0C70-4162-9585-0772A9A6AB5E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err="1">
                <a:hlinkClick r:id="rId3"/>
              </a:rPr>
              <a:t>Pertimbangan</a:t>
            </a:r>
            <a:r>
              <a:rPr lang="en-US" sz="3200" dirty="0"/>
              <a:t> </a:t>
            </a:r>
            <a:r>
              <a:rPr lang="en-US" sz="3200" dirty="0" err="1">
                <a:hlinkClick r:id="rId3"/>
              </a:rPr>
              <a:t>khusus</a:t>
            </a:r>
            <a:r>
              <a:rPr lang="en-US" sz="3200" dirty="0"/>
              <a:t> </a:t>
            </a:r>
            <a:r>
              <a:rPr lang="en-US" sz="3200" dirty="0" err="1">
                <a:hlinkClick r:id="rId3"/>
              </a:rPr>
              <a:t>pada</a:t>
            </a:r>
            <a:r>
              <a:rPr lang="en-US" sz="3200" dirty="0"/>
              <a:t> </a:t>
            </a:r>
            <a:r>
              <a:rPr lang="en-US" sz="3200" dirty="0" err="1">
                <a:hlinkClick r:id="rId3"/>
              </a:rPr>
              <a:t>disain</a:t>
            </a:r>
            <a:r>
              <a:rPr lang="en-US" sz="3200" dirty="0"/>
              <a:t> </a:t>
            </a:r>
            <a:r>
              <a:rPr lang="en-US" sz="3200" dirty="0" err="1">
                <a:hlinkClick r:id="rId3"/>
              </a:rPr>
              <a:t>formulir</a:t>
            </a:r>
            <a:r>
              <a:rPr lang="en-US" sz="3200" dirty="0">
                <a:hlinkClick r:id="rId3"/>
              </a:rPr>
              <a:t> (Huffman, 1994)</a:t>
            </a:r>
            <a:r>
              <a:rPr lang="en-US" sz="3200" dirty="0"/>
              <a:t/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 fontAlgn="base">
              <a:buNone/>
            </a:pPr>
            <a:r>
              <a:rPr lang="en-US" dirty="0"/>
              <a:t>1.      </a:t>
            </a:r>
            <a:r>
              <a:rPr lang="en-US" dirty="0" err="1"/>
              <a:t>Aspek</a:t>
            </a:r>
            <a:r>
              <a:rPr lang="en-US" dirty="0"/>
              <a:t> </a:t>
            </a:r>
            <a:r>
              <a:rPr lang="en-US" dirty="0" err="1" smtClean="0"/>
              <a:t>Anatomi</a:t>
            </a:r>
            <a:r>
              <a:rPr lang="id-ID" dirty="0" smtClean="0"/>
              <a:t>:</a:t>
            </a:r>
          </a:p>
          <a:p>
            <a:pPr marL="596646" indent="-514350" fontAlgn="base">
              <a:buFont typeface="+mj-lt"/>
              <a:buAutoNum type="alphaLcPeriod"/>
            </a:pPr>
            <a:r>
              <a:rPr lang="en-US" dirty="0" smtClean="0"/>
              <a:t>Heading </a:t>
            </a:r>
            <a:r>
              <a:rPr lang="en-US" dirty="0"/>
              <a:t>(</a:t>
            </a:r>
            <a:r>
              <a:rPr lang="en-US" dirty="0" err="1"/>
              <a:t>judul</a:t>
            </a:r>
            <a:r>
              <a:rPr lang="en-US" dirty="0"/>
              <a:t> &amp; </a:t>
            </a:r>
            <a:r>
              <a:rPr lang="en-US" dirty="0" err="1"/>
              <a:t>informasi</a:t>
            </a:r>
            <a:r>
              <a:rPr lang="en-US" dirty="0"/>
              <a:t> lain)</a:t>
            </a:r>
          </a:p>
          <a:p>
            <a:pPr marL="596646" indent="-514350" fontAlgn="base">
              <a:buFont typeface="+mj-lt"/>
              <a:buAutoNum type="alphaLcPeriod"/>
            </a:pPr>
            <a:r>
              <a:rPr lang="en-US" dirty="0" smtClean="0"/>
              <a:t>Introduction</a:t>
            </a:r>
            <a:endParaRPr lang="en-US" dirty="0"/>
          </a:p>
          <a:p>
            <a:pPr marL="596646" indent="-514350" fontAlgn="base">
              <a:buFont typeface="+mj-lt"/>
              <a:buAutoNum type="alphaLcPeriod"/>
            </a:pPr>
            <a:r>
              <a:rPr lang="en-US" dirty="0" smtClean="0"/>
              <a:t>Instruction</a:t>
            </a:r>
            <a:endParaRPr lang="en-US" dirty="0"/>
          </a:p>
          <a:p>
            <a:pPr marL="596646" indent="-514350" fontAlgn="base">
              <a:buFont typeface="+mj-lt"/>
              <a:buAutoNum type="alphaLcPeriod"/>
            </a:pPr>
            <a:r>
              <a:rPr lang="en-US" dirty="0" smtClean="0"/>
              <a:t>Body</a:t>
            </a:r>
            <a:endParaRPr lang="en-US" dirty="0"/>
          </a:p>
          <a:p>
            <a:pPr marL="596646" indent="-514350" fontAlgn="base">
              <a:buFont typeface="+mj-lt"/>
              <a:buAutoNum type="alphaLcPeriod"/>
            </a:pPr>
            <a:r>
              <a:rPr lang="en-US" dirty="0" smtClean="0"/>
              <a:t>Close</a:t>
            </a:r>
            <a:endParaRPr lang="en-US" dirty="0"/>
          </a:p>
          <a:p>
            <a:pPr marL="82296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03459-4D54-4B44-8D22-5A398D43F5E1}" type="datetime1">
              <a:rPr lang="en-US" smtClean="0"/>
              <a:pPr/>
              <a:t>28-Jun-18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7153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err="1">
                <a:hlinkClick r:id="rId3"/>
              </a:rPr>
              <a:t>Pertimbangan</a:t>
            </a:r>
            <a:r>
              <a:rPr lang="en-US" sz="3200" dirty="0"/>
              <a:t> </a:t>
            </a:r>
            <a:r>
              <a:rPr lang="en-US" sz="3200" dirty="0" err="1">
                <a:hlinkClick r:id="rId3"/>
              </a:rPr>
              <a:t>khusus</a:t>
            </a:r>
            <a:r>
              <a:rPr lang="en-US" sz="3200" dirty="0"/>
              <a:t> </a:t>
            </a:r>
            <a:r>
              <a:rPr lang="en-US" sz="3200" dirty="0" err="1">
                <a:hlinkClick r:id="rId3"/>
              </a:rPr>
              <a:t>pada</a:t>
            </a:r>
            <a:r>
              <a:rPr lang="en-US" sz="3200" dirty="0"/>
              <a:t> </a:t>
            </a:r>
            <a:r>
              <a:rPr lang="en-US" sz="3200" dirty="0" err="1">
                <a:hlinkClick r:id="rId3"/>
              </a:rPr>
              <a:t>disain</a:t>
            </a:r>
            <a:r>
              <a:rPr lang="en-US" sz="3200" dirty="0"/>
              <a:t> </a:t>
            </a:r>
            <a:r>
              <a:rPr lang="en-US" sz="3200" dirty="0" err="1">
                <a:hlinkClick r:id="rId3"/>
              </a:rPr>
              <a:t>formulir</a:t>
            </a:r>
            <a:r>
              <a:rPr lang="en-US" sz="3200" dirty="0">
                <a:hlinkClick r:id="rId3"/>
              </a:rPr>
              <a:t> (Huffman, 1994)</a:t>
            </a:r>
            <a:r>
              <a:rPr lang="en-US" sz="3200" dirty="0"/>
              <a:t/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 fontAlgn="base">
              <a:buNone/>
            </a:pPr>
            <a:r>
              <a:rPr lang="id-ID" dirty="0" smtClean="0"/>
              <a:t>II. </a:t>
            </a:r>
            <a:r>
              <a:rPr lang="en-US" dirty="0"/>
              <a:t> </a:t>
            </a:r>
            <a:r>
              <a:rPr lang="en-US" dirty="0" err="1"/>
              <a:t>Aspek</a:t>
            </a:r>
            <a:r>
              <a:rPr lang="en-US" dirty="0"/>
              <a:t> </a:t>
            </a:r>
            <a:r>
              <a:rPr lang="en-US" dirty="0" err="1"/>
              <a:t>fisik</a:t>
            </a:r>
            <a:r>
              <a:rPr lang="id-ID" dirty="0" smtClean="0"/>
              <a:t>:</a:t>
            </a:r>
          </a:p>
          <a:p>
            <a:pPr marL="596646" indent="-514350" fontAlgn="base">
              <a:buFont typeface="+mj-lt"/>
              <a:buAutoNum type="alphaLcPeriod"/>
            </a:pPr>
            <a:r>
              <a:rPr lang="en-US" dirty="0" err="1" smtClean="0"/>
              <a:t>Warna</a:t>
            </a:r>
            <a:endParaRPr lang="id-ID" dirty="0" smtClean="0"/>
          </a:p>
          <a:p>
            <a:pPr marL="596646" indent="-514350" fontAlgn="base">
              <a:buFont typeface="+mj-lt"/>
              <a:buAutoNum type="alphaLcPeriod"/>
            </a:pPr>
            <a:r>
              <a:rPr lang="en-US" dirty="0" err="1" smtClean="0"/>
              <a:t>Bahan</a:t>
            </a:r>
            <a:endParaRPr lang="id-ID" dirty="0" smtClean="0"/>
          </a:p>
          <a:p>
            <a:pPr marL="596646" indent="-514350" fontAlgn="base">
              <a:buFont typeface="+mj-lt"/>
              <a:buAutoNum type="alphaLcPeriod"/>
            </a:pPr>
            <a:r>
              <a:rPr lang="en-US" dirty="0" err="1" smtClean="0"/>
              <a:t>Ukuran</a:t>
            </a:r>
            <a:endParaRPr lang="id-ID" dirty="0" smtClean="0"/>
          </a:p>
          <a:p>
            <a:pPr marL="596646" indent="-514350" fontAlgn="base">
              <a:buFont typeface="+mj-lt"/>
              <a:buAutoNum type="alphaLcPeriod"/>
            </a:pPr>
            <a:r>
              <a:rPr lang="en-US" dirty="0" err="1" smtClean="0"/>
              <a:t>Bentuk</a:t>
            </a:r>
            <a:endParaRPr lang="en-US" dirty="0"/>
          </a:p>
          <a:p>
            <a:pPr marL="82296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03459-4D54-4B44-8D22-5A398D43F5E1}" type="datetime1">
              <a:rPr lang="en-US" smtClean="0"/>
              <a:pPr/>
              <a:t>28-Jun-18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4398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261</TotalTime>
  <Words>860</Words>
  <Application>Microsoft Office PowerPoint</Application>
  <PresentationFormat>On-screen Show (4:3)</PresentationFormat>
  <Paragraphs>150</Paragraphs>
  <Slides>29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Solstice</vt:lpstr>
      <vt:lpstr>Pertemuan ke-3</vt:lpstr>
      <vt:lpstr>SK Menteri Pendayagunaan Aparatur Negara No. 135/KEP/M.PAN/XII/2002 </vt:lpstr>
      <vt:lpstr>PowerPoint Presentation</vt:lpstr>
      <vt:lpstr>Prinsip Umum Desain Formulir (AHIMA 2002)</vt:lpstr>
      <vt:lpstr>Prinsip Umum Desain Formulir  </vt:lpstr>
      <vt:lpstr>Prinsip Umum Desain Formulir</vt:lpstr>
      <vt:lpstr>Prinsip Umum Desain Formulir</vt:lpstr>
      <vt:lpstr>Pertimbangan khusus pada disain formulir (Huffman, 1994) </vt:lpstr>
      <vt:lpstr>Pertimbangan khusus pada disain formulir (Huffman, 1994) </vt:lpstr>
      <vt:lpstr>Pertimbangan khusus pada disain formulir (Huffman, 1994) </vt:lpstr>
      <vt:lpstr>PowerPoint Presentation</vt:lpstr>
      <vt:lpstr>a.    Kepala (heading)</vt:lpstr>
      <vt:lpstr>b. Pendahuluan (introduction)</vt:lpstr>
      <vt:lpstr>c. Perintah (instruction)</vt:lpstr>
      <vt:lpstr>d. Badan (body)</vt:lpstr>
      <vt:lpstr>PowerPoint Presentation</vt:lpstr>
      <vt:lpstr>e. Penutup (close) </vt:lpstr>
      <vt:lpstr>PowerPoint Presentation</vt:lpstr>
      <vt:lpstr>a.       Warna</vt:lpstr>
      <vt:lpstr>b.      Bahan </vt:lpstr>
      <vt:lpstr>c.       Ukuran</vt:lpstr>
      <vt:lpstr>d.      Bentuk</vt:lpstr>
      <vt:lpstr>PowerPoint Presentation</vt:lpstr>
      <vt:lpstr>a. Butir data atau item</vt:lpstr>
      <vt:lpstr>b.  Pengurutan. </vt:lpstr>
      <vt:lpstr>c.       Caption. </vt:lpstr>
      <vt:lpstr>d.      Pengelompokan data. </vt:lpstr>
      <vt:lpstr>e. Terminologi data. </vt:lpstr>
      <vt:lpstr>TERIMA KASIH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DISAIN 3</dc:title>
  <dc:creator>Siswati</dc:creator>
  <cp:lastModifiedBy>BPISTI2008</cp:lastModifiedBy>
  <cp:revision>24</cp:revision>
  <dcterms:created xsi:type="dcterms:W3CDTF">2011-08-27T02:50:06Z</dcterms:created>
  <dcterms:modified xsi:type="dcterms:W3CDTF">2018-06-28T10:32:25Z</dcterms:modified>
</cp:coreProperties>
</file>