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95" r:id="rId6"/>
    <p:sldId id="260" r:id="rId7"/>
    <p:sldId id="261" r:id="rId8"/>
    <p:sldId id="262" r:id="rId9"/>
    <p:sldId id="296"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80" r:id="rId27"/>
    <p:sldId id="279"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7" r:id="rId43"/>
    <p:sldId id="299" r:id="rId44"/>
    <p:sldId id="298" r:id="rId45"/>
    <p:sldId id="300" r:id="rId46"/>
    <p:sldId id="301" r:id="rId4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1458"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B49645A4-3901-481B-9F9F-786E2617CDDD}" type="datetimeFigureOut">
              <a:rPr lang="id-ID" smtClean="0"/>
              <a:t>28/06/2018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CFE061-4BB2-4045-9FCE-BE1828A1D73A}" type="slidenum">
              <a:rPr lang="id-ID" smtClean="0"/>
              <a:t>‹#›</a:t>
            </a:fld>
            <a:endParaRPr lang="id-ID"/>
          </a:p>
        </p:txBody>
      </p:sp>
    </p:spTree>
    <p:extLst>
      <p:ext uri="{BB962C8B-B14F-4D97-AF65-F5344CB8AC3E}">
        <p14:creationId xmlns:p14="http://schemas.microsoft.com/office/powerpoint/2010/main" val="2361735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49645A4-3901-481B-9F9F-786E2617CDDD}" type="datetimeFigureOut">
              <a:rPr lang="id-ID" smtClean="0"/>
              <a:t>28/06/2018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CFE061-4BB2-4045-9FCE-BE1828A1D73A}" type="slidenum">
              <a:rPr lang="id-ID" smtClean="0"/>
              <a:t>‹#›</a:t>
            </a:fld>
            <a:endParaRPr lang="id-ID"/>
          </a:p>
        </p:txBody>
      </p:sp>
    </p:spTree>
    <p:extLst>
      <p:ext uri="{BB962C8B-B14F-4D97-AF65-F5344CB8AC3E}">
        <p14:creationId xmlns:p14="http://schemas.microsoft.com/office/powerpoint/2010/main" val="1368128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49645A4-3901-481B-9F9F-786E2617CDDD}" type="datetimeFigureOut">
              <a:rPr lang="id-ID" smtClean="0"/>
              <a:t>28/06/2018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CFE061-4BB2-4045-9FCE-BE1828A1D73A}" type="slidenum">
              <a:rPr lang="id-ID" smtClean="0"/>
              <a:t>‹#›</a:t>
            </a:fld>
            <a:endParaRPr lang="id-ID"/>
          </a:p>
        </p:txBody>
      </p:sp>
    </p:spTree>
    <p:extLst>
      <p:ext uri="{BB962C8B-B14F-4D97-AF65-F5344CB8AC3E}">
        <p14:creationId xmlns:p14="http://schemas.microsoft.com/office/powerpoint/2010/main" val="4108537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49645A4-3901-481B-9F9F-786E2617CDDD}" type="datetimeFigureOut">
              <a:rPr lang="id-ID" smtClean="0"/>
              <a:t>28/06/2018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CFE061-4BB2-4045-9FCE-BE1828A1D73A}" type="slidenum">
              <a:rPr lang="id-ID" smtClean="0"/>
              <a:t>‹#›</a:t>
            </a:fld>
            <a:endParaRPr lang="id-ID"/>
          </a:p>
        </p:txBody>
      </p:sp>
    </p:spTree>
    <p:extLst>
      <p:ext uri="{BB962C8B-B14F-4D97-AF65-F5344CB8AC3E}">
        <p14:creationId xmlns:p14="http://schemas.microsoft.com/office/powerpoint/2010/main" val="2360361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9645A4-3901-481B-9F9F-786E2617CDDD}" type="datetimeFigureOut">
              <a:rPr lang="id-ID" smtClean="0"/>
              <a:t>28/06/2018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CFE061-4BB2-4045-9FCE-BE1828A1D73A}" type="slidenum">
              <a:rPr lang="id-ID" smtClean="0"/>
              <a:t>‹#›</a:t>
            </a:fld>
            <a:endParaRPr lang="id-ID"/>
          </a:p>
        </p:txBody>
      </p:sp>
    </p:spTree>
    <p:extLst>
      <p:ext uri="{BB962C8B-B14F-4D97-AF65-F5344CB8AC3E}">
        <p14:creationId xmlns:p14="http://schemas.microsoft.com/office/powerpoint/2010/main" val="1966048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B49645A4-3901-481B-9F9F-786E2617CDDD}" type="datetimeFigureOut">
              <a:rPr lang="id-ID" smtClean="0"/>
              <a:t>28/06/2018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8CFE061-4BB2-4045-9FCE-BE1828A1D73A}" type="slidenum">
              <a:rPr lang="id-ID" smtClean="0"/>
              <a:t>‹#›</a:t>
            </a:fld>
            <a:endParaRPr lang="id-ID"/>
          </a:p>
        </p:txBody>
      </p:sp>
    </p:spTree>
    <p:extLst>
      <p:ext uri="{BB962C8B-B14F-4D97-AF65-F5344CB8AC3E}">
        <p14:creationId xmlns:p14="http://schemas.microsoft.com/office/powerpoint/2010/main" val="1819831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B49645A4-3901-481B-9F9F-786E2617CDDD}" type="datetimeFigureOut">
              <a:rPr lang="id-ID" smtClean="0"/>
              <a:t>28/06/2018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8CFE061-4BB2-4045-9FCE-BE1828A1D73A}" type="slidenum">
              <a:rPr lang="id-ID" smtClean="0"/>
              <a:t>‹#›</a:t>
            </a:fld>
            <a:endParaRPr lang="id-ID"/>
          </a:p>
        </p:txBody>
      </p:sp>
    </p:spTree>
    <p:extLst>
      <p:ext uri="{BB962C8B-B14F-4D97-AF65-F5344CB8AC3E}">
        <p14:creationId xmlns:p14="http://schemas.microsoft.com/office/powerpoint/2010/main" val="3361005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B49645A4-3901-481B-9F9F-786E2617CDDD}" type="datetimeFigureOut">
              <a:rPr lang="id-ID" smtClean="0"/>
              <a:t>28/06/2018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8CFE061-4BB2-4045-9FCE-BE1828A1D73A}" type="slidenum">
              <a:rPr lang="id-ID" smtClean="0"/>
              <a:t>‹#›</a:t>
            </a:fld>
            <a:endParaRPr lang="id-ID"/>
          </a:p>
        </p:txBody>
      </p:sp>
    </p:spTree>
    <p:extLst>
      <p:ext uri="{BB962C8B-B14F-4D97-AF65-F5344CB8AC3E}">
        <p14:creationId xmlns:p14="http://schemas.microsoft.com/office/powerpoint/2010/main" val="1236584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645A4-3901-481B-9F9F-786E2617CDDD}" type="datetimeFigureOut">
              <a:rPr lang="id-ID" smtClean="0"/>
              <a:t>28/06/2018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8CFE061-4BB2-4045-9FCE-BE1828A1D73A}" type="slidenum">
              <a:rPr lang="id-ID" smtClean="0"/>
              <a:t>‹#›</a:t>
            </a:fld>
            <a:endParaRPr lang="id-ID"/>
          </a:p>
        </p:txBody>
      </p:sp>
    </p:spTree>
    <p:extLst>
      <p:ext uri="{BB962C8B-B14F-4D97-AF65-F5344CB8AC3E}">
        <p14:creationId xmlns:p14="http://schemas.microsoft.com/office/powerpoint/2010/main" val="2384800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645A4-3901-481B-9F9F-786E2617CDDD}" type="datetimeFigureOut">
              <a:rPr lang="id-ID" smtClean="0"/>
              <a:t>28/06/2018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8CFE061-4BB2-4045-9FCE-BE1828A1D73A}" type="slidenum">
              <a:rPr lang="id-ID" smtClean="0"/>
              <a:t>‹#›</a:t>
            </a:fld>
            <a:endParaRPr lang="id-ID"/>
          </a:p>
        </p:txBody>
      </p:sp>
    </p:spTree>
    <p:extLst>
      <p:ext uri="{BB962C8B-B14F-4D97-AF65-F5344CB8AC3E}">
        <p14:creationId xmlns:p14="http://schemas.microsoft.com/office/powerpoint/2010/main" val="371809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645A4-3901-481B-9F9F-786E2617CDDD}" type="datetimeFigureOut">
              <a:rPr lang="id-ID" smtClean="0"/>
              <a:t>28/06/2018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8CFE061-4BB2-4045-9FCE-BE1828A1D73A}" type="slidenum">
              <a:rPr lang="id-ID" smtClean="0"/>
              <a:t>‹#›</a:t>
            </a:fld>
            <a:endParaRPr lang="id-ID"/>
          </a:p>
        </p:txBody>
      </p:sp>
    </p:spTree>
    <p:extLst>
      <p:ext uri="{BB962C8B-B14F-4D97-AF65-F5344CB8AC3E}">
        <p14:creationId xmlns:p14="http://schemas.microsoft.com/office/powerpoint/2010/main" val="608830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645A4-3901-481B-9F9F-786E2617CDDD}" type="datetimeFigureOut">
              <a:rPr lang="id-ID" smtClean="0"/>
              <a:t>28/06/2018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FE061-4BB2-4045-9FCE-BE1828A1D73A}" type="slidenum">
              <a:rPr lang="id-ID" smtClean="0"/>
              <a:t>‹#›</a:t>
            </a:fld>
            <a:endParaRPr lang="id-ID"/>
          </a:p>
        </p:txBody>
      </p:sp>
    </p:spTree>
    <p:extLst>
      <p:ext uri="{BB962C8B-B14F-4D97-AF65-F5344CB8AC3E}">
        <p14:creationId xmlns:p14="http://schemas.microsoft.com/office/powerpoint/2010/main" val="2775553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d.wikipedia.org/wiki/Singkatan"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id.wikipedia.org/wiki/Tabel_(informasi)"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11113" y="-7938"/>
            <a:ext cx="9144001"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475656" y="3501008"/>
            <a:ext cx="7772400" cy="1470025"/>
          </a:xfrm>
        </p:spPr>
        <p:txBody>
          <a:bodyPr/>
          <a:lstStyle/>
          <a:p>
            <a:r>
              <a:rPr lang="id-ID" dirty="0" smtClean="0"/>
              <a:t>HOSPITAL INPATIENT RECORD-ADMINISTRATIVE DATA</a:t>
            </a:r>
            <a:endParaRPr lang="id-ID" dirty="0"/>
          </a:p>
        </p:txBody>
      </p:sp>
    </p:spTree>
    <p:extLst>
      <p:ext uri="{BB962C8B-B14F-4D97-AF65-F5344CB8AC3E}">
        <p14:creationId xmlns:p14="http://schemas.microsoft.com/office/powerpoint/2010/main" val="21921957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vert="horz" lIns="91440" tIns="45720" rIns="91440" bIns="45720" rtlCol="0" anchor="ctr">
            <a:normAutofit/>
          </a:bodyPr>
          <a:lstStyle/>
          <a:p>
            <a:r>
              <a:rPr lang="id-ID" sz="2800" dirty="0"/>
              <a:t>Patient Record Documentation Guidelines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56992565"/>
              </p:ext>
            </p:extLst>
          </p:nvPr>
        </p:nvGraphicFramePr>
        <p:xfrm>
          <a:off x="457200" y="1600200"/>
          <a:ext cx="8229600" cy="4328160"/>
        </p:xfrm>
        <a:graphic>
          <a:graphicData uri="http://schemas.openxmlformats.org/drawingml/2006/table">
            <a:tbl>
              <a:tblPr firstRow="1" bandRow="1">
                <a:tableStyleId>{5C22544A-7EE6-4342-B048-85BDC9FD1C3A}</a:tableStyleId>
              </a:tblPr>
              <a:tblGrid>
                <a:gridCol w="2674640"/>
                <a:gridCol w="5554960"/>
              </a:tblGrid>
              <a:tr h="370840">
                <a:tc>
                  <a:txBody>
                    <a:bodyPr/>
                    <a:lstStyle/>
                    <a:p>
                      <a:pPr algn="just"/>
                      <a:r>
                        <a:rPr lang="id-ID" sz="2000" dirty="0" smtClean="0"/>
                        <a:t>Guidelines</a:t>
                      </a:r>
                      <a:endParaRPr lang="id-ID" sz="2000" dirty="0"/>
                    </a:p>
                  </a:txBody>
                  <a:tcPr/>
                </a:tc>
                <a:tc>
                  <a:txBody>
                    <a:bodyPr/>
                    <a:lstStyle/>
                    <a:p>
                      <a:pPr algn="just"/>
                      <a:r>
                        <a:rPr lang="id-ID" sz="2000" dirty="0" smtClean="0"/>
                        <a:t>Description</a:t>
                      </a:r>
                      <a:endParaRPr lang="id-ID" sz="2000" dirty="0"/>
                    </a:p>
                  </a:txBody>
                  <a:tcPr/>
                </a:tc>
              </a:tr>
              <a:tr h="370840">
                <a:tc>
                  <a:txBody>
                    <a:bodyPr/>
                    <a:lstStyle/>
                    <a:p>
                      <a:pPr algn="just"/>
                      <a:r>
                        <a:rPr lang="id-ID" sz="2000" dirty="0" smtClean="0"/>
                        <a:t>Dokumentasi objektif</a:t>
                      </a:r>
                      <a:endParaRPr lang="id-ID" sz="2000" dirty="0"/>
                    </a:p>
                  </a:txBody>
                  <a:tcPr/>
                </a:tc>
                <a:tc>
                  <a:txBody>
                    <a:bodyPr/>
                    <a:lstStyle/>
                    <a:p>
                      <a:pPr algn="just"/>
                      <a:r>
                        <a:rPr lang="id-ID" sz="2000" dirty="0" smtClean="0"/>
                        <a:t>Menyatakan </a:t>
                      </a:r>
                      <a:r>
                        <a:rPr lang="sv-SE" sz="2000" dirty="0" smtClean="0"/>
                        <a:t>fakta keadaan tentang perawatan dan </a:t>
                      </a:r>
                      <a:r>
                        <a:rPr lang="id-ID" sz="2000" dirty="0" smtClean="0"/>
                        <a:t>pengobatan pasien</a:t>
                      </a:r>
                      <a:r>
                        <a:rPr lang="sv-SE" sz="2000" dirty="0" smtClean="0"/>
                        <a:t>, dan hindari</a:t>
                      </a:r>
                      <a:r>
                        <a:rPr lang="id-ID" sz="2000" dirty="0" smtClean="0"/>
                        <a:t> </a:t>
                      </a:r>
                      <a:r>
                        <a:rPr lang="sv-SE" sz="2000" dirty="0" smtClean="0"/>
                        <a:t>mendokumentasikan </a:t>
                      </a:r>
                      <a:r>
                        <a:rPr lang="id-ID" sz="2000" dirty="0" smtClean="0"/>
                        <a:t>opini/</a:t>
                      </a:r>
                      <a:r>
                        <a:rPr lang="sv-SE" sz="2000" dirty="0" smtClean="0"/>
                        <a:t>pendapat.</a:t>
                      </a:r>
                      <a:r>
                        <a:rPr lang="id-ID" sz="2000" dirty="0" smtClean="0"/>
                        <a:t> Contoh : </a:t>
                      </a:r>
                    </a:p>
                    <a:p>
                      <a:pPr algn="just"/>
                      <a:r>
                        <a:rPr lang="sv-SE" sz="2000" dirty="0" smtClean="0"/>
                        <a:t>Salah: pasien mengasyikkan</a:t>
                      </a:r>
                    </a:p>
                    <a:p>
                      <a:pPr algn="just"/>
                      <a:r>
                        <a:rPr lang="sv-SE" sz="2000" dirty="0" smtClean="0"/>
                        <a:t>Benar: pasien menunjukkan perilaku aneh</a:t>
                      </a:r>
                      <a:endParaRPr lang="id-ID" sz="2000" dirty="0"/>
                    </a:p>
                  </a:txBody>
                  <a:tcPr/>
                </a:tc>
              </a:tr>
              <a:tr h="370840">
                <a:tc>
                  <a:txBody>
                    <a:bodyPr/>
                    <a:lstStyle/>
                    <a:p>
                      <a:pPr algn="just"/>
                      <a:r>
                        <a:rPr lang="id-ID" sz="2000" dirty="0" smtClean="0"/>
                        <a:t>Referensi pasien lain</a:t>
                      </a:r>
                      <a:endParaRPr lang="id-ID" sz="2000" dirty="0"/>
                    </a:p>
                  </a:txBody>
                  <a:tcPr/>
                </a:tc>
                <a:tc>
                  <a:txBody>
                    <a:bodyPr/>
                    <a:lstStyle/>
                    <a:p>
                      <a:pPr algn="just"/>
                      <a:r>
                        <a:rPr lang="id-ID" sz="2000" dirty="0" smtClean="0"/>
                        <a:t>Jika pasien lain dirujuk dalam catatan, jangan mendokumentasikan nama mereka. Referensi nomor pasien mereka sebagai gantinya</a:t>
                      </a:r>
                      <a:endParaRPr lang="id-ID" sz="2000" dirty="0"/>
                    </a:p>
                  </a:txBody>
                  <a:tcPr/>
                </a:tc>
              </a:tr>
              <a:tr h="370840">
                <a:tc>
                  <a:txBody>
                    <a:bodyPr/>
                    <a:lstStyle/>
                    <a:p>
                      <a:pPr algn="just"/>
                      <a:r>
                        <a:rPr lang="id-ID" sz="2000" dirty="0" smtClean="0"/>
                        <a:t>Permanency</a:t>
                      </a:r>
                      <a:endParaRPr lang="id-ID" sz="2000" dirty="0"/>
                    </a:p>
                  </a:txBody>
                  <a:tcPr/>
                </a:tc>
                <a:tc>
                  <a:txBody>
                    <a:bodyPr/>
                    <a:lstStyle/>
                    <a:p>
                      <a:pPr algn="just"/>
                      <a:r>
                        <a:rPr lang="id-ID" sz="2000" dirty="0" smtClean="0"/>
                        <a:t>Pencatatan dalam rekaman pasien dianggap tetap/permanen. Kebijakan dan prosedur harus ditetapkan untuk mencegah pemalsuan dan pengrusakan dalam catatan</a:t>
                      </a:r>
                      <a:endParaRPr lang="id-ID" sz="2000" dirty="0"/>
                    </a:p>
                  </a:txBody>
                  <a:tcPr/>
                </a:tc>
              </a:tr>
            </a:tbl>
          </a:graphicData>
        </a:graphic>
      </p:graphicFrame>
    </p:spTree>
    <p:extLst>
      <p:ext uri="{BB962C8B-B14F-4D97-AF65-F5344CB8AC3E}">
        <p14:creationId xmlns:p14="http://schemas.microsoft.com/office/powerpoint/2010/main" val="1435831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vert="horz" lIns="91440" tIns="45720" rIns="91440" bIns="45720" rtlCol="0" anchor="ctr">
            <a:normAutofit/>
          </a:bodyPr>
          <a:lstStyle/>
          <a:p>
            <a:r>
              <a:rPr lang="id-ID" sz="2800" dirty="0"/>
              <a:t>Patient Record Documentation Guidelines/Pedoman Pendokumentasian Rekam Medis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4283697"/>
              </p:ext>
            </p:extLst>
          </p:nvPr>
        </p:nvGraphicFramePr>
        <p:xfrm>
          <a:off x="457200" y="1600200"/>
          <a:ext cx="8229600" cy="48514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id-ID" dirty="0" smtClean="0"/>
                        <a:t>Guidelines</a:t>
                      </a:r>
                      <a:endParaRPr lang="id-ID" dirty="0"/>
                    </a:p>
                  </a:txBody>
                  <a:tcPr/>
                </a:tc>
                <a:tc>
                  <a:txBody>
                    <a:bodyPr/>
                    <a:lstStyle/>
                    <a:p>
                      <a:r>
                        <a:rPr lang="id-ID" dirty="0" smtClean="0"/>
                        <a:t>Description</a:t>
                      </a:r>
                      <a:endParaRPr lang="id-ID" dirty="0"/>
                    </a:p>
                  </a:txBody>
                  <a:tcPr/>
                </a:tc>
              </a:tr>
              <a:tr h="370840">
                <a:tc>
                  <a:txBody>
                    <a:bodyPr/>
                    <a:lstStyle/>
                    <a:p>
                      <a:r>
                        <a:rPr lang="id-ID" dirty="0" smtClean="0"/>
                        <a:t>Karakteristik Fisik</a:t>
                      </a:r>
                      <a:endParaRPr lang="id-ID" dirty="0"/>
                    </a:p>
                  </a:txBody>
                  <a:tcPr/>
                </a:tc>
                <a:tc>
                  <a:txBody>
                    <a:bodyPr/>
                    <a:lstStyle/>
                    <a:p>
                      <a:pPr marL="285750" indent="-285750" algn="just">
                        <a:buFont typeface="Arial" pitchFamily="34" charset="0"/>
                        <a:buChar char="•"/>
                      </a:pPr>
                      <a:r>
                        <a:rPr lang="id-ID" dirty="0" smtClean="0"/>
                        <a:t>pilih kertas putih dengan cetakan hitam permanen (misalnya laser, bukan printer inkjet) untuk memastikan keterbacaan pada catatan berbasis kertas.</a:t>
                      </a:r>
                    </a:p>
                    <a:p>
                      <a:pPr marL="285750" indent="-285750" algn="just">
                        <a:buFont typeface="Arial" pitchFamily="34" charset="0"/>
                        <a:buChar char="•"/>
                      </a:pPr>
                      <a:r>
                        <a:rPr lang="id-ID" dirty="0" smtClean="0"/>
                        <a:t>Mengharuskan penyedia untuk memasukkan dokumentasi menggunakan tinta hitam permanen.</a:t>
                      </a:r>
                    </a:p>
                    <a:p>
                      <a:pPr marL="285750" indent="-285750" algn="just">
                        <a:buFont typeface="Arial" pitchFamily="34" charset="0"/>
                        <a:buChar char="•"/>
                      </a:pPr>
                      <a:r>
                        <a:rPr lang="id-ID" dirty="0" smtClean="0"/>
                        <a:t>Plain paper (bukan thermal paper) merupakan kertas terbaik untuk pengisian dalam dalam catatan pasien.</a:t>
                      </a:r>
                    </a:p>
                    <a:p>
                      <a:pPr marL="285750" indent="-285750" algn="just">
                        <a:buFont typeface="Arial" pitchFamily="34" charset="0"/>
                        <a:buChar char="•"/>
                      </a:pPr>
                      <a:r>
                        <a:rPr lang="id-ID" dirty="0" smtClean="0"/>
                        <a:t>Simpan dokumen asli dalam catatan pasien, bukan fotokopi.</a:t>
                      </a:r>
                    </a:p>
                    <a:p>
                      <a:pPr marL="285750" indent="-285750" algn="just">
                        <a:buFont typeface="Arial" pitchFamily="34" charset="0"/>
                        <a:buChar char="•"/>
                      </a:pPr>
                      <a:r>
                        <a:rPr lang="id-ID" dirty="0" smtClean="0"/>
                        <a:t>Hindari menggunakan label pada laporan karena label dapat mudah lepas.</a:t>
                      </a:r>
                      <a:endParaRPr lang="id-ID" dirty="0"/>
                    </a:p>
                  </a:txBody>
                  <a:tcPr/>
                </a:tc>
              </a:tr>
            </a:tbl>
          </a:graphicData>
        </a:graphic>
      </p:graphicFrame>
    </p:spTree>
    <p:extLst>
      <p:ext uri="{BB962C8B-B14F-4D97-AF65-F5344CB8AC3E}">
        <p14:creationId xmlns:p14="http://schemas.microsoft.com/office/powerpoint/2010/main" val="1022730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60648"/>
            <a:ext cx="8229600" cy="1143000"/>
          </a:xfrm>
        </p:spPr>
        <p:txBody>
          <a:bodyPr vert="horz" lIns="91440" tIns="45720" rIns="91440" bIns="45720" rtlCol="0" anchor="ctr">
            <a:normAutofit/>
          </a:bodyPr>
          <a:lstStyle/>
          <a:p>
            <a:r>
              <a:rPr lang="id-ID" sz="2800" dirty="0"/>
              <a:t>Patient Record Documentation Guidelines/Pedoman Pendokumentasian Rekam Medis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42751974"/>
              </p:ext>
            </p:extLst>
          </p:nvPr>
        </p:nvGraphicFramePr>
        <p:xfrm>
          <a:off x="457200" y="1600200"/>
          <a:ext cx="8229600" cy="2621280"/>
        </p:xfrm>
        <a:graphic>
          <a:graphicData uri="http://schemas.openxmlformats.org/drawingml/2006/table">
            <a:tbl>
              <a:tblPr firstRow="1" bandRow="1">
                <a:tableStyleId>{5C22544A-7EE6-4342-B048-85BDC9FD1C3A}</a:tableStyleId>
              </a:tblPr>
              <a:tblGrid>
                <a:gridCol w="2962672"/>
                <a:gridCol w="5266928"/>
              </a:tblGrid>
              <a:tr h="370840">
                <a:tc>
                  <a:txBody>
                    <a:bodyPr/>
                    <a:lstStyle/>
                    <a:p>
                      <a:r>
                        <a:rPr lang="id-ID" sz="2000" dirty="0" smtClean="0"/>
                        <a:t>Guidelines</a:t>
                      </a:r>
                      <a:endParaRPr lang="id-ID" sz="2000" dirty="0"/>
                    </a:p>
                  </a:txBody>
                  <a:tcPr/>
                </a:tc>
                <a:tc>
                  <a:txBody>
                    <a:bodyPr/>
                    <a:lstStyle/>
                    <a:p>
                      <a:r>
                        <a:rPr lang="id-ID" sz="2000" dirty="0" smtClean="0"/>
                        <a:t>Description</a:t>
                      </a:r>
                      <a:endParaRPr lang="id-ID" sz="2000" dirty="0"/>
                    </a:p>
                  </a:txBody>
                  <a:tcPr/>
                </a:tc>
              </a:tr>
              <a:tr h="370840">
                <a:tc>
                  <a:txBody>
                    <a:bodyPr/>
                    <a:lstStyle/>
                    <a:p>
                      <a:r>
                        <a:rPr lang="id-ID" sz="2000" dirty="0" smtClean="0"/>
                        <a:t>Kekhususan</a:t>
                      </a:r>
                      <a:endParaRPr lang="id-ID" sz="2000" dirty="0"/>
                    </a:p>
                  </a:txBody>
                  <a:tcPr/>
                </a:tc>
                <a:tc>
                  <a:txBody>
                    <a:bodyPr/>
                    <a:lstStyle/>
                    <a:p>
                      <a:pPr algn="just"/>
                      <a:r>
                        <a:rPr lang="id-ID" sz="2000" dirty="0" smtClean="0"/>
                        <a:t>Pastikan untuk mendokumentasikan informasi spesifik tentang perawatan dan pengobatan pasien. Hindari entri yang tidak jelas.</a:t>
                      </a:r>
                    </a:p>
                    <a:p>
                      <a:pPr algn="just"/>
                      <a:r>
                        <a:rPr lang="id-ID" sz="2000" dirty="0" smtClean="0"/>
                        <a:t>Contoh:</a:t>
                      </a:r>
                    </a:p>
                    <a:p>
                      <a:pPr marL="285750" indent="-285750" algn="just">
                        <a:buFont typeface="Arial" pitchFamily="34" charset="0"/>
                        <a:buChar char="•"/>
                      </a:pPr>
                      <a:r>
                        <a:rPr lang="id-ID" sz="2000" dirty="0" smtClean="0"/>
                        <a:t>Salah: Pemeriksaan mata normal</a:t>
                      </a:r>
                    </a:p>
                    <a:p>
                      <a:pPr marL="285750" indent="-285750" algn="just">
                        <a:buFont typeface="Arial" pitchFamily="34" charset="0"/>
                        <a:buChar char="•"/>
                      </a:pPr>
                      <a:r>
                        <a:rPr lang="id-ID" sz="2000" dirty="0" smtClean="0"/>
                        <a:t>Benar: Pemeriksaan mata menunjukkan pupil sama, bulat, dan reaktif terhadap cahaya</a:t>
                      </a:r>
                      <a:endParaRPr lang="id-ID" sz="2000" dirty="0"/>
                    </a:p>
                  </a:txBody>
                  <a:tcPr/>
                </a:tc>
              </a:tr>
            </a:tbl>
          </a:graphicData>
        </a:graphic>
      </p:graphicFrame>
    </p:spTree>
    <p:extLst>
      <p:ext uri="{BB962C8B-B14F-4D97-AF65-F5344CB8AC3E}">
        <p14:creationId xmlns:p14="http://schemas.microsoft.com/office/powerpoint/2010/main" val="1185190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1. LEMBAR MUKA</a:t>
            </a:r>
            <a:endParaRPr lang="id-ID" dirty="0"/>
          </a:p>
        </p:txBody>
      </p:sp>
      <p:sp>
        <p:nvSpPr>
          <p:cNvPr id="3" name="Content Placeholder 2"/>
          <p:cNvSpPr>
            <a:spLocks noGrp="1"/>
          </p:cNvSpPr>
          <p:nvPr>
            <p:ph idx="1"/>
          </p:nvPr>
        </p:nvSpPr>
        <p:spPr/>
        <p:txBody>
          <a:bodyPr>
            <a:normAutofit fontScale="77500" lnSpcReduction="20000"/>
          </a:bodyPr>
          <a:lstStyle/>
          <a:p>
            <a:pPr algn="just"/>
            <a:r>
              <a:rPr lang="id-ID" dirty="0"/>
              <a:t>bagian identifikasi dan keuangan pada lembar muka dilengkapi oleh petugas admitting (atau registrasi pasien) saat pasien masuk ke fasilitas (atau sebelum masuk sebagai bagian dari proses pendaftaran preadmission). </a:t>
            </a:r>
            <a:endParaRPr lang="id-ID" dirty="0" smtClean="0"/>
          </a:p>
          <a:p>
            <a:pPr algn="just"/>
            <a:r>
              <a:rPr lang="id-ID" dirty="0" smtClean="0"/>
              <a:t>Informasi </a:t>
            </a:r>
            <a:r>
              <a:rPr lang="id-ID" dirty="0"/>
              <a:t>pembayar pihak ketiga diklasifikasikan sebagai data keuangan dan diperoleh dari pasien pada saat masuk</a:t>
            </a:r>
            <a:r>
              <a:rPr lang="id-ID" dirty="0" smtClean="0"/>
              <a:t>.</a:t>
            </a:r>
            <a:r>
              <a:rPr lang="en-US" dirty="0" smtClean="0"/>
              <a:t> </a:t>
            </a:r>
            <a:r>
              <a:rPr lang="id-ID" dirty="0" smtClean="0"/>
              <a:t>Jika </a:t>
            </a:r>
            <a:r>
              <a:rPr lang="id-ID" dirty="0"/>
              <a:t>seorang pasien memiliki lebih dari satu polis asuransi, petugas admission menentukan polis asuransi mana yang paling utama, sekunder, dan / atau tambahan. </a:t>
            </a:r>
            <a:endParaRPr lang="id-ID" dirty="0" smtClean="0"/>
          </a:p>
          <a:p>
            <a:pPr algn="just"/>
            <a:r>
              <a:rPr lang="id-ID" dirty="0" smtClean="0"/>
              <a:t>Proses </a:t>
            </a:r>
            <a:r>
              <a:rPr lang="id-ID" dirty="0"/>
              <a:t>ini penting untuk tujuan penagihan sehingga informasi dimasukkan dengan benar pada lembar muka. </a:t>
            </a:r>
          </a:p>
        </p:txBody>
      </p:sp>
    </p:spTree>
    <p:extLst>
      <p:ext uri="{BB962C8B-B14F-4D97-AF65-F5344CB8AC3E}">
        <p14:creationId xmlns:p14="http://schemas.microsoft.com/office/powerpoint/2010/main" val="30490516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r>
              <a:rPr lang="id-ID" dirty="0"/>
              <a:t>Petugas admission entri diagnosis masuk pasien  (diperoleh dari dokter yang </a:t>
            </a:r>
            <a:r>
              <a:rPr lang="id-ID" dirty="0" smtClean="0"/>
              <a:t>mengirim), </a:t>
            </a:r>
            <a:r>
              <a:rPr lang="id-ID" dirty="0"/>
              <a:t>dan dokter yang merawat mendokumentasikan hal </a:t>
            </a:r>
            <a:r>
              <a:rPr lang="id-ID" dirty="0" smtClean="0"/>
              <a:t>berikut :</a:t>
            </a:r>
            <a:endParaRPr lang="id-ID" dirty="0"/>
          </a:p>
        </p:txBody>
      </p:sp>
    </p:spTree>
    <p:extLst>
      <p:ext uri="{BB962C8B-B14F-4D97-AF65-F5344CB8AC3E}">
        <p14:creationId xmlns:p14="http://schemas.microsoft.com/office/powerpoint/2010/main" val="12340511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id-ID" dirty="0" smtClean="0"/>
              <a:t>1. Principal </a:t>
            </a:r>
            <a:r>
              <a:rPr lang="id-ID" dirty="0"/>
              <a:t>D</a:t>
            </a:r>
            <a:r>
              <a:rPr lang="id-ID" dirty="0" smtClean="0"/>
              <a:t>iagnosis/Diagnosis Utama</a:t>
            </a:r>
            <a:endParaRPr lang="id-ID" dirty="0"/>
          </a:p>
        </p:txBody>
      </p:sp>
      <p:sp>
        <p:nvSpPr>
          <p:cNvPr id="3" name="Content Placeholder 2"/>
          <p:cNvSpPr>
            <a:spLocks noGrp="1"/>
          </p:cNvSpPr>
          <p:nvPr>
            <p:ph idx="1"/>
          </p:nvPr>
        </p:nvSpPr>
        <p:spPr/>
        <p:txBody>
          <a:bodyPr>
            <a:normAutofit fontScale="92500"/>
          </a:bodyPr>
          <a:lstStyle/>
          <a:p>
            <a:pPr algn="just"/>
            <a:r>
              <a:rPr lang="id-ID" dirty="0" err="1"/>
              <a:t>S</a:t>
            </a:r>
            <a:r>
              <a:rPr lang="en-US" dirty="0" err="1" smtClean="0"/>
              <a:t>uatu</a:t>
            </a:r>
            <a:r>
              <a:rPr lang="en-US" dirty="0" smtClean="0"/>
              <a:t> </a:t>
            </a:r>
            <a:r>
              <a:rPr lang="en-US" dirty="0"/>
              <a:t>diagnosis/ </a:t>
            </a:r>
            <a:r>
              <a:rPr lang="en-US" dirty="0" err="1"/>
              <a:t>kondisi</a:t>
            </a:r>
            <a:r>
              <a:rPr lang="en-US" dirty="0"/>
              <a:t> </a:t>
            </a:r>
            <a:r>
              <a:rPr lang="en-US" dirty="0" err="1"/>
              <a:t>kesehatan</a:t>
            </a:r>
            <a:r>
              <a:rPr lang="en-US" dirty="0"/>
              <a:t> yang </a:t>
            </a:r>
            <a:r>
              <a:rPr lang="en-US" dirty="0" err="1"/>
              <a:t>menyebabkan</a:t>
            </a:r>
            <a:r>
              <a:rPr lang="en-US" dirty="0"/>
              <a:t> </a:t>
            </a:r>
            <a:r>
              <a:rPr lang="en-US" dirty="0" err="1"/>
              <a:t>pasien</a:t>
            </a:r>
            <a:r>
              <a:rPr lang="en-US" dirty="0"/>
              <a:t> </a:t>
            </a:r>
            <a:r>
              <a:rPr lang="en-US" dirty="0" err="1"/>
              <a:t>memperoleh</a:t>
            </a:r>
            <a:r>
              <a:rPr lang="en-US" dirty="0"/>
              <a:t> </a:t>
            </a:r>
            <a:r>
              <a:rPr lang="en-US" dirty="0" err="1"/>
              <a:t>perawatan</a:t>
            </a:r>
            <a:r>
              <a:rPr lang="en-US" dirty="0"/>
              <a:t> </a:t>
            </a:r>
            <a:r>
              <a:rPr lang="en-US" dirty="0" err="1"/>
              <a:t>atau</a:t>
            </a:r>
            <a:r>
              <a:rPr lang="en-US" dirty="0"/>
              <a:t> </a:t>
            </a:r>
            <a:r>
              <a:rPr lang="en-US" dirty="0" err="1"/>
              <a:t>pemeriksaan</a:t>
            </a:r>
            <a:r>
              <a:rPr lang="en-US" dirty="0"/>
              <a:t>, yang </a:t>
            </a:r>
            <a:r>
              <a:rPr lang="en-US" dirty="0" err="1"/>
              <a:t>ditegakkan</a:t>
            </a:r>
            <a:r>
              <a:rPr lang="en-US" dirty="0"/>
              <a:t> </a:t>
            </a:r>
            <a:r>
              <a:rPr lang="en-US" dirty="0" err="1"/>
              <a:t>pada</a:t>
            </a:r>
            <a:r>
              <a:rPr lang="en-US" dirty="0"/>
              <a:t> </a:t>
            </a:r>
            <a:r>
              <a:rPr lang="en-US" dirty="0" err="1"/>
              <a:t>akhir</a:t>
            </a:r>
            <a:r>
              <a:rPr lang="en-US" dirty="0"/>
              <a:t> episode </a:t>
            </a:r>
            <a:r>
              <a:rPr lang="en-US" dirty="0" err="1"/>
              <a:t>pelayanan</a:t>
            </a:r>
            <a:r>
              <a:rPr lang="en-US" dirty="0"/>
              <a:t> </a:t>
            </a:r>
            <a:r>
              <a:rPr lang="en-US" dirty="0" err="1"/>
              <a:t>dan</a:t>
            </a:r>
            <a:r>
              <a:rPr lang="en-US" dirty="0"/>
              <a:t> </a:t>
            </a:r>
            <a:r>
              <a:rPr lang="en-US" dirty="0" err="1"/>
              <a:t>bertanggung</a:t>
            </a:r>
            <a:r>
              <a:rPr lang="en-US" dirty="0"/>
              <a:t> </a:t>
            </a:r>
            <a:r>
              <a:rPr lang="en-US" dirty="0" err="1"/>
              <a:t>jawab</a:t>
            </a:r>
            <a:r>
              <a:rPr lang="en-US" dirty="0"/>
              <a:t> </a:t>
            </a:r>
            <a:r>
              <a:rPr lang="en-US" dirty="0" err="1"/>
              <a:t>atas</a:t>
            </a:r>
            <a:r>
              <a:rPr lang="en-US" dirty="0"/>
              <a:t> </a:t>
            </a:r>
            <a:r>
              <a:rPr lang="en-US" dirty="0" err="1"/>
              <a:t>kebutuhan</a:t>
            </a:r>
            <a:r>
              <a:rPr lang="en-US" dirty="0"/>
              <a:t> </a:t>
            </a:r>
            <a:r>
              <a:rPr lang="en-US" dirty="0" err="1"/>
              <a:t>sumber</a:t>
            </a:r>
            <a:r>
              <a:rPr lang="en-US" dirty="0"/>
              <a:t> </a:t>
            </a:r>
            <a:r>
              <a:rPr lang="en-US" dirty="0" err="1"/>
              <a:t>daya</a:t>
            </a:r>
            <a:r>
              <a:rPr lang="en-US" dirty="0"/>
              <a:t> </a:t>
            </a:r>
            <a:r>
              <a:rPr lang="en-US" dirty="0" err="1" smtClean="0"/>
              <a:t>pengobatannya</a:t>
            </a:r>
            <a:r>
              <a:rPr lang="en-US" dirty="0" smtClean="0"/>
              <a:t>.</a:t>
            </a:r>
            <a:r>
              <a:rPr lang="id-ID" dirty="0" smtClean="0"/>
              <a:t>Contoh : </a:t>
            </a:r>
          </a:p>
          <a:p>
            <a:pPr algn="just"/>
            <a:r>
              <a:rPr lang="id-ID" dirty="0" smtClean="0"/>
              <a:t>Pasien masuk dengan Chest Pain. Hasil EKG negatif. Hasil Chest x-ray menunjukan Hiatal Hernia.</a:t>
            </a:r>
          </a:p>
          <a:p>
            <a:pPr algn="just"/>
            <a:r>
              <a:rPr lang="id-ID" dirty="0" smtClean="0"/>
              <a:t>Principal Diagnosis : Hiatal Hernia</a:t>
            </a:r>
            <a:endParaRPr lang="id-ID" dirty="0"/>
          </a:p>
        </p:txBody>
      </p:sp>
    </p:spTree>
    <p:extLst>
      <p:ext uri="{BB962C8B-B14F-4D97-AF65-F5344CB8AC3E}">
        <p14:creationId xmlns:p14="http://schemas.microsoft.com/office/powerpoint/2010/main" val="10751205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id-ID" dirty="0" smtClean="0"/>
              <a:t>2. Secondary Diagnoses/Diagnosis Sekunder</a:t>
            </a:r>
            <a:endParaRPr lang="id-ID" dirty="0"/>
          </a:p>
        </p:txBody>
      </p:sp>
      <p:sp>
        <p:nvSpPr>
          <p:cNvPr id="3" name="Content Placeholder 2"/>
          <p:cNvSpPr>
            <a:spLocks noGrp="1"/>
          </p:cNvSpPr>
          <p:nvPr>
            <p:ph idx="1"/>
          </p:nvPr>
        </p:nvSpPr>
        <p:spPr/>
        <p:txBody>
          <a:bodyPr/>
          <a:lstStyle/>
          <a:p>
            <a:r>
              <a:rPr lang="id-ID" dirty="0"/>
              <a:t>D</a:t>
            </a:r>
            <a:r>
              <a:rPr lang="en-US" dirty="0" err="1" smtClean="0"/>
              <a:t>iagnosis</a:t>
            </a:r>
            <a:r>
              <a:rPr lang="en-US" dirty="0" smtClean="0"/>
              <a:t> </a:t>
            </a:r>
            <a:r>
              <a:rPr lang="en-US" dirty="0"/>
              <a:t>yang </a:t>
            </a:r>
            <a:r>
              <a:rPr lang="en-US" dirty="0" err="1"/>
              <a:t>menyertai</a:t>
            </a:r>
            <a:r>
              <a:rPr lang="en-US" dirty="0"/>
              <a:t> diagnosis </a:t>
            </a:r>
            <a:r>
              <a:rPr lang="en-US" dirty="0" err="1"/>
              <a:t>utama</a:t>
            </a:r>
            <a:r>
              <a:rPr lang="en-US" dirty="0"/>
              <a:t> </a:t>
            </a:r>
            <a:r>
              <a:rPr lang="en-US" dirty="0" err="1"/>
              <a:t>pada</a:t>
            </a:r>
            <a:r>
              <a:rPr lang="en-US" dirty="0"/>
              <a:t> </a:t>
            </a:r>
            <a:r>
              <a:rPr lang="en-US" dirty="0" err="1"/>
              <a:t>saat</a:t>
            </a:r>
            <a:r>
              <a:rPr lang="en-US" dirty="0"/>
              <a:t> </a:t>
            </a:r>
            <a:r>
              <a:rPr lang="en-US" dirty="0" err="1"/>
              <a:t>pasien</a:t>
            </a:r>
            <a:r>
              <a:rPr lang="en-US" dirty="0"/>
              <a:t> </a:t>
            </a:r>
            <a:r>
              <a:rPr lang="en-US" dirty="0" err="1"/>
              <a:t>masuk</a:t>
            </a:r>
            <a:r>
              <a:rPr lang="en-US" dirty="0"/>
              <a:t> </a:t>
            </a:r>
            <a:r>
              <a:rPr lang="en-US" dirty="0" err="1"/>
              <a:t>atau</a:t>
            </a:r>
            <a:r>
              <a:rPr lang="en-US" dirty="0"/>
              <a:t> yang </a:t>
            </a:r>
            <a:r>
              <a:rPr lang="en-US" dirty="0" err="1"/>
              <a:t>terjadi</a:t>
            </a:r>
            <a:r>
              <a:rPr lang="en-US" dirty="0"/>
              <a:t> </a:t>
            </a:r>
            <a:r>
              <a:rPr lang="en-US" dirty="0" err="1"/>
              <a:t>selama</a:t>
            </a:r>
            <a:r>
              <a:rPr lang="en-US" dirty="0"/>
              <a:t> episode </a:t>
            </a:r>
            <a:r>
              <a:rPr lang="en-US" dirty="0" err="1"/>
              <a:t>pelayanan</a:t>
            </a:r>
            <a:r>
              <a:rPr lang="en-US" dirty="0"/>
              <a:t>.</a:t>
            </a:r>
            <a:r>
              <a:rPr lang="id-ID" dirty="0" smtClean="0"/>
              <a:t>, termasuk:</a:t>
            </a:r>
          </a:p>
          <a:p>
            <a:pPr marL="0" indent="0">
              <a:buNone/>
            </a:pPr>
            <a:r>
              <a:rPr lang="id-ID" dirty="0" smtClean="0"/>
              <a:t>1. Comorbidities</a:t>
            </a:r>
          </a:p>
          <a:p>
            <a:pPr marL="0" indent="0">
              <a:buNone/>
            </a:pPr>
            <a:r>
              <a:rPr lang="id-ID" dirty="0" smtClean="0"/>
              <a:t>2. Complication</a:t>
            </a:r>
            <a:endParaRPr lang="id-ID" dirty="0"/>
          </a:p>
        </p:txBody>
      </p:sp>
    </p:spTree>
    <p:extLst>
      <p:ext uri="{BB962C8B-B14F-4D97-AF65-F5344CB8AC3E}">
        <p14:creationId xmlns:p14="http://schemas.microsoft.com/office/powerpoint/2010/main" val="26749568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smtClean="0"/>
              <a:t> Comorbidities</a:t>
            </a:r>
            <a:endParaRPr lang="id-ID" dirty="0"/>
          </a:p>
        </p:txBody>
      </p:sp>
      <p:sp>
        <p:nvSpPr>
          <p:cNvPr id="3" name="Content Placeholder 2"/>
          <p:cNvSpPr>
            <a:spLocks noGrp="1"/>
          </p:cNvSpPr>
          <p:nvPr>
            <p:ph idx="1"/>
          </p:nvPr>
        </p:nvSpPr>
        <p:spPr/>
        <p:txBody>
          <a:bodyPr>
            <a:normAutofit/>
          </a:bodyPr>
          <a:lstStyle/>
          <a:p>
            <a:pPr algn="just"/>
            <a:r>
              <a:rPr lang="id-ID" dirty="0" err="1"/>
              <a:t>P</a:t>
            </a:r>
            <a:r>
              <a:rPr lang="en-US" dirty="0" err="1" smtClean="0"/>
              <a:t>elayanan</a:t>
            </a:r>
            <a:r>
              <a:rPr lang="en-US" dirty="0" smtClean="0"/>
              <a:t> </a:t>
            </a:r>
            <a:r>
              <a:rPr lang="en-US" dirty="0"/>
              <a:t>yang </a:t>
            </a:r>
            <a:r>
              <a:rPr lang="en-US" dirty="0" err="1"/>
              <a:t>menyertai</a:t>
            </a:r>
            <a:r>
              <a:rPr lang="en-US" dirty="0"/>
              <a:t> diagnosis </a:t>
            </a:r>
            <a:r>
              <a:rPr lang="en-US" dirty="0" err="1"/>
              <a:t>utama</a:t>
            </a:r>
            <a:r>
              <a:rPr lang="en-US" dirty="0"/>
              <a:t> </a:t>
            </a:r>
            <a:r>
              <a:rPr lang="en-US" dirty="0" err="1"/>
              <a:t>atau</a:t>
            </a:r>
            <a:r>
              <a:rPr lang="en-US" dirty="0"/>
              <a:t> </a:t>
            </a:r>
            <a:r>
              <a:rPr lang="en-US" dirty="0" err="1"/>
              <a:t>kondisi</a:t>
            </a:r>
            <a:r>
              <a:rPr lang="en-US" dirty="0"/>
              <a:t> </a:t>
            </a:r>
            <a:r>
              <a:rPr lang="en-US" dirty="0" err="1"/>
              <a:t>pasien</a:t>
            </a:r>
            <a:r>
              <a:rPr lang="en-US" dirty="0"/>
              <a:t> </a:t>
            </a:r>
            <a:r>
              <a:rPr lang="en-US" dirty="0" err="1"/>
              <a:t>saat</a:t>
            </a:r>
            <a:r>
              <a:rPr lang="en-US" dirty="0"/>
              <a:t> </a:t>
            </a:r>
            <a:r>
              <a:rPr lang="en-US" dirty="0" err="1"/>
              <a:t>masuk</a:t>
            </a:r>
            <a:r>
              <a:rPr lang="en-US" dirty="0"/>
              <a:t> </a:t>
            </a:r>
            <a:r>
              <a:rPr lang="en-US" dirty="0" err="1"/>
              <a:t>dan</a:t>
            </a:r>
            <a:r>
              <a:rPr lang="en-US" dirty="0"/>
              <a:t> </a:t>
            </a:r>
            <a:r>
              <a:rPr lang="en-US" dirty="0" err="1"/>
              <a:t>membutuhkan</a:t>
            </a:r>
            <a:r>
              <a:rPr lang="en-US" dirty="0"/>
              <a:t> </a:t>
            </a:r>
            <a:r>
              <a:rPr lang="en-US" dirty="0" err="1"/>
              <a:t>pelayanan</a:t>
            </a:r>
            <a:r>
              <a:rPr lang="en-US" dirty="0"/>
              <a:t>/ </a:t>
            </a:r>
            <a:r>
              <a:rPr lang="en-US" dirty="0" err="1"/>
              <a:t>asuhan</a:t>
            </a:r>
            <a:r>
              <a:rPr lang="en-US" dirty="0"/>
              <a:t> </a:t>
            </a:r>
            <a:r>
              <a:rPr lang="en-US" dirty="0" err="1"/>
              <a:t>khusus</a:t>
            </a:r>
            <a:r>
              <a:rPr lang="en-US" dirty="0"/>
              <a:t> </a:t>
            </a:r>
            <a:r>
              <a:rPr lang="en-US" dirty="0" err="1"/>
              <a:t>setelah</a:t>
            </a:r>
            <a:r>
              <a:rPr lang="en-US" dirty="0"/>
              <a:t> </a:t>
            </a:r>
            <a:r>
              <a:rPr lang="en-US" dirty="0" err="1"/>
              <a:t>masuk</a:t>
            </a:r>
            <a:r>
              <a:rPr lang="en-US" dirty="0"/>
              <a:t> </a:t>
            </a:r>
            <a:r>
              <a:rPr lang="en-US" dirty="0" err="1"/>
              <a:t>dan</a:t>
            </a:r>
            <a:r>
              <a:rPr lang="en-US" dirty="0"/>
              <a:t> </a:t>
            </a:r>
            <a:r>
              <a:rPr lang="en-US" dirty="0" err="1"/>
              <a:t>selama</a:t>
            </a:r>
            <a:r>
              <a:rPr lang="en-US" dirty="0"/>
              <a:t> </a:t>
            </a:r>
            <a:r>
              <a:rPr lang="en-US" dirty="0" err="1"/>
              <a:t>dirawat</a:t>
            </a:r>
            <a:r>
              <a:rPr lang="en-US" dirty="0"/>
              <a:t>.</a:t>
            </a:r>
            <a:r>
              <a:rPr lang="id-ID" dirty="0" smtClean="0"/>
              <a:t>contoh</a:t>
            </a:r>
            <a:r>
              <a:rPr lang="id-ID" dirty="0"/>
              <a:t>:</a:t>
            </a:r>
          </a:p>
          <a:p>
            <a:pPr algn="just"/>
            <a:r>
              <a:rPr lang="id-ID" dirty="0"/>
              <a:t>pasien masuk rawat karena akut bronkitis asma, dan juga </a:t>
            </a:r>
            <a:r>
              <a:rPr lang="id-ID" dirty="0" smtClean="0"/>
              <a:t>diobati karena hipertensi </a:t>
            </a:r>
            <a:r>
              <a:rPr lang="id-ID" dirty="0"/>
              <a:t>tidak terkontrol </a:t>
            </a:r>
            <a:r>
              <a:rPr lang="id-ID" dirty="0" smtClean="0"/>
              <a:t>selama dirawat. </a:t>
            </a:r>
            <a:r>
              <a:rPr lang="id-ID" dirty="0"/>
              <a:t>komorbiditas adalah hipertensi</a:t>
            </a:r>
          </a:p>
        </p:txBody>
      </p:sp>
    </p:spTree>
    <p:extLst>
      <p:ext uri="{BB962C8B-B14F-4D97-AF65-F5344CB8AC3E}">
        <p14:creationId xmlns:p14="http://schemas.microsoft.com/office/powerpoint/2010/main" val="12612264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r>
              <a:rPr lang="id-ID" dirty="0" smtClean="0"/>
              <a:t>Note :</a:t>
            </a:r>
          </a:p>
          <a:p>
            <a:pPr algn="just"/>
            <a:r>
              <a:rPr lang="id-ID" dirty="0" smtClean="0"/>
              <a:t>Untuk </a:t>
            </a:r>
            <a:r>
              <a:rPr lang="id-ID" dirty="0"/>
              <a:t>mengkode komorbiditas, </a:t>
            </a:r>
            <a:r>
              <a:rPr lang="id-ID" dirty="0" smtClean="0"/>
              <a:t>pre-existing condition </a:t>
            </a:r>
            <a:r>
              <a:rPr lang="id-ID" dirty="0"/>
              <a:t>harus </a:t>
            </a:r>
            <a:r>
              <a:rPr lang="id-ID" dirty="0" smtClean="0"/>
              <a:t>diobati selama pasien dirawat </a:t>
            </a:r>
            <a:r>
              <a:rPr lang="id-ID" dirty="0"/>
              <a:t>inap </a:t>
            </a:r>
            <a:r>
              <a:rPr lang="id-ID" dirty="0" smtClean="0"/>
              <a:t>atau </a:t>
            </a:r>
            <a:r>
              <a:rPr lang="id-ID" dirty="0"/>
              <a:t>penyedia layanan harus </a:t>
            </a:r>
            <a:r>
              <a:rPr lang="id-ID" dirty="0" smtClean="0"/>
              <a:t>mendokumentasikan </a:t>
            </a:r>
            <a:r>
              <a:rPr lang="id-ID" dirty="0"/>
              <a:t>bagaimana kondisi yang ada sebelumnya mempengaruhi rawat inap.</a:t>
            </a:r>
          </a:p>
        </p:txBody>
      </p:sp>
    </p:spTree>
    <p:extLst>
      <p:ext uri="{BB962C8B-B14F-4D97-AF65-F5344CB8AC3E}">
        <p14:creationId xmlns:p14="http://schemas.microsoft.com/office/powerpoint/2010/main" val="24276468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smtClean="0"/>
              <a:t>Complications</a:t>
            </a:r>
            <a:endParaRPr lang="id-ID" dirty="0"/>
          </a:p>
        </p:txBody>
      </p:sp>
      <p:sp>
        <p:nvSpPr>
          <p:cNvPr id="3" name="Content Placeholder 2"/>
          <p:cNvSpPr>
            <a:spLocks noGrp="1"/>
          </p:cNvSpPr>
          <p:nvPr>
            <p:ph idx="1"/>
          </p:nvPr>
        </p:nvSpPr>
        <p:spPr/>
        <p:txBody>
          <a:bodyPr/>
          <a:lstStyle/>
          <a:p>
            <a:pPr algn="just"/>
            <a:r>
              <a:rPr lang="id-ID" dirty="0" err="1"/>
              <a:t>P</a:t>
            </a:r>
            <a:r>
              <a:rPr lang="en-US" dirty="0" err="1" smtClean="0"/>
              <a:t>enyakit</a:t>
            </a:r>
            <a:r>
              <a:rPr lang="en-US" dirty="0" smtClean="0"/>
              <a:t> </a:t>
            </a:r>
            <a:r>
              <a:rPr lang="en-US" dirty="0"/>
              <a:t>yang </a:t>
            </a:r>
            <a:r>
              <a:rPr lang="en-US" dirty="0" err="1"/>
              <a:t>timbul</a:t>
            </a:r>
            <a:r>
              <a:rPr lang="en-US" dirty="0"/>
              <a:t> </a:t>
            </a:r>
            <a:r>
              <a:rPr lang="en-US" dirty="0" err="1"/>
              <a:t>dalam</a:t>
            </a:r>
            <a:r>
              <a:rPr lang="en-US" dirty="0"/>
              <a:t> </a:t>
            </a:r>
            <a:r>
              <a:rPr lang="en-US" dirty="0" err="1"/>
              <a:t>masa</a:t>
            </a:r>
            <a:r>
              <a:rPr lang="en-US" dirty="0"/>
              <a:t> </a:t>
            </a:r>
            <a:r>
              <a:rPr lang="en-US" dirty="0" err="1"/>
              <a:t>pengobatan</a:t>
            </a:r>
            <a:r>
              <a:rPr lang="en-US" dirty="0"/>
              <a:t> </a:t>
            </a:r>
            <a:r>
              <a:rPr lang="en-US" dirty="0" err="1"/>
              <a:t>dan</a:t>
            </a:r>
            <a:r>
              <a:rPr lang="en-US" dirty="0"/>
              <a:t> </a:t>
            </a:r>
            <a:r>
              <a:rPr lang="en-US" dirty="0" err="1"/>
              <a:t>memerlukan</a:t>
            </a:r>
            <a:r>
              <a:rPr lang="en-US" dirty="0"/>
              <a:t> </a:t>
            </a:r>
            <a:r>
              <a:rPr lang="en-US" dirty="0" err="1"/>
              <a:t>pelayanan</a:t>
            </a:r>
            <a:r>
              <a:rPr lang="en-US" dirty="0"/>
              <a:t> </a:t>
            </a:r>
            <a:r>
              <a:rPr lang="en-US" dirty="0" err="1"/>
              <a:t>tambahan</a:t>
            </a:r>
            <a:r>
              <a:rPr lang="en-US" dirty="0"/>
              <a:t> </a:t>
            </a:r>
            <a:r>
              <a:rPr lang="en-US" dirty="0" err="1"/>
              <a:t>sewaktu</a:t>
            </a:r>
            <a:r>
              <a:rPr lang="en-US" dirty="0"/>
              <a:t> episode </a:t>
            </a:r>
            <a:r>
              <a:rPr lang="en-US" dirty="0" err="1"/>
              <a:t>pelayanan</a:t>
            </a:r>
            <a:r>
              <a:rPr lang="en-US" dirty="0"/>
              <a:t>, </a:t>
            </a:r>
            <a:r>
              <a:rPr lang="en-US" dirty="0" err="1"/>
              <a:t>baik</a:t>
            </a:r>
            <a:r>
              <a:rPr lang="en-US" dirty="0"/>
              <a:t> yang </a:t>
            </a:r>
            <a:r>
              <a:rPr lang="en-US" dirty="0" err="1"/>
              <a:t>disebabkan</a:t>
            </a:r>
            <a:r>
              <a:rPr lang="en-US" dirty="0"/>
              <a:t> </a:t>
            </a:r>
            <a:r>
              <a:rPr lang="en-US" dirty="0" err="1"/>
              <a:t>oleh</a:t>
            </a:r>
            <a:r>
              <a:rPr lang="en-US" dirty="0"/>
              <a:t> </a:t>
            </a:r>
            <a:r>
              <a:rPr lang="en-US" dirty="0" err="1"/>
              <a:t>kondisi</a:t>
            </a:r>
            <a:r>
              <a:rPr lang="en-US" dirty="0"/>
              <a:t> yang </a:t>
            </a:r>
            <a:r>
              <a:rPr lang="en-US" dirty="0" err="1"/>
              <a:t>ada</a:t>
            </a:r>
            <a:r>
              <a:rPr lang="en-US" dirty="0"/>
              <a:t> </a:t>
            </a:r>
            <a:r>
              <a:rPr lang="en-US" dirty="0" err="1"/>
              <a:t>atau</a:t>
            </a:r>
            <a:r>
              <a:rPr lang="en-US" dirty="0"/>
              <a:t> </a:t>
            </a:r>
            <a:r>
              <a:rPr lang="en-US" dirty="0" err="1"/>
              <a:t>muncul</a:t>
            </a:r>
            <a:r>
              <a:rPr lang="en-US" dirty="0"/>
              <a:t> </a:t>
            </a:r>
            <a:r>
              <a:rPr lang="en-US" dirty="0" err="1"/>
              <a:t>sebagai</a:t>
            </a:r>
            <a:r>
              <a:rPr lang="en-US" dirty="0"/>
              <a:t> </a:t>
            </a:r>
            <a:r>
              <a:rPr lang="en-US" dirty="0" err="1"/>
              <a:t>akibat</a:t>
            </a:r>
            <a:r>
              <a:rPr lang="en-US" dirty="0"/>
              <a:t> </a:t>
            </a:r>
            <a:r>
              <a:rPr lang="en-US" dirty="0" err="1"/>
              <a:t>dari</a:t>
            </a:r>
            <a:r>
              <a:rPr lang="en-US" dirty="0"/>
              <a:t> </a:t>
            </a:r>
            <a:r>
              <a:rPr lang="en-US" dirty="0" err="1"/>
              <a:t>pelayanan</a:t>
            </a:r>
            <a:r>
              <a:rPr lang="en-US" dirty="0"/>
              <a:t> yang </a:t>
            </a:r>
            <a:r>
              <a:rPr lang="en-US" dirty="0" err="1"/>
              <a:t>diberikan</a:t>
            </a:r>
            <a:r>
              <a:rPr lang="en-US" dirty="0"/>
              <a:t> </a:t>
            </a:r>
            <a:r>
              <a:rPr lang="en-US" dirty="0" err="1"/>
              <a:t>kepada</a:t>
            </a:r>
            <a:r>
              <a:rPr lang="en-US" dirty="0"/>
              <a:t> </a:t>
            </a:r>
            <a:r>
              <a:rPr lang="en-US" dirty="0" err="1"/>
              <a:t>pasien</a:t>
            </a:r>
            <a:r>
              <a:rPr lang="en-US" dirty="0"/>
              <a:t>.</a:t>
            </a:r>
            <a:endParaRPr lang="id-ID" dirty="0"/>
          </a:p>
        </p:txBody>
      </p:sp>
    </p:spTree>
    <p:extLst>
      <p:ext uri="{BB962C8B-B14F-4D97-AF65-F5344CB8AC3E}">
        <p14:creationId xmlns:p14="http://schemas.microsoft.com/office/powerpoint/2010/main" val="4007808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a:t>D</a:t>
            </a:r>
            <a:r>
              <a:rPr lang="id-ID" dirty="0" smtClean="0"/>
              <a:t>ata Administratif</a:t>
            </a:r>
            <a:endParaRPr lang="id-ID" dirty="0"/>
          </a:p>
        </p:txBody>
      </p:sp>
      <p:sp>
        <p:nvSpPr>
          <p:cNvPr id="3" name="Content Placeholder 2"/>
          <p:cNvSpPr>
            <a:spLocks noGrp="1"/>
          </p:cNvSpPr>
          <p:nvPr>
            <p:ph idx="1"/>
          </p:nvPr>
        </p:nvSpPr>
        <p:spPr/>
        <p:txBody>
          <a:bodyPr>
            <a:normAutofit/>
          </a:bodyPr>
          <a:lstStyle/>
          <a:p>
            <a:pPr algn="just"/>
            <a:r>
              <a:rPr lang="id-ID" dirty="0"/>
              <a:t>M</a:t>
            </a:r>
            <a:r>
              <a:rPr lang="id-ID" dirty="0" smtClean="0"/>
              <a:t>eliputi informasi demografi, sosioekonomi, dan keuangan, yang dikumpulkan saat masuk pasien ke fasilitas tersebut dan didokumentasikan di lembar data rawat inap (atau catatan masuk / disharge). </a:t>
            </a:r>
            <a:endParaRPr lang="id-ID" dirty="0"/>
          </a:p>
        </p:txBody>
      </p:sp>
    </p:spTree>
    <p:extLst>
      <p:ext uri="{BB962C8B-B14F-4D97-AF65-F5344CB8AC3E}">
        <p14:creationId xmlns:p14="http://schemas.microsoft.com/office/powerpoint/2010/main" val="1619484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r>
              <a:rPr lang="id-ID" dirty="0" smtClean="0"/>
              <a:t>Contoh ;</a:t>
            </a:r>
          </a:p>
          <a:p>
            <a:pPr algn="just"/>
            <a:r>
              <a:rPr lang="id-ID" dirty="0"/>
              <a:t>Pasien masuk dengan viral pneumonia dan </a:t>
            </a:r>
            <a:r>
              <a:rPr lang="id-ID" dirty="0" smtClean="0"/>
              <a:t>menghasilkan </a:t>
            </a:r>
            <a:r>
              <a:rPr lang="id-ID" dirty="0"/>
              <a:t>infeksi staph selama </a:t>
            </a:r>
            <a:r>
              <a:rPr lang="id-ID" dirty="0" smtClean="0"/>
              <a:t>masa rawat </a:t>
            </a:r>
            <a:r>
              <a:rPr lang="id-ID" dirty="0"/>
              <a:t>inap. Infeksi diobati dengan antibiotik. Komplikasi adalah infeksi staph</a:t>
            </a:r>
          </a:p>
        </p:txBody>
      </p:sp>
    </p:spTree>
    <p:extLst>
      <p:ext uri="{BB962C8B-B14F-4D97-AF65-F5344CB8AC3E}">
        <p14:creationId xmlns:p14="http://schemas.microsoft.com/office/powerpoint/2010/main" val="9982627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smtClean="0"/>
              <a:t>Principal Procedure</a:t>
            </a:r>
            <a:endParaRPr lang="id-ID" dirty="0"/>
          </a:p>
        </p:txBody>
      </p:sp>
      <p:sp>
        <p:nvSpPr>
          <p:cNvPr id="3" name="Content Placeholder 2"/>
          <p:cNvSpPr>
            <a:spLocks noGrp="1"/>
          </p:cNvSpPr>
          <p:nvPr>
            <p:ph idx="1"/>
          </p:nvPr>
        </p:nvSpPr>
        <p:spPr/>
        <p:txBody>
          <a:bodyPr>
            <a:normAutofit fontScale="77500" lnSpcReduction="20000"/>
          </a:bodyPr>
          <a:lstStyle/>
          <a:p>
            <a:pPr algn="just"/>
            <a:r>
              <a:rPr lang="id-ID" dirty="0"/>
              <a:t>prosedur yang dilakukan untuk alasan definitif atau terapeutik, bukan tujuan diagnostik, atau untuk mengobati komplikasi, atau prosedur yang paling dekat kaitannya dengan diagnosis utama</a:t>
            </a:r>
            <a:r>
              <a:rPr lang="id-ID" dirty="0" smtClean="0"/>
              <a:t>.</a:t>
            </a:r>
          </a:p>
          <a:p>
            <a:pPr algn="just"/>
            <a:r>
              <a:rPr lang="id-ID" dirty="0" smtClean="0"/>
              <a:t>Contoh:</a:t>
            </a:r>
          </a:p>
          <a:p>
            <a:pPr algn="just"/>
            <a:r>
              <a:rPr lang="id-ID" dirty="0"/>
              <a:t>Pasien dirawat dengan fraktur tibia kanan dan akan dilakukan tindakan reduction of tibia. Sementara dirawat di rumah sakit, pasien mengalami usus buntu dan menjalani operasi usus buntu. Diagnosis utama adalah fraktur, tibia kanan. Diagnosis sekunder adalah radang usus buntu. Prosedur utama adalah open reduction, patah tulang, tibia kanan. Prosedur sekunder adalah appendectomy</a:t>
            </a:r>
          </a:p>
        </p:txBody>
      </p:sp>
    </p:spTree>
    <p:extLst>
      <p:ext uri="{BB962C8B-B14F-4D97-AF65-F5344CB8AC3E}">
        <p14:creationId xmlns:p14="http://schemas.microsoft.com/office/powerpoint/2010/main" val="35742414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smtClean="0"/>
              <a:t>Secondary Procedure</a:t>
            </a:r>
            <a:endParaRPr lang="id-ID" dirty="0"/>
          </a:p>
        </p:txBody>
      </p:sp>
      <p:sp>
        <p:nvSpPr>
          <p:cNvPr id="3" name="Content Placeholder 2"/>
          <p:cNvSpPr>
            <a:spLocks noGrp="1"/>
          </p:cNvSpPr>
          <p:nvPr>
            <p:ph idx="1"/>
          </p:nvPr>
        </p:nvSpPr>
        <p:spPr/>
        <p:txBody>
          <a:bodyPr>
            <a:normAutofit fontScale="92500" lnSpcReduction="10000"/>
          </a:bodyPr>
          <a:lstStyle/>
          <a:p>
            <a:pPr algn="just"/>
            <a:r>
              <a:rPr lang="id-ID" dirty="0" smtClean="0"/>
              <a:t>Prosedur tambahan yang dilakukan selama pasien di rawat inap.</a:t>
            </a:r>
          </a:p>
          <a:p>
            <a:pPr algn="just"/>
            <a:r>
              <a:rPr lang="id-ID" dirty="0" smtClean="0"/>
              <a:t>Contoh :</a:t>
            </a:r>
          </a:p>
          <a:p>
            <a:pPr algn="just"/>
            <a:r>
              <a:rPr lang="id-ID" dirty="0"/>
              <a:t>Pasien masuk dengan Myocardial Infarction dan </a:t>
            </a:r>
            <a:r>
              <a:rPr lang="id-ID" dirty="0" smtClean="0"/>
              <a:t>menjalani EKG </a:t>
            </a:r>
            <a:r>
              <a:rPr lang="id-ID" dirty="0"/>
              <a:t>dan </a:t>
            </a:r>
            <a:r>
              <a:rPr lang="id-ID" dirty="0" smtClean="0"/>
              <a:t>kateterisasi jantung dalam </a:t>
            </a:r>
            <a:r>
              <a:rPr lang="id-ID" dirty="0"/>
              <a:t>waktu 24 jam setelah masuk. Pada hari ke 2 masuk, pasien menjalani operasi bypass graft bypass koroner (CABG). Prosedur utama adalah CABG. Prosedur sekunder adalah chateterisasi </a:t>
            </a:r>
            <a:r>
              <a:rPr lang="id-ID" dirty="0" smtClean="0"/>
              <a:t>jantung. </a:t>
            </a:r>
            <a:endParaRPr lang="id-ID" dirty="0"/>
          </a:p>
        </p:txBody>
      </p:sp>
    </p:spTree>
    <p:extLst>
      <p:ext uri="{BB962C8B-B14F-4D97-AF65-F5344CB8AC3E}">
        <p14:creationId xmlns:p14="http://schemas.microsoft.com/office/powerpoint/2010/main" val="7218669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algn="just"/>
            <a:r>
              <a:rPr lang="id-ID" dirty="0"/>
              <a:t>petugas informasi kesehatan </a:t>
            </a:r>
            <a:r>
              <a:rPr lang="id-ID" dirty="0" smtClean="0"/>
              <a:t>yang disebut  </a:t>
            </a:r>
            <a:r>
              <a:rPr lang="id-ID" dirty="0"/>
              <a:t>"coder" menetapkan kode numerik dan alfanumerik (ICD-9-CM, ICD-10, CPT, dan HCPCS) ke semua diagnosa dan prosedur.</a:t>
            </a:r>
          </a:p>
          <a:p>
            <a:pPr algn="just"/>
            <a:r>
              <a:rPr lang="id-ID" dirty="0"/>
              <a:t>Kode-kode ini dicatat pada lembar muka </a:t>
            </a:r>
            <a:r>
              <a:rPr lang="id-ID" dirty="0" smtClean="0"/>
              <a:t>dan atau  </a:t>
            </a:r>
            <a:r>
              <a:rPr lang="id-ID" dirty="0"/>
              <a:t>dalam </a:t>
            </a:r>
            <a:r>
              <a:rPr lang="id-ID" dirty="0" smtClean="0"/>
              <a:t>resume medis. </a:t>
            </a:r>
          </a:p>
          <a:p>
            <a:pPr algn="just"/>
            <a:r>
              <a:rPr lang="id-ID" dirty="0" smtClean="0"/>
              <a:t>Jika</a:t>
            </a:r>
            <a:r>
              <a:rPr lang="id-ID" dirty="0"/>
              <a:t>, setelah meninjau catatan, coder </a:t>
            </a:r>
            <a:r>
              <a:rPr lang="id-ID" dirty="0" smtClean="0"/>
              <a:t>menemukan </a:t>
            </a:r>
            <a:r>
              <a:rPr lang="id-ID" dirty="0"/>
              <a:t>bahwa diagnosis / prosedur tambahan </a:t>
            </a:r>
            <a:r>
              <a:rPr lang="id-ID" dirty="0" smtClean="0"/>
              <a:t>yang diberi kode perlu diklarifikasi, </a:t>
            </a:r>
            <a:r>
              <a:rPr lang="id-ID" dirty="0"/>
              <a:t>mereka menghubungi dokter yang bertanggung jawab untuk </a:t>
            </a:r>
            <a:r>
              <a:rPr lang="id-ID" dirty="0" smtClean="0"/>
              <a:t>klarifikasi.</a:t>
            </a:r>
            <a:endParaRPr lang="id-ID" dirty="0"/>
          </a:p>
        </p:txBody>
      </p:sp>
    </p:spTree>
    <p:extLst>
      <p:ext uri="{BB962C8B-B14F-4D97-AF65-F5344CB8AC3E}">
        <p14:creationId xmlns:p14="http://schemas.microsoft.com/office/powerpoint/2010/main" val="225833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algn="just"/>
            <a:r>
              <a:rPr lang="id-ID" dirty="0" smtClean="0"/>
              <a:t>Di Amerika, Sebelum </a:t>
            </a:r>
            <a:r>
              <a:rPr lang="id-ID" dirty="0"/>
              <a:t>tahun 1995, Administrasi Pembiayaan Perawatan Kesehatan (HCFA, sekarang disebut Centers for Medicare and Medicaid Service, CMS) meminta dokter untuk menandatangani sebuah pernyataan pengesahan, yang memverifikasi diagnosa dan prosedur yang didokumentasikan dan dikodekan saat </a:t>
            </a:r>
            <a:r>
              <a:rPr lang="id-ID" dirty="0" smtClean="0"/>
              <a:t>dikeluarkan.</a:t>
            </a:r>
          </a:p>
          <a:p>
            <a:pPr algn="just"/>
            <a:r>
              <a:rPr lang="id-ID" dirty="0" smtClean="0"/>
              <a:t>Medicare mensyaratkan </a:t>
            </a:r>
            <a:r>
              <a:rPr lang="id-ID" dirty="0"/>
              <a:t>pernyataan tersebut karena, </a:t>
            </a:r>
            <a:r>
              <a:rPr lang="id-ID" dirty="0" smtClean="0"/>
              <a:t>sistem </a:t>
            </a:r>
            <a:r>
              <a:rPr lang="id-ID" dirty="0"/>
              <a:t>pembayaran prospektif yang terkait dengan diagnosis dilaksanakan pada tahun 1983, ada kekhawatiran bahwa dokter akan mendokumentasikan diagnosa dan prosedur yang menghasilkan pembayaran yang lebih tinggi untuk fasilitas (juga dikenal sebagai upcoding, maximizing codes, atau DRG creep).</a:t>
            </a:r>
          </a:p>
        </p:txBody>
      </p:sp>
    </p:spTree>
    <p:extLst>
      <p:ext uri="{BB962C8B-B14F-4D97-AF65-F5344CB8AC3E}">
        <p14:creationId xmlns:p14="http://schemas.microsoft.com/office/powerpoint/2010/main" val="38569760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algn="just"/>
            <a:r>
              <a:rPr lang="id-ID" dirty="0"/>
              <a:t>Pada tahun 1995, persyaratan pengesahan dihentikan. Pada saat yang sama, beberapa rumah sakit juga menghilangkan persyaratan bahwa dokter mendokumentasikan diagnosa / prosedur pada lembar </a:t>
            </a:r>
            <a:r>
              <a:rPr lang="id-ID" dirty="0" smtClean="0"/>
              <a:t>muka </a:t>
            </a:r>
            <a:r>
              <a:rPr lang="id-ID" dirty="0"/>
              <a:t>karena informasi ini didokumentasikan secara rutin sebagai bagian dari ringkasan </a:t>
            </a:r>
            <a:r>
              <a:rPr lang="id-ID" dirty="0" smtClean="0"/>
              <a:t>pulang.</a:t>
            </a:r>
          </a:p>
          <a:p>
            <a:pPr algn="just"/>
            <a:r>
              <a:rPr lang="id-ID" dirty="0" smtClean="0"/>
              <a:t>Rumah </a:t>
            </a:r>
            <a:r>
              <a:rPr lang="id-ID" dirty="0"/>
              <a:t>sakit sekarang menetapkan kebijakan fasilitas mengenai dokumentasi diagnosa dan prosedur saat </a:t>
            </a:r>
            <a:r>
              <a:rPr lang="id-ID" dirty="0" smtClean="0"/>
              <a:t>pemulangan </a:t>
            </a:r>
            <a:r>
              <a:rPr lang="id-ID" dirty="0"/>
              <a:t>pasien.</a:t>
            </a:r>
          </a:p>
        </p:txBody>
      </p:sp>
    </p:spTree>
    <p:extLst>
      <p:ext uri="{BB962C8B-B14F-4D97-AF65-F5344CB8AC3E}">
        <p14:creationId xmlns:p14="http://schemas.microsoft.com/office/powerpoint/2010/main" val="10024875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2. </a:t>
            </a:r>
            <a:r>
              <a:rPr lang="id-ID" dirty="0" smtClean="0"/>
              <a:t>ADVANCE </a:t>
            </a:r>
            <a:r>
              <a:rPr lang="id-ID" dirty="0"/>
              <a:t>DIRECTIVE</a:t>
            </a:r>
          </a:p>
        </p:txBody>
      </p:sp>
      <p:sp>
        <p:nvSpPr>
          <p:cNvPr id="3" name="Content Placeholder 2"/>
          <p:cNvSpPr>
            <a:spLocks noGrp="1"/>
          </p:cNvSpPr>
          <p:nvPr>
            <p:ph idx="1"/>
          </p:nvPr>
        </p:nvSpPr>
        <p:spPr/>
        <p:txBody>
          <a:bodyPr>
            <a:normAutofit/>
          </a:bodyPr>
          <a:lstStyle/>
          <a:p>
            <a:pPr algn="just"/>
            <a:r>
              <a:rPr lang="id-ID" dirty="0" smtClean="0"/>
              <a:t>Merupakan </a:t>
            </a:r>
            <a:r>
              <a:rPr lang="id-ID" b="1" dirty="0"/>
              <a:t>dokumen tertulis </a:t>
            </a:r>
            <a:r>
              <a:rPr lang="id-ID" b="1" dirty="0" smtClean="0"/>
              <a:t>berupa </a:t>
            </a:r>
            <a:r>
              <a:rPr lang="id-ID" dirty="0" smtClean="0"/>
              <a:t>Instruksi </a:t>
            </a:r>
            <a:r>
              <a:rPr lang="id-ID" dirty="0"/>
              <a:t>spesifik yang dipersiapkan pada penyakit serius yang sudah lanjut. Dimaksudkan untuk menuntun pelayan kesehatan berdasarkan keinginan pasien jika pada suatu saat mereka tidak dapat menyatakan pilihan perawatan kesehatan yang mereka inginkan untuk masa depan</a:t>
            </a:r>
          </a:p>
        </p:txBody>
      </p:sp>
    </p:spTree>
    <p:extLst>
      <p:ext uri="{BB962C8B-B14F-4D97-AF65-F5344CB8AC3E}">
        <p14:creationId xmlns:p14="http://schemas.microsoft.com/office/powerpoint/2010/main" val="1212968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smtClean="0"/>
              <a:t>ADVANCE DIRECTIVE</a:t>
            </a:r>
            <a:endParaRPr lang="id-ID" dirty="0"/>
          </a:p>
        </p:txBody>
      </p:sp>
      <p:sp>
        <p:nvSpPr>
          <p:cNvPr id="3" name="Content Placeholder 2"/>
          <p:cNvSpPr>
            <a:spLocks noGrp="1"/>
          </p:cNvSpPr>
          <p:nvPr>
            <p:ph idx="1"/>
          </p:nvPr>
        </p:nvSpPr>
        <p:spPr/>
        <p:txBody>
          <a:bodyPr>
            <a:normAutofit fontScale="85000" lnSpcReduction="20000"/>
          </a:bodyPr>
          <a:lstStyle/>
          <a:p>
            <a:pPr algn="just"/>
            <a:r>
              <a:rPr lang="id-ID" dirty="0" smtClean="0"/>
              <a:t>Di Amerika, </a:t>
            </a:r>
            <a:r>
              <a:rPr lang="es-ES" dirty="0" smtClean="0"/>
              <a:t>UU </a:t>
            </a:r>
            <a:r>
              <a:rPr lang="es-ES" dirty="0" err="1"/>
              <a:t>Penentuan</a:t>
            </a:r>
            <a:r>
              <a:rPr lang="es-ES" dirty="0"/>
              <a:t> </a:t>
            </a:r>
            <a:r>
              <a:rPr lang="es-ES" dirty="0" err="1"/>
              <a:t>Nasib</a:t>
            </a:r>
            <a:r>
              <a:rPr lang="es-ES" dirty="0"/>
              <a:t> </a:t>
            </a:r>
            <a:r>
              <a:rPr lang="es-ES" dirty="0" err="1" smtClean="0"/>
              <a:t>Sendiri</a:t>
            </a:r>
            <a:r>
              <a:rPr lang="id-ID" dirty="0" smtClean="0"/>
              <a:t>/ </a:t>
            </a:r>
            <a:r>
              <a:rPr lang="id-ID" i="1" dirty="0" smtClean="0"/>
              <a:t>The Patient Self Determination Act</a:t>
            </a:r>
            <a:r>
              <a:rPr lang="es-ES" dirty="0" smtClean="0"/>
              <a:t> </a:t>
            </a:r>
            <a:r>
              <a:rPr lang="es-ES" dirty="0"/>
              <a:t>(PSDA</a:t>
            </a:r>
            <a:r>
              <a:rPr lang="es-ES" dirty="0" smtClean="0"/>
              <a:t>)</a:t>
            </a:r>
            <a:r>
              <a:rPr lang="id-ID" dirty="0"/>
              <a:t> dari tahun 1990 mengharuskan semua fasilitas perawatan kesehatan memberitahukan pasien berusia 18 tahun ke atas bahwa mereka memiliki hak untuk </a:t>
            </a:r>
            <a:r>
              <a:rPr lang="id-ID" i="1" dirty="0" smtClean="0"/>
              <a:t>Advance Directive</a:t>
            </a:r>
            <a:r>
              <a:rPr lang="id-ID" dirty="0" smtClean="0"/>
              <a:t> (</a:t>
            </a:r>
            <a:r>
              <a:rPr lang="id-ID" dirty="0"/>
              <a:t>misalnya, proxy layanan kesehatan, surat wasiat, kuasa medis) ditempatkan dalam </a:t>
            </a:r>
            <a:r>
              <a:rPr lang="id-ID" dirty="0" smtClean="0"/>
              <a:t>rekam medis </a:t>
            </a:r>
            <a:r>
              <a:rPr lang="id-ID" dirty="0"/>
              <a:t>mereka. Fasilitas harus memberi tahu pasien, secara tertulis, undang-undang negara tentang arahan awal dan kebijakan fasilitas terkait pelaksanaan </a:t>
            </a:r>
            <a:r>
              <a:rPr lang="id-ID" i="1" dirty="0"/>
              <a:t>Advance Directive</a:t>
            </a:r>
            <a:r>
              <a:rPr lang="id-ID" dirty="0" smtClean="0"/>
              <a:t>.</a:t>
            </a:r>
            <a:endParaRPr lang="id-ID" dirty="0"/>
          </a:p>
          <a:p>
            <a:r>
              <a:rPr lang="id-ID" dirty="0"/>
              <a:t>U</a:t>
            </a:r>
            <a:r>
              <a:rPr lang="id-ID" dirty="0" smtClean="0"/>
              <a:t>ndang-undang </a:t>
            </a:r>
            <a:r>
              <a:rPr lang="id-ID" dirty="0"/>
              <a:t>negara bagian tentang </a:t>
            </a:r>
            <a:r>
              <a:rPr lang="id-ID" i="1" dirty="0"/>
              <a:t>Advance Directive </a:t>
            </a:r>
            <a:r>
              <a:rPr lang="id-ID" dirty="0" smtClean="0"/>
              <a:t>sangat bervariasi.</a:t>
            </a:r>
            <a:endParaRPr lang="id-ID" dirty="0"/>
          </a:p>
        </p:txBody>
      </p:sp>
    </p:spTree>
    <p:extLst>
      <p:ext uri="{BB962C8B-B14F-4D97-AF65-F5344CB8AC3E}">
        <p14:creationId xmlns:p14="http://schemas.microsoft.com/office/powerpoint/2010/main" val="20306700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marL="0" indent="0" algn="just">
              <a:buNone/>
            </a:pPr>
            <a:r>
              <a:rPr lang="id-ID" dirty="0" smtClean="0"/>
              <a:t>Contoh :</a:t>
            </a:r>
          </a:p>
          <a:p>
            <a:pPr algn="just"/>
            <a:r>
              <a:rPr lang="id-ID" dirty="0"/>
              <a:t>Anne, yang tinggal di Negara Bagian Washington, menulis surat wasiat yang diizinkan oleh undang-undang, yang mendokumentasikan permintaannya jika dia didiagnosis dengan kondisi terminal atau tidak sadar secara permanen. Dia pindah ke Negara Bagian New York dan memberikan salinan surat wasiatnya ke penyedia layanan kesehatan barunya. Penyedia tersebut menginformasikan kepadanya bahwa surat wasiat tidak sah di Negara Bagian New York; Namun, dia bisa menunjuk </a:t>
            </a:r>
            <a:r>
              <a:rPr lang="id-ID" i="1" dirty="0" smtClean="0"/>
              <a:t>healthcare proxy</a:t>
            </a:r>
            <a:r>
              <a:rPr lang="id-ID" dirty="0" smtClean="0"/>
              <a:t>.</a:t>
            </a:r>
            <a:endParaRPr lang="id-ID" dirty="0"/>
          </a:p>
        </p:txBody>
      </p:sp>
    </p:spTree>
    <p:extLst>
      <p:ext uri="{BB962C8B-B14F-4D97-AF65-F5344CB8AC3E}">
        <p14:creationId xmlns:p14="http://schemas.microsoft.com/office/powerpoint/2010/main" val="37106050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a:r>
              <a:rPr lang="id-ID" i="1" dirty="0"/>
              <a:t>healthcare proxy </a:t>
            </a:r>
            <a:r>
              <a:rPr lang="id-ID" dirty="0"/>
              <a:t>adalah </a:t>
            </a:r>
            <a:r>
              <a:rPr lang="id-ID" dirty="0" smtClean="0"/>
              <a:t>suatu dokumen </a:t>
            </a:r>
            <a:r>
              <a:rPr lang="id-ID" dirty="0"/>
              <a:t>(instrumen hukum) </a:t>
            </a:r>
            <a:r>
              <a:rPr lang="id-ID" dirty="0" smtClean="0"/>
              <a:t>dimana didalamnya berisi penunjukan agen oleh pasien (individu utama) untuk </a:t>
            </a:r>
            <a:r>
              <a:rPr lang="id-ID" dirty="0"/>
              <a:t>secara legal membuat keputusan perawatan kesehatan atas nama pasien, bila dia tidak mampu membuat dan melaksanakan keputusan perawatan kesehatan yang ditetapkan dalam daftar</a:t>
            </a:r>
          </a:p>
        </p:txBody>
      </p:sp>
    </p:spTree>
    <p:extLst>
      <p:ext uri="{BB962C8B-B14F-4D97-AF65-F5344CB8AC3E}">
        <p14:creationId xmlns:p14="http://schemas.microsoft.com/office/powerpoint/2010/main" val="1942133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id-ID" dirty="0" smtClean="0"/>
              <a:t>Laporan Berikut Terdiri Dari Data Administratif :</a:t>
            </a:r>
            <a:endParaRPr lang="id-ID" dirty="0"/>
          </a:p>
        </p:txBody>
      </p:sp>
      <p:sp>
        <p:nvSpPr>
          <p:cNvPr id="3" name="Content Placeholder 2"/>
          <p:cNvSpPr>
            <a:spLocks noGrp="1"/>
          </p:cNvSpPr>
          <p:nvPr>
            <p:ph idx="1"/>
          </p:nvPr>
        </p:nvSpPr>
        <p:spPr/>
        <p:txBody>
          <a:bodyPr/>
          <a:lstStyle/>
          <a:p>
            <a:r>
              <a:rPr lang="id-ID" dirty="0" smtClean="0"/>
              <a:t>Lembar Muka (Atau Catatan Masuk / Keluar)</a:t>
            </a:r>
          </a:p>
          <a:p>
            <a:r>
              <a:rPr lang="id-ID" dirty="0" smtClean="0"/>
              <a:t>Advance Directive</a:t>
            </a:r>
          </a:p>
          <a:p>
            <a:r>
              <a:rPr lang="id-ID" dirty="0" smtClean="0"/>
              <a:t>Penjelasan Dan Persetujuan</a:t>
            </a:r>
          </a:p>
          <a:p>
            <a:r>
              <a:rPr lang="id-ID" dirty="0" smtClean="0"/>
              <a:t>Formulir Properti Pasien</a:t>
            </a:r>
          </a:p>
          <a:p>
            <a:r>
              <a:rPr lang="id-ID" dirty="0" smtClean="0"/>
              <a:t>Sertifikat Kelahiran (Copy)</a:t>
            </a:r>
          </a:p>
          <a:p>
            <a:r>
              <a:rPr lang="id-ID" dirty="0" smtClean="0"/>
              <a:t>Sertifikat Kematian (Copy)</a:t>
            </a:r>
          </a:p>
          <a:p>
            <a:endParaRPr lang="id-ID" dirty="0"/>
          </a:p>
        </p:txBody>
      </p:sp>
    </p:spTree>
    <p:extLst>
      <p:ext uri="{BB962C8B-B14F-4D97-AF65-F5344CB8AC3E}">
        <p14:creationId xmlns:p14="http://schemas.microsoft.com/office/powerpoint/2010/main" val="2709931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smtClean="0"/>
              <a:t>JENIS – JENIS </a:t>
            </a:r>
            <a:r>
              <a:rPr lang="id-ID" dirty="0"/>
              <a:t>Advance Directive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02111219"/>
              </p:ext>
            </p:extLst>
          </p:nvPr>
        </p:nvGraphicFramePr>
        <p:xfrm>
          <a:off x="457200" y="1600200"/>
          <a:ext cx="8229600" cy="4394200"/>
        </p:xfrm>
        <a:graphic>
          <a:graphicData uri="http://schemas.openxmlformats.org/drawingml/2006/table">
            <a:tbl>
              <a:tblPr firstRow="1" bandRow="1">
                <a:tableStyleId>{5C22544A-7EE6-4342-B048-85BDC9FD1C3A}</a:tableStyleId>
              </a:tblPr>
              <a:tblGrid>
                <a:gridCol w="3106688"/>
                <a:gridCol w="5122912"/>
              </a:tblGrid>
              <a:tr h="370840">
                <a:tc>
                  <a:txBody>
                    <a:bodyPr/>
                    <a:lstStyle/>
                    <a:p>
                      <a:pPr algn="just"/>
                      <a:r>
                        <a:rPr lang="id-ID" dirty="0" smtClean="0"/>
                        <a:t>Advance</a:t>
                      </a:r>
                      <a:r>
                        <a:rPr lang="id-ID" baseline="0" dirty="0" smtClean="0"/>
                        <a:t> Directive</a:t>
                      </a:r>
                      <a:endParaRPr lang="id-ID" dirty="0"/>
                    </a:p>
                  </a:txBody>
                  <a:tcPr/>
                </a:tc>
                <a:tc>
                  <a:txBody>
                    <a:bodyPr/>
                    <a:lstStyle/>
                    <a:p>
                      <a:pPr algn="just"/>
                      <a:r>
                        <a:rPr lang="id-ID" dirty="0" smtClean="0"/>
                        <a:t>Description</a:t>
                      </a:r>
                      <a:endParaRPr lang="id-ID" dirty="0"/>
                    </a:p>
                  </a:txBody>
                  <a:tcPr/>
                </a:tc>
              </a:tr>
              <a:tr h="370840">
                <a:tc>
                  <a:txBody>
                    <a:bodyPr/>
                    <a:lstStyle/>
                    <a:p>
                      <a:pPr algn="just"/>
                      <a:r>
                        <a:rPr lang="id-ID" dirty="0" smtClean="0"/>
                        <a:t>Do Not Resuscitate (DNR) Order</a:t>
                      </a:r>
                      <a:endParaRPr lang="id-ID" dirty="0"/>
                    </a:p>
                  </a:txBody>
                  <a:tcPr/>
                </a:tc>
                <a:tc>
                  <a:txBody>
                    <a:bodyPr/>
                    <a:lstStyle/>
                    <a:p>
                      <a:pPr algn="just"/>
                      <a:r>
                        <a:rPr lang="id-ID" dirty="0" smtClean="0"/>
                        <a:t>menginstruksikan dokter untuk tidak melakukan resusitasi jantung kardiopulmoner (CPR), yang berarti bahwa petugas medis, perawat, dan medis darurat tidak akan mencoba CPR darurat jika pasien bernafas atau detak jantung berhenti.</a:t>
                      </a:r>
                    </a:p>
                    <a:p>
                      <a:pPr algn="just"/>
                      <a:endParaRPr lang="id-ID" dirty="0"/>
                    </a:p>
                  </a:txBody>
                  <a:tcPr/>
                </a:tc>
              </a:tr>
              <a:tr h="370840">
                <a:tc>
                  <a:txBody>
                    <a:bodyPr/>
                    <a:lstStyle/>
                    <a:p>
                      <a:pPr algn="just"/>
                      <a:r>
                        <a:rPr lang="id-ID" dirty="0" smtClean="0"/>
                        <a:t>Living Will</a:t>
                      </a:r>
                      <a:endParaRPr lang="id-ID" dirty="0"/>
                    </a:p>
                  </a:txBody>
                  <a:tcPr/>
                </a:tc>
                <a:tc>
                  <a:txBody>
                    <a:bodyPr/>
                    <a:lstStyle/>
                    <a:p>
                      <a:pPr algn="just"/>
                      <a:r>
                        <a:rPr lang="id-ID" sz="1800" b="0" i="0" kern="1200" dirty="0" smtClean="0">
                          <a:solidFill>
                            <a:schemeClr val="dk1"/>
                          </a:solidFill>
                          <a:effectLst/>
                          <a:latin typeface="+mn-lt"/>
                          <a:ea typeface="+mn-ea"/>
                          <a:cs typeface="+mn-cs"/>
                        </a:rPr>
                        <a:t>Dokumen legal yang ditandatangani oleh pasien yang dilakukan dihadapan saksi, berisikan instruksi tentang intervensi pelayanan kesehatan yang diinginkan dan yang tidak diinginkan ketika pasien dalam kondisi terminal atau irreversible dan ia sudah tidak dapat berkomunikasi dan menyampaikan tentang keinginannya mengenai perawatan kesehatan.</a:t>
                      </a:r>
                      <a:endParaRPr lang="id-ID" dirty="0"/>
                    </a:p>
                  </a:txBody>
                  <a:tcPr/>
                </a:tc>
              </a:tr>
            </a:tbl>
          </a:graphicData>
        </a:graphic>
      </p:graphicFrame>
    </p:spTree>
    <p:extLst>
      <p:ext uri="{BB962C8B-B14F-4D97-AF65-F5344CB8AC3E}">
        <p14:creationId xmlns:p14="http://schemas.microsoft.com/office/powerpoint/2010/main" val="15995916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smtClean="0"/>
              <a:t>JENIS – JENIS </a:t>
            </a:r>
            <a:r>
              <a:rPr lang="id-ID" dirty="0"/>
              <a:t>Advance Directive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68406908"/>
              </p:ext>
            </p:extLst>
          </p:nvPr>
        </p:nvGraphicFramePr>
        <p:xfrm>
          <a:off x="457200" y="1600200"/>
          <a:ext cx="8229600" cy="3205480"/>
        </p:xfrm>
        <a:graphic>
          <a:graphicData uri="http://schemas.openxmlformats.org/drawingml/2006/table">
            <a:tbl>
              <a:tblPr firstRow="1" bandRow="1">
                <a:tableStyleId>{5C22544A-7EE6-4342-B048-85BDC9FD1C3A}</a:tableStyleId>
              </a:tblPr>
              <a:tblGrid>
                <a:gridCol w="3178696"/>
                <a:gridCol w="5050904"/>
              </a:tblGrid>
              <a:tr h="370840">
                <a:tc>
                  <a:txBody>
                    <a:bodyPr/>
                    <a:lstStyle/>
                    <a:p>
                      <a:r>
                        <a:rPr lang="id-ID" dirty="0" smtClean="0"/>
                        <a:t>Advance</a:t>
                      </a:r>
                      <a:r>
                        <a:rPr lang="id-ID" baseline="0" dirty="0" smtClean="0"/>
                        <a:t> Directive</a:t>
                      </a:r>
                      <a:endParaRPr lang="id-ID" dirty="0"/>
                    </a:p>
                  </a:txBody>
                  <a:tcPr/>
                </a:tc>
                <a:tc>
                  <a:txBody>
                    <a:bodyPr/>
                    <a:lstStyle/>
                    <a:p>
                      <a:r>
                        <a:rPr lang="id-ID" dirty="0" smtClean="0"/>
                        <a:t>Description</a:t>
                      </a:r>
                      <a:endParaRPr lang="id-ID" dirty="0"/>
                    </a:p>
                  </a:txBody>
                  <a:tcPr/>
                </a:tc>
              </a:tr>
              <a:tr h="370840">
                <a:tc>
                  <a:txBody>
                    <a:bodyPr/>
                    <a:lstStyle/>
                    <a:p>
                      <a:r>
                        <a:rPr lang="id-ID" dirty="0" smtClean="0"/>
                        <a:t>Health Care Proxy (or Durable Power of attorney)</a:t>
                      </a:r>
                      <a:endParaRPr lang="id-ID"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id-ID" sz="1800" b="0" i="0" kern="1200" dirty="0" smtClean="0">
                          <a:solidFill>
                            <a:schemeClr val="dk1"/>
                          </a:solidFill>
                          <a:effectLst/>
                          <a:latin typeface="+mn-lt"/>
                          <a:ea typeface="+mn-ea"/>
                          <a:cs typeface="+mn-cs"/>
                        </a:rPr>
                        <a:t>Dokumen legal, dimana pasien menunjuk orang yang diberi tanggung jawab (health care surrogate / proxy) dan diberi kekuatan untuk membuat keputusan mengenai pelayanan kesehatan jika pasien tersebut sudah tidak dapat membuat keputusan dan tidak dapat berkomunikasi lagi. Wali tersebut hanya diberi kekuasaan untuk mengambil keputusan yang berhubungan dengan tindakan medis, ia tidak diberi kekuasaan untuk membuat keputusan legal dan finansial.</a:t>
                      </a:r>
                      <a:endParaRPr lang="id-ID" dirty="0"/>
                    </a:p>
                  </a:txBody>
                  <a:tcPr/>
                </a:tc>
              </a:tr>
            </a:tbl>
          </a:graphicData>
        </a:graphic>
      </p:graphicFrame>
    </p:spTree>
    <p:extLst>
      <p:ext uri="{BB962C8B-B14F-4D97-AF65-F5344CB8AC3E}">
        <p14:creationId xmlns:p14="http://schemas.microsoft.com/office/powerpoint/2010/main" val="34742363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smtClean="0"/>
              <a:t>JENIS – JENIS </a:t>
            </a:r>
            <a:r>
              <a:rPr lang="id-ID" dirty="0"/>
              <a:t>Advance Directive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0619935"/>
              </p:ext>
            </p:extLst>
          </p:nvPr>
        </p:nvGraphicFramePr>
        <p:xfrm>
          <a:off x="457200" y="1600200"/>
          <a:ext cx="8229600" cy="3474720"/>
        </p:xfrm>
        <a:graphic>
          <a:graphicData uri="http://schemas.openxmlformats.org/drawingml/2006/table">
            <a:tbl>
              <a:tblPr firstRow="1" bandRow="1">
                <a:tableStyleId>{5C22544A-7EE6-4342-B048-85BDC9FD1C3A}</a:tableStyleId>
              </a:tblPr>
              <a:tblGrid>
                <a:gridCol w="2746648"/>
                <a:gridCol w="5482952"/>
              </a:tblGrid>
              <a:tr h="370840">
                <a:tc>
                  <a:txBody>
                    <a:bodyPr/>
                    <a:lstStyle/>
                    <a:p>
                      <a:r>
                        <a:rPr lang="id-ID" sz="2400" dirty="0" smtClean="0"/>
                        <a:t>Advance</a:t>
                      </a:r>
                      <a:r>
                        <a:rPr lang="id-ID" sz="2400" baseline="0" dirty="0" smtClean="0"/>
                        <a:t> Directive</a:t>
                      </a:r>
                      <a:endParaRPr lang="id-ID" sz="2400" dirty="0"/>
                    </a:p>
                  </a:txBody>
                  <a:tcPr/>
                </a:tc>
                <a:tc>
                  <a:txBody>
                    <a:bodyPr/>
                    <a:lstStyle/>
                    <a:p>
                      <a:r>
                        <a:rPr lang="id-ID" sz="2400" dirty="0" smtClean="0"/>
                        <a:t>Description</a:t>
                      </a:r>
                      <a:endParaRPr lang="id-ID" sz="2400" dirty="0"/>
                    </a:p>
                  </a:txBody>
                  <a:tcPr/>
                </a:tc>
              </a:tr>
              <a:tr h="370840">
                <a:tc>
                  <a:txBody>
                    <a:bodyPr/>
                    <a:lstStyle/>
                    <a:p>
                      <a:pPr algn="just"/>
                      <a:r>
                        <a:rPr lang="id-ID" sz="2400" dirty="0" smtClean="0"/>
                        <a:t>Organ or Tissue Donation</a:t>
                      </a:r>
                      <a:endParaRPr lang="id-ID" sz="2400" dirty="0"/>
                    </a:p>
                  </a:txBody>
                  <a:tcPr/>
                </a:tc>
                <a:tc>
                  <a:txBody>
                    <a:bodyPr/>
                    <a:lstStyle/>
                    <a:p>
                      <a:pPr marL="285750" indent="-285750" algn="just">
                        <a:buFont typeface="Arial" pitchFamily="34" charset="0"/>
                        <a:buChar char="•"/>
                      </a:pPr>
                      <a:r>
                        <a:rPr lang="id-ID" sz="2400" dirty="0" smtClean="0"/>
                        <a:t>individu menunjukkan niat mereka untuk menyumbangkan organ dan jaringan</a:t>
                      </a:r>
                    </a:p>
                    <a:p>
                      <a:pPr marL="285750" indent="-285750" algn="just">
                        <a:buFont typeface="Arial" pitchFamily="34" charset="0"/>
                        <a:buChar char="•"/>
                      </a:pPr>
                      <a:r>
                        <a:rPr lang="id-ID" sz="2400" dirty="0" smtClean="0"/>
                        <a:t>Orang yang berusia di bawah 18 tahun harus memiliki izin orang tua atau wali</a:t>
                      </a:r>
                    </a:p>
                    <a:p>
                      <a:pPr marL="285750" indent="-285750" algn="just">
                        <a:buFont typeface="Arial" pitchFamily="34" charset="0"/>
                        <a:buChar char="•"/>
                      </a:pPr>
                      <a:r>
                        <a:rPr lang="id-ID" sz="2400" dirty="0" smtClean="0"/>
                        <a:t>Kesesuaian medis untuk sumbangan ditentukan pada saat kematian</a:t>
                      </a:r>
                    </a:p>
                    <a:p>
                      <a:pPr marL="0" indent="0" algn="just">
                        <a:buFont typeface="Arial" pitchFamily="34" charset="0"/>
                        <a:buNone/>
                      </a:pPr>
                      <a:endParaRPr lang="id-ID" sz="2400" dirty="0"/>
                    </a:p>
                  </a:txBody>
                  <a:tcPr/>
                </a:tc>
              </a:tr>
            </a:tbl>
          </a:graphicData>
        </a:graphic>
      </p:graphicFrame>
    </p:spTree>
    <p:extLst>
      <p:ext uri="{BB962C8B-B14F-4D97-AF65-F5344CB8AC3E}">
        <p14:creationId xmlns:p14="http://schemas.microsoft.com/office/powerpoint/2010/main" val="45249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3. </a:t>
            </a:r>
            <a:r>
              <a:rPr lang="id-ID" dirty="0" smtClean="0"/>
              <a:t>Patient Property Form</a:t>
            </a:r>
            <a:endParaRPr lang="id-ID" dirty="0"/>
          </a:p>
        </p:txBody>
      </p:sp>
      <p:sp>
        <p:nvSpPr>
          <p:cNvPr id="3" name="Content Placeholder 2"/>
          <p:cNvSpPr>
            <a:spLocks noGrp="1"/>
          </p:cNvSpPr>
          <p:nvPr>
            <p:ph idx="1"/>
          </p:nvPr>
        </p:nvSpPr>
        <p:spPr/>
        <p:txBody>
          <a:bodyPr>
            <a:normAutofit lnSpcReduction="10000"/>
          </a:bodyPr>
          <a:lstStyle/>
          <a:p>
            <a:pPr algn="just"/>
            <a:r>
              <a:rPr lang="id-ID" dirty="0"/>
              <a:t>Catatan item yang dibawa pasien ke rumah sakit. formulir ini dilengkapi dan ditandatangani oleh anggota staf rumah sakit dan juga ditandatangani oleh pasien. </a:t>
            </a:r>
            <a:endParaRPr lang="id-ID" dirty="0" smtClean="0"/>
          </a:p>
          <a:p>
            <a:pPr algn="just"/>
            <a:r>
              <a:rPr lang="id-ID" dirty="0" smtClean="0"/>
              <a:t>Penting </a:t>
            </a:r>
            <a:r>
              <a:rPr lang="id-ID" dirty="0"/>
              <a:t>bagi </a:t>
            </a:r>
            <a:r>
              <a:rPr lang="id-ID" dirty="0" smtClean="0"/>
              <a:t>staf </a:t>
            </a:r>
            <a:r>
              <a:rPr lang="id-ID" dirty="0"/>
              <a:t>untuk melengkapi formulir ini dengan benar karena beberapa pasien mungkin mengklaim bahwa mereka tiba di rumah sakit dengan barang-barang yang sebenarnya tidak mereka miliki.</a:t>
            </a:r>
          </a:p>
        </p:txBody>
      </p:sp>
    </p:spTree>
    <p:extLst>
      <p:ext uri="{BB962C8B-B14F-4D97-AF65-F5344CB8AC3E}">
        <p14:creationId xmlns:p14="http://schemas.microsoft.com/office/powerpoint/2010/main" val="39672528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4. </a:t>
            </a:r>
            <a:r>
              <a:rPr lang="id-ID" dirty="0" smtClean="0"/>
              <a:t>Informed Consent</a:t>
            </a:r>
            <a:endParaRPr lang="id-ID" dirty="0"/>
          </a:p>
        </p:txBody>
      </p:sp>
      <p:sp>
        <p:nvSpPr>
          <p:cNvPr id="3" name="Content Placeholder 2"/>
          <p:cNvSpPr>
            <a:spLocks noGrp="1"/>
          </p:cNvSpPr>
          <p:nvPr>
            <p:ph idx="1"/>
          </p:nvPr>
        </p:nvSpPr>
        <p:spPr/>
        <p:txBody>
          <a:bodyPr/>
          <a:lstStyle/>
          <a:p>
            <a:r>
              <a:rPr lang="id-ID" dirty="0" smtClean="0"/>
              <a:t>Consent to Admission</a:t>
            </a:r>
          </a:p>
          <a:p>
            <a:r>
              <a:rPr lang="id-ID" dirty="0" smtClean="0"/>
              <a:t>Consent to Release Information</a:t>
            </a:r>
          </a:p>
          <a:p>
            <a:r>
              <a:rPr lang="id-ID" dirty="0" smtClean="0"/>
              <a:t>Special Consents</a:t>
            </a:r>
          </a:p>
          <a:p>
            <a:pPr marL="0" indent="0">
              <a:buNone/>
            </a:pPr>
            <a:endParaRPr lang="id-ID" dirty="0"/>
          </a:p>
        </p:txBody>
      </p:sp>
    </p:spTree>
    <p:extLst>
      <p:ext uri="{BB962C8B-B14F-4D97-AF65-F5344CB8AC3E}">
        <p14:creationId xmlns:p14="http://schemas.microsoft.com/office/powerpoint/2010/main" val="33290374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a:t>Informed Consent</a:t>
            </a:r>
          </a:p>
        </p:txBody>
      </p:sp>
      <p:sp>
        <p:nvSpPr>
          <p:cNvPr id="3" name="Content Placeholder 2"/>
          <p:cNvSpPr>
            <a:spLocks noGrp="1"/>
          </p:cNvSpPr>
          <p:nvPr>
            <p:ph idx="1"/>
          </p:nvPr>
        </p:nvSpPr>
        <p:spPr/>
        <p:txBody>
          <a:bodyPr>
            <a:normAutofit/>
          </a:bodyPr>
          <a:lstStyle/>
          <a:p>
            <a:pPr algn="just"/>
            <a:r>
              <a:rPr lang="id-ID" dirty="0"/>
              <a:t>adalah proses </a:t>
            </a:r>
            <a:r>
              <a:rPr lang="id-ID" dirty="0" smtClean="0"/>
              <a:t>memberi penjelasan kepada </a:t>
            </a:r>
            <a:r>
              <a:rPr lang="id-ID" dirty="0"/>
              <a:t>pasien tentang pilihan </a:t>
            </a:r>
            <a:r>
              <a:rPr lang="id-ID" dirty="0" smtClean="0"/>
              <a:t>pengobatan, alasan pengobatan/operasi</a:t>
            </a:r>
            <a:r>
              <a:rPr lang="id-ID" dirty="0"/>
              <a:t>, kemungkinan komplikasi, kemungkinan keberhasilan, pilihan pengobatan alternatif, dan risikonya jika pasien tidak menjalani perawatan / </a:t>
            </a:r>
            <a:r>
              <a:rPr lang="id-ID" dirty="0" smtClean="0"/>
              <a:t>operasi.</a:t>
            </a:r>
            <a:endParaRPr lang="id-ID" dirty="0"/>
          </a:p>
        </p:txBody>
      </p:sp>
    </p:spTree>
    <p:extLst>
      <p:ext uri="{BB962C8B-B14F-4D97-AF65-F5344CB8AC3E}">
        <p14:creationId xmlns:p14="http://schemas.microsoft.com/office/powerpoint/2010/main" val="4643730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435280" cy="1143000"/>
          </a:xfrm>
        </p:spPr>
        <p:txBody>
          <a:bodyPr>
            <a:normAutofit fontScale="90000"/>
          </a:bodyPr>
          <a:lstStyle/>
          <a:p>
            <a:r>
              <a:rPr lang="id-ID" sz="3600" b="1" dirty="0"/>
              <a:t>Informed C</a:t>
            </a:r>
            <a:r>
              <a:rPr lang="id-ID" sz="3600" b="1" dirty="0" smtClean="0"/>
              <a:t>onsent </a:t>
            </a:r>
            <a:r>
              <a:rPr lang="id-ID" sz="3600" b="1" dirty="0"/>
              <a:t>menurut Ketentuan Umum Pasal 1 </a:t>
            </a:r>
            <a:r>
              <a:rPr lang="id-ID" sz="3600" b="1" dirty="0" smtClean="0"/>
              <a:t>ayat </a:t>
            </a:r>
            <a:r>
              <a:rPr lang="id-ID" sz="3600" b="1" dirty="0"/>
              <a:t>1 Permenkes No. 290 tahun 2008  </a:t>
            </a:r>
          </a:p>
        </p:txBody>
      </p:sp>
      <p:sp>
        <p:nvSpPr>
          <p:cNvPr id="3" name="Content Placeholder 2"/>
          <p:cNvSpPr>
            <a:spLocks noGrp="1"/>
          </p:cNvSpPr>
          <p:nvPr>
            <p:ph idx="1"/>
          </p:nvPr>
        </p:nvSpPr>
        <p:spPr/>
        <p:txBody>
          <a:bodyPr/>
          <a:lstStyle/>
          <a:p>
            <a:pPr marL="0" indent="0" algn="just">
              <a:buNone/>
            </a:pPr>
            <a:r>
              <a:rPr lang="id-ID" dirty="0" smtClean="0"/>
              <a:t>yaitu persetujuan </a:t>
            </a:r>
            <a:r>
              <a:rPr lang="id-ID" dirty="0"/>
              <a:t>yang diberikan oleh </a:t>
            </a:r>
            <a:r>
              <a:rPr lang="id-ID" dirty="0" smtClean="0"/>
              <a:t>pasien atau keluarga terdekat setelah</a:t>
            </a:r>
            <a:r>
              <a:rPr lang="id-ID" dirty="0"/>
              <a:t> mendapat penjelasan secara </a:t>
            </a:r>
            <a:r>
              <a:rPr lang="id-ID" dirty="0" smtClean="0"/>
              <a:t>lengkap mengenai </a:t>
            </a:r>
            <a:r>
              <a:rPr lang="id-ID" dirty="0"/>
              <a:t>tindakan kedokteran atau </a:t>
            </a:r>
            <a:r>
              <a:rPr lang="id-ID" dirty="0" smtClean="0"/>
              <a:t>kedokteran </a:t>
            </a:r>
            <a:r>
              <a:rPr lang="id-ID" dirty="0"/>
              <a:t>gigi yang akan dilakukan terhadap </a:t>
            </a:r>
            <a:r>
              <a:rPr lang="id-ID" dirty="0" smtClean="0"/>
              <a:t>pasien</a:t>
            </a:r>
            <a:r>
              <a:rPr lang="id-ID" dirty="0"/>
              <a:t>.</a:t>
            </a:r>
          </a:p>
        </p:txBody>
      </p:sp>
    </p:spTree>
    <p:extLst>
      <p:ext uri="{BB962C8B-B14F-4D97-AF65-F5344CB8AC3E}">
        <p14:creationId xmlns:p14="http://schemas.microsoft.com/office/powerpoint/2010/main" val="6856191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smtClean="0"/>
              <a:t>Consent to Admission</a:t>
            </a:r>
            <a:endParaRPr lang="id-ID" dirty="0"/>
          </a:p>
        </p:txBody>
      </p:sp>
      <p:sp>
        <p:nvSpPr>
          <p:cNvPr id="3" name="Content Placeholder 2"/>
          <p:cNvSpPr>
            <a:spLocks noGrp="1"/>
          </p:cNvSpPr>
          <p:nvPr>
            <p:ph idx="1"/>
          </p:nvPr>
        </p:nvSpPr>
        <p:spPr/>
        <p:txBody>
          <a:bodyPr>
            <a:normAutofit fontScale="77500" lnSpcReduction="20000"/>
          </a:bodyPr>
          <a:lstStyle/>
          <a:p>
            <a:pPr algn="just"/>
            <a:r>
              <a:rPr lang="id-ID" dirty="0"/>
              <a:t>Setelah masuk, </a:t>
            </a:r>
            <a:r>
              <a:rPr lang="id-ID" dirty="0" smtClean="0"/>
              <a:t>pasien </a:t>
            </a:r>
            <a:r>
              <a:rPr lang="id-ID" dirty="0"/>
              <a:t>diminta untuk menandatangani surat masuk (atau kondisi penerimaan), yang merupakan persetujuan umum yang mendokumentasikan persetujuan pasien untuk mendapatkan perawatan medis pada pasien tersebut</a:t>
            </a:r>
            <a:r>
              <a:rPr lang="id-ID" dirty="0" smtClean="0"/>
              <a:t>.</a:t>
            </a:r>
          </a:p>
          <a:p>
            <a:pPr marL="0" indent="0" algn="just">
              <a:buNone/>
            </a:pPr>
            <a:r>
              <a:rPr lang="id-ID" dirty="0" smtClean="0"/>
              <a:t>Note :</a:t>
            </a:r>
          </a:p>
          <a:p>
            <a:pPr algn="just"/>
            <a:r>
              <a:rPr lang="id-ID" dirty="0"/>
              <a:t>Aturan privasi Portabilitas dan Akuntabilitas Asuransi </a:t>
            </a:r>
            <a:r>
              <a:rPr lang="id-ID" dirty="0" smtClean="0"/>
              <a:t>Kesehatan/ </a:t>
            </a:r>
            <a:r>
              <a:rPr lang="id-ID" i="1" dirty="0" smtClean="0"/>
              <a:t>Health Insurance Portability and Accountability Act</a:t>
            </a:r>
            <a:r>
              <a:rPr lang="id-ID" dirty="0" smtClean="0"/>
              <a:t> </a:t>
            </a:r>
            <a:r>
              <a:rPr lang="id-ID" dirty="0"/>
              <a:t>(HIPAA) menetapkan bahwa untuk izin </a:t>
            </a:r>
            <a:r>
              <a:rPr lang="id-ID" dirty="0" smtClean="0"/>
              <a:t>masuk fasilitas </a:t>
            </a:r>
            <a:r>
              <a:rPr lang="id-ID" dirty="0"/>
              <a:t>tidak lagi </a:t>
            </a:r>
            <a:r>
              <a:rPr lang="id-ID" dirty="0" smtClean="0"/>
              <a:t>diperlukan, </a:t>
            </a:r>
            <a:r>
              <a:rPr lang="id-ID" dirty="0"/>
              <a:t>namun sebagian besar masih mendapatkan persetujuan dari pasien </a:t>
            </a:r>
            <a:r>
              <a:rPr lang="id-ID" dirty="0">
                <a:solidFill>
                  <a:srgbClr val="FF0000"/>
                </a:solidFill>
              </a:rPr>
              <a:t>(</a:t>
            </a:r>
            <a:r>
              <a:rPr lang="id-ID" i="1" dirty="0">
                <a:solidFill>
                  <a:srgbClr val="FF0000"/>
                </a:solidFill>
              </a:rPr>
              <a:t>HIPAA mengamanatkan peraturan penyederhanaan administratif yang mengatur privasi, keamanan, dan standar transaksi elektronik untuk informasi perawatan </a:t>
            </a:r>
            <a:r>
              <a:rPr lang="id-ID" i="1" dirty="0" smtClean="0">
                <a:solidFill>
                  <a:srgbClr val="FF0000"/>
                </a:solidFill>
              </a:rPr>
              <a:t>kesehatan</a:t>
            </a:r>
            <a:r>
              <a:rPr lang="id-ID" dirty="0" smtClean="0">
                <a:solidFill>
                  <a:srgbClr val="FF0000"/>
                </a:solidFill>
              </a:rPr>
              <a:t>)</a:t>
            </a:r>
            <a:endParaRPr lang="id-ID" dirty="0">
              <a:solidFill>
                <a:srgbClr val="FF0000"/>
              </a:solidFill>
            </a:endParaRPr>
          </a:p>
        </p:txBody>
      </p:sp>
    </p:spTree>
    <p:extLst>
      <p:ext uri="{BB962C8B-B14F-4D97-AF65-F5344CB8AC3E}">
        <p14:creationId xmlns:p14="http://schemas.microsoft.com/office/powerpoint/2010/main" val="2774453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id-ID" dirty="0"/>
              <a:t>Consent to Release </a:t>
            </a:r>
            <a:r>
              <a:rPr lang="id-ID" dirty="0" smtClean="0"/>
              <a:t>Information</a:t>
            </a:r>
            <a:endParaRPr lang="id-ID" dirty="0"/>
          </a:p>
        </p:txBody>
      </p:sp>
      <p:sp>
        <p:nvSpPr>
          <p:cNvPr id="3" name="Content Placeholder 2"/>
          <p:cNvSpPr>
            <a:spLocks noGrp="1"/>
          </p:cNvSpPr>
          <p:nvPr>
            <p:ph idx="1"/>
          </p:nvPr>
        </p:nvSpPr>
        <p:spPr/>
        <p:txBody>
          <a:bodyPr>
            <a:normAutofit fontScale="92500" lnSpcReduction="10000"/>
          </a:bodyPr>
          <a:lstStyle/>
          <a:p>
            <a:pPr algn="just"/>
            <a:r>
              <a:rPr lang="id-ID" dirty="0"/>
              <a:t>O</a:t>
            </a:r>
            <a:r>
              <a:rPr lang="id-ID" dirty="0" smtClean="0"/>
              <a:t>torisasi </a:t>
            </a:r>
            <a:r>
              <a:rPr lang="id-ID" dirty="0"/>
              <a:t>pasien untuk melepaskan informasi untuk penggantian </a:t>
            </a:r>
            <a:r>
              <a:rPr lang="id-ID" dirty="0" smtClean="0"/>
              <a:t>biaya. Informasi </a:t>
            </a:r>
            <a:r>
              <a:rPr lang="id-ID" dirty="0"/>
              <a:t>untuk tujuan lain memerlukan persetujuan resmi dari pasien untuk melepaskan </a:t>
            </a:r>
            <a:r>
              <a:rPr lang="id-ID" dirty="0" smtClean="0"/>
              <a:t>informasi</a:t>
            </a:r>
          </a:p>
          <a:p>
            <a:pPr algn="just"/>
            <a:r>
              <a:rPr lang="id-ID" dirty="0" smtClean="0"/>
              <a:t>Note :</a:t>
            </a:r>
          </a:p>
          <a:p>
            <a:pPr algn="just"/>
            <a:r>
              <a:rPr lang="id-ID" dirty="0"/>
              <a:t>Aturan privasi HIPAA menentukan bahwa fasilitas tidak lagi </a:t>
            </a:r>
            <a:r>
              <a:rPr lang="id-ID" dirty="0" smtClean="0"/>
              <a:t>memerlukan consent untuk pelepasan </a:t>
            </a:r>
            <a:r>
              <a:rPr lang="id-ID" dirty="0"/>
              <a:t>informasi untuk tujuan penggantian, penelitian, dan pendidikan, namun sebagian besar </a:t>
            </a:r>
            <a:r>
              <a:rPr lang="id-ID" dirty="0" smtClean="0"/>
              <a:t>faskes masih melaksanakannya.</a:t>
            </a:r>
            <a:endParaRPr lang="id-ID" dirty="0"/>
          </a:p>
        </p:txBody>
      </p:sp>
    </p:spTree>
    <p:extLst>
      <p:ext uri="{BB962C8B-B14F-4D97-AF65-F5344CB8AC3E}">
        <p14:creationId xmlns:p14="http://schemas.microsoft.com/office/powerpoint/2010/main" val="17734918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Special </a:t>
            </a:r>
            <a:r>
              <a:rPr lang="id-ID" dirty="0"/>
              <a:t>Consents</a:t>
            </a:r>
            <a:br>
              <a:rPr lang="id-ID" dirty="0"/>
            </a:br>
            <a:endParaRPr lang="id-ID" dirty="0"/>
          </a:p>
        </p:txBody>
      </p:sp>
      <p:sp>
        <p:nvSpPr>
          <p:cNvPr id="3" name="Content Placeholder 2"/>
          <p:cNvSpPr>
            <a:spLocks noGrp="1"/>
          </p:cNvSpPr>
          <p:nvPr>
            <p:ph idx="1"/>
          </p:nvPr>
        </p:nvSpPr>
        <p:spPr/>
        <p:txBody>
          <a:bodyPr>
            <a:normAutofit fontScale="85000" lnSpcReduction="20000"/>
          </a:bodyPr>
          <a:lstStyle/>
          <a:p>
            <a:pPr algn="just"/>
            <a:r>
              <a:rPr lang="id-ID" dirty="0"/>
              <a:t>Fasilitas kesehatan memerlukan persetujuan terpisah seperti persetujuan operasi dan prosedur diagnostik, perawatan gigi dan bedah. </a:t>
            </a:r>
            <a:endParaRPr lang="en-US" dirty="0" smtClean="0"/>
          </a:p>
          <a:p>
            <a:pPr algn="just"/>
            <a:r>
              <a:rPr lang="id-ID" dirty="0" smtClean="0"/>
              <a:t>Sebelum </a:t>
            </a:r>
            <a:r>
              <a:rPr lang="id-ID" dirty="0"/>
              <a:t>pasien menjalani perawatan medis atau bedah, diperlukan persetujuan tertulis dari pasien atau perwakilan, yang mengindikasikan bahwa pasien mengakui informed consent mengenai sifat pengobatan, risiko, komplikasi, bentuk pengobatan alternatif lainnya, dan konsekuensi dari perawatan atau prosedur. Dokter bedah (atau penyedia lainnya, seperti ahli radiologi) akan mendiskusikan prosedur yang akan dilakukan dengan pasien. Pasien </a:t>
            </a:r>
            <a:r>
              <a:rPr lang="id-ID" dirty="0" smtClean="0"/>
              <a:t>menandatangani persetujuan </a:t>
            </a:r>
            <a:r>
              <a:rPr lang="id-ID" dirty="0"/>
              <a:t>khusus, yang meliputi unsur-unsur berikut:</a:t>
            </a:r>
          </a:p>
        </p:txBody>
      </p:sp>
    </p:spTree>
    <p:extLst>
      <p:ext uri="{BB962C8B-B14F-4D97-AF65-F5344CB8AC3E}">
        <p14:creationId xmlns:p14="http://schemas.microsoft.com/office/powerpoint/2010/main" val="371254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algn="just"/>
            <a:r>
              <a:rPr lang="id-ID" dirty="0" smtClean="0"/>
              <a:t>Standar Joint Commission tidak secara khusus mensyaratkan lembaran muka, namun </a:t>
            </a:r>
            <a:r>
              <a:rPr lang="id-ID" dirty="0" smtClean="0">
                <a:solidFill>
                  <a:srgbClr val="FF0000"/>
                </a:solidFill>
              </a:rPr>
              <a:t>semua rekam medis harus berisi data identifikasi.</a:t>
            </a:r>
          </a:p>
          <a:p>
            <a:pPr algn="just"/>
            <a:r>
              <a:rPr lang="id-ID" dirty="0" smtClean="0"/>
              <a:t>Joint Commission mensyaratkan rekam medis selesai dalam waktu 30 hari setelah pasien keluar. </a:t>
            </a:r>
          </a:p>
          <a:p>
            <a:pPr algn="just"/>
            <a:r>
              <a:rPr lang="id-ID" dirty="0" smtClean="0"/>
              <a:t>Medicare mensyaratkan diagnosis akhir dan kelengkapan rekam medis selesai dalam waktu 30 hari setelah keluarnya pasien.</a:t>
            </a:r>
            <a:endParaRPr lang="id-ID" dirty="0"/>
          </a:p>
        </p:txBody>
      </p:sp>
    </p:spTree>
    <p:extLst>
      <p:ext uri="{BB962C8B-B14F-4D97-AF65-F5344CB8AC3E}">
        <p14:creationId xmlns:p14="http://schemas.microsoft.com/office/powerpoint/2010/main" val="26050653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a:t>Special Consents</a:t>
            </a:r>
          </a:p>
        </p:txBody>
      </p:sp>
      <p:sp>
        <p:nvSpPr>
          <p:cNvPr id="3" name="Content Placeholder 2"/>
          <p:cNvSpPr>
            <a:spLocks noGrp="1"/>
          </p:cNvSpPr>
          <p:nvPr>
            <p:ph idx="1"/>
          </p:nvPr>
        </p:nvSpPr>
        <p:spPr/>
        <p:txBody>
          <a:bodyPr>
            <a:normAutofit fontScale="92500" lnSpcReduction="20000"/>
          </a:bodyPr>
          <a:lstStyle/>
          <a:p>
            <a:pPr algn="just"/>
            <a:r>
              <a:rPr lang="id-ID" dirty="0" smtClean="0"/>
              <a:t>Identifikasi pasien</a:t>
            </a:r>
          </a:p>
          <a:p>
            <a:pPr algn="just"/>
            <a:r>
              <a:rPr lang="id-ID" dirty="0"/>
              <a:t>perawatan, pengobatan, dan pelayanan yang diusulkan manfaat potensial, risiko, dan efek samping, termasuk kemungkinan pencapaian pengobatan pasien, dan potensi masalah yang mungkin terjadi selama </a:t>
            </a:r>
            <a:r>
              <a:rPr lang="id-ID" dirty="0" smtClean="0"/>
              <a:t>penyembuhan.</a:t>
            </a:r>
          </a:p>
          <a:p>
            <a:pPr algn="just"/>
            <a:r>
              <a:rPr lang="id-ID" dirty="0" smtClean="0"/>
              <a:t>Perawatan</a:t>
            </a:r>
            <a:r>
              <a:rPr lang="id-ID" dirty="0"/>
              <a:t>, pengobatan, dan pelayanan alternatif yang masuk akal yang diusulkan </a:t>
            </a:r>
            <a:endParaRPr lang="id-ID" dirty="0" smtClean="0"/>
          </a:p>
          <a:p>
            <a:pPr algn="just"/>
            <a:r>
              <a:rPr lang="id-ID" dirty="0" smtClean="0"/>
              <a:t>keadaan </a:t>
            </a:r>
            <a:r>
              <a:rPr lang="id-ID" dirty="0"/>
              <a:t>dimana informasi tentang pasien harus diungkapkan atau dilaporkan (misalnya penyakit yang dilaporkan seperti HIV, TB, meningitis virus)</a:t>
            </a:r>
          </a:p>
        </p:txBody>
      </p:sp>
    </p:spTree>
    <p:extLst>
      <p:ext uri="{BB962C8B-B14F-4D97-AF65-F5344CB8AC3E}">
        <p14:creationId xmlns:p14="http://schemas.microsoft.com/office/powerpoint/2010/main" val="407904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id-ID" dirty="0"/>
              <a:t>Special </a:t>
            </a:r>
            <a:r>
              <a:rPr lang="id-ID" dirty="0" smtClean="0"/>
              <a:t>Consents</a:t>
            </a:r>
            <a:endParaRPr lang="id-ID" dirty="0"/>
          </a:p>
        </p:txBody>
      </p:sp>
      <p:sp>
        <p:nvSpPr>
          <p:cNvPr id="3" name="Content Placeholder 2"/>
          <p:cNvSpPr>
            <a:spLocks noGrp="1"/>
          </p:cNvSpPr>
          <p:nvPr>
            <p:ph idx="1"/>
          </p:nvPr>
        </p:nvSpPr>
        <p:spPr/>
        <p:txBody>
          <a:bodyPr/>
          <a:lstStyle/>
          <a:p>
            <a:pPr algn="just"/>
            <a:r>
              <a:rPr lang="id-ID" dirty="0"/>
              <a:t>tanda tangan orang yang memenuhi syarat untuk memberikan persetujuan dan </a:t>
            </a:r>
            <a:r>
              <a:rPr lang="id-ID" dirty="0" smtClean="0"/>
              <a:t>tanggal</a:t>
            </a:r>
          </a:p>
          <a:p>
            <a:pPr algn="just"/>
            <a:r>
              <a:rPr lang="id-ID" dirty="0" smtClean="0"/>
              <a:t>Nama </a:t>
            </a:r>
            <a:r>
              <a:rPr lang="id-ID" dirty="0"/>
              <a:t>dokter bedah yang melakukan prosedur</a:t>
            </a:r>
          </a:p>
          <a:p>
            <a:pPr algn="just"/>
            <a:r>
              <a:rPr lang="id-ID" dirty="0"/>
              <a:t>tanda tangan dokter / </a:t>
            </a:r>
            <a:r>
              <a:rPr lang="id-ID" dirty="0" smtClean="0"/>
              <a:t>ahli bedah</a:t>
            </a:r>
            <a:endParaRPr lang="id-ID" dirty="0"/>
          </a:p>
          <a:p>
            <a:pPr algn="just"/>
            <a:r>
              <a:rPr lang="id-ID" dirty="0"/>
              <a:t>Tanda tangan dan tanggal saksi</a:t>
            </a:r>
          </a:p>
        </p:txBody>
      </p:sp>
    </p:spTree>
    <p:extLst>
      <p:ext uri="{BB962C8B-B14F-4D97-AF65-F5344CB8AC3E}">
        <p14:creationId xmlns:p14="http://schemas.microsoft.com/office/powerpoint/2010/main" val="30023765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smtClean="0"/>
              <a:t>Sertifikat Kelahiran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err="1"/>
              <a:t>adalah</a:t>
            </a:r>
            <a:r>
              <a:rPr lang="en-US" dirty="0"/>
              <a:t> </a:t>
            </a:r>
            <a:r>
              <a:rPr lang="en-US" dirty="0" err="1"/>
              <a:t>catatan</a:t>
            </a:r>
            <a:r>
              <a:rPr lang="en-US" dirty="0"/>
              <a:t> </a:t>
            </a:r>
            <a:r>
              <a:rPr lang="en-US" dirty="0" err="1"/>
              <a:t>informasi</a:t>
            </a:r>
            <a:r>
              <a:rPr lang="en-US" dirty="0"/>
              <a:t> </a:t>
            </a:r>
            <a:r>
              <a:rPr lang="en-US" dirty="0" err="1"/>
              <a:t>kelahiran</a:t>
            </a:r>
            <a:r>
              <a:rPr lang="en-US" dirty="0"/>
              <a:t> </a:t>
            </a:r>
            <a:r>
              <a:rPr lang="en-US" dirty="0" err="1"/>
              <a:t>tentang</a:t>
            </a:r>
            <a:r>
              <a:rPr lang="en-US" dirty="0"/>
              <a:t> </a:t>
            </a:r>
            <a:r>
              <a:rPr lang="en-US" dirty="0" err="1"/>
              <a:t>pasien</a:t>
            </a:r>
            <a:r>
              <a:rPr lang="en-US" dirty="0"/>
              <a:t> yang </a:t>
            </a:r>
            <a:r>
              <a:rPr lang="en-US" dirty="0" err="1"/>
              <a:t>baru</a:t>
            </a:r>
            <a:r>
              <a:rPr lang="en-US" dirty="0"/>
              <a:t> </a:t>
            </a:r>
            <a:r>
              <a:rPr lang="en-US" dirty="0" err="1"/>
              <a:t>lahir</a:t>
            </a:r>
            <a:r>
              <a:rPr lang="en-US" dirty="0"/>
              <a:t> </a:t>
            </a:r>
            <a:r>
              <a:rPr lang="en-US" dirty="0" err="1"/>
              <a:t>dan</a:t>
            </a:r>
            <a:r>
              <a:rPr lang="en-US" dirty="0"/>
              <a:t> orang </a:t>
            </a:r>
            <a:r>
              <a:rPr lang="en-US" dirty="0" err="1" smtClean="0"/>
              <a:t>tua</a:t>
            </a:r>
            <a:r>
              <a:rPr lang="id-ID" dirty="0" smtClean="0"/>
              <a:t>nya</a:t>
            </a:r>
            <a:r>
              <a:rPr lang="en-US" dirty="0" smtClean="0"/>
              <a:t>. </a:t>
            </a:r>
            <a:r>
              <a:rPr lang="id-ID" dirty="0" smtClean="0"/>
              <a:t>Catatan ini </a:t>
            </a:r>
            <a:r>
              <a:rPr lang="en-US" dirty="0" smtClean="0"/>
              <a:t> </a:t>
            </a:r>
            <a:r>
              <a:rPr lang="en-US" dirty="0" err="1"/>
              <a:t>mengidentifikasi</a:t>
            </a:r>
            <a:r>
              <a:rPr lang="en-US" dirty="0"/>
              <a:t> </a:t>
            </a:r>
            <a:r>
              <a:rPr lang="en-US" dirty="0" err="1"/>
              <a:t>informasi</a:t>
            </a:r>
            <a:r>
              <a:rPr lang="en-US" dirty="0"/>
              <a:t> </a:t>
            </a:r>
            <a:r>
              <a:rPr lang="en-US" dirty="0" err="1"/>
              <a:t>medis</a:t>
            </a:r>
            <a:r>
              <a:rPr lang="en-US" dirty="0"/>
              <a:t> </a:t>
            </a:r>
            <a:r>
              <a:rPr lang="en-US" dirty="0" err="1"/>
              <a:t>mengenai</a:t>
            </a:r>
            <a:r>
              <a:rPr lang="en-US" dirty="0"/>
              <a:t> </a:t>
            </a:r>
            <a:r>
              <a:rPr lang="en-US" dirty="0" err="1"/>
              <a:t>kehamilan</a:t>
            </a:r>
            <a:r>
              <a:rPr lang="en-US" dirty="0"/>
              <a:t> </a:t>
            </a:r>
            <a:r>
              <a:rPr lang="en-US" dirty="0" err="1"/>
              <a:t>dan</a:t>
            </a:r>
            <a:r>
              <a:rPr lang="en-US" dirty="0"/>
              <a:t> </a:t>
            </a:r>
            <a:r>
              <a:rPr lang="en-US" dirty="0" err="1"/>
              <a:t>kelahiran</a:t>
            </a:r>
            <a:r>
              <a:rPr lang="en-US" dirty="0"/>
              <a:t> </a:t>
            </a:r>
            <a:r>
              <a:rPr lang="en-US" dirty="0" err="1"/>
              <a:t>bayi</a:t>
            </a:r>
            <a:r>
              <a:rPr lang="en-US" dirty="0"/>
              <a:t> yang </a:t>
            </a:r>
            <a:r>
              <a:rPr lang="en-US" dirty="0" err="1"/>
              <a:t>baru</a:t>
            </a:r>
            <a:r>
              <a:rPr lang="en-US" dirty="0"/>
              <a:t> </a:t>
            </a:r>
            <a:r>
              <a:rPr lang="en-US" dirty="0" err="1"/>
              <a:t>lahir</a:t>
            </a:r>
            <a:r>
              <a:rPr lang="en-US" dirty="0"/>
              <a:t>. NCHS </a:t>
            </a:r>
            <a:r>
              <a:rPr lang="en-US" dirty="0" err="1"/>
              <a:t>mengembangkan</a:t>
            </a:r>
            <a:r>
              <a:rPr lang="en-US" dirty="0"/>
              <a:t> </a:t>
            </a:r>
            <a:r>
              <a:rPr lang="en-US" dirty="0" err="1"/>
              <a:t>sertifikat</a:t>
            </a:r>
            <a:r>
              <a:rPr lang="en-US" dirty="0"/>
              <a:t> </a:t>
            </a:r>
            <a:r>
              <a:rPr lang="en-US" dirty="0" err="1"/>
              <a:t>standar</a:t>
            </a:r>
            <a:r>
              <a:rPr lang="en-US" dirty="0"/>
              <a:t> </a:t>
            </a:r>
            <a:r>
              <a:rPr lang="en-US" dirty="0" err="1" smtClean="0"/>
              <a:t>kelahiran</a:t>
            </a:r>
            <a:r>
              <a:rPr lang="en-US" dirty="0" smtClean="0"/>
              <a:t>. </a:t>
            </a:r>
            <a:endParaRPr lang="id-ID" dirty="0" smtClean="0"/>
          </a:p>
          <a:p>
            <a:pPr algn="just"/>
            <a:r>
              <a:rPr lang="id-ID" dirty="0" smtClean="0"/>
              <a:t>I</a:t>
            </a:r>
            <a:r>
              <a:rPr lang="en-US" dirty="0" err="1" smtClean="0"/>
              <a:t>nformasi</a:t>
            </a:r>
            <a:r>
              <a:rPr lang="en-US" dirty="0" smtClean="0"/>
              <a:t> </a:t>
            </a:r>
            <a:r>
              <a:rPr lang="id-ID" dirty="0" smtClean="0"/>
              <a:t>sertifikat</a:t>
            </a:r>
            <a:r>
              <a:rPr lang="en-US" dirty="0" smtClean="0"/>
              <a:t> </a:t>
            </a:r>
            <a:r>
              <a:rPr lang="en-US" dirty="0" err="1"/>
              <a:t>kelahiran</a:t>
            </a:r>
            <a:r>
              <a:rPr lang="en-US" dirty="0"/>
              <a:t> </a:t>
            </a:r>
            <a:r>
              <a:rPr lang="en-US" dirty="0" err="1"/>
              <a:t>diserahkan</a:t>
            </a:r>
            <a:r>
              <a:rPr lang="en-US" dirty="0"/>
              <a:t> </a:t>
            </a:r>
            <a:r>
              <a:rPr lang="en-US" dirty="0" err="1"/>
              <a:t>kepada</a:t>
            </a:r>
            <a:r>
              <a:rPr lang="en-US" dirty="0"/>
              <a:t> </a:t>
            </a:r>
            <a:r>
              <a:rPr lang="en-US" dirty="0" err="1"/>
              <a:t>departemen</a:t>
            </a:r>
            <a:r>
              <a:rPr lang="en-US" dirty="0"/>
              <a:t> </a:t>
            </a:r>
            <a:r>
              <a:rPr lang="en-US" dirty="0" err="1"/>
              <a:t>kesehatan</a:t>
            </a:r>
            <a:r>
              <a:rPr lang="en-US" dirty="0"/>
              <a:t> </a:t>
            </a:r>
            <a:r>
              <a:rPr lang="en-US" dirty="0" err="1"/>
              <a:t>negara</a:t>
            </a:r>
            <a:r>
              <a:rPr lang="en-US" dirty="0"/>
              <a:t> </a:t>
            </a:r>
            <a:r>
              <a:rPr lang="en-US" dirty="0" err="1"/>
              <a:t>atau</a:t>
            </a:r>
            <a:r>
              <a:rPr lang="en-US" dirty="0"/>
              <a:t> </a:t>
            </a:r>
            <a:r>
              <a:rPr lang="en-US" dirty="0" err="1"/>
              <a:t>kantor</a:t>
            </a:r>
            <a:r>
              <a:rPr lang="en-US" dirty="0"/>
              <a:t> </a:t>
            </a:r>
            <a:r>
              <a:rPr lang="en-US" dirty="0" err="1"/>
              <a:t>statistik</a:t>
            </a:r>
            <a:r>
              <a:rPr lang="en-US" dirty="0"/>
              <a:t> vital </a:t>
            </a:r>
            <a:r>
              <a:rPr lang="id-ID" dirty="0" smtClean="0"/>
              <a:t>(</a:t>
            </a:r>
            <a:r>
              <a:rPr lang="en-US" dirty="0" err="1" smtClean="0"/>
              <a:t>tergantung</a:t>
            </a:r>
            <a:r>
              <a:rPr lang="id-ID" dirty="0"/>
              <a:t> </a:t>
            </a:r>
            <a:r>
              <a:rPr lang="en-US" dirty="0" err="1" smtClean="0"/>
              <a:t>negara</a:t>
            </a:r>
            <a:r>
              <a:rPr lang="id-ID" dirty="0" smtClean="0"/>
              <a:t> bagian</a:t>
            </a:r>
            <a:r>
              <a:rPr lang="en-US" dirty="0" smtClean="0"/>
              <a:t>), </a:t>
            </a:r>
            <a:r>
              <a:rPr lang="en-US" dirty="0" err="1"/>
              <a:t>biasanya</a:t>
            </a:r>
            <a:r>
              <a:rPr lang="en-US" dirty="0"/>
              <a:t> </a:t>
            </a:r>
            <a:r>
              <a:rPr lang="en-US" dirty="0" err="1"/>
              <a:t>dalam</a:t>
            </a:r>
            <a:r>
              <a:rPr lang="en-US" dirty="0"/>
              <a:t> 10 </a:t>
            </a:r>
            <a:r>
              <a:rPr lang="en-US" dirty="0" err="1"/>
              <a:t>hari</a:t>
            </a:r>
            <a:r>
              <a:rPr lang="en-US" dirty="0"/>
              <a:t> </a:t>
            </a:r>
            <a:r>
              <a:rPr lang="en-US" dirty="0" err="1"/>
              <a:t>setelah</a:t>
            </a:r>
            <a:r>
              <a:rPr lang="en-US" dirty="0"/>
              <a:t> </a:t>
            </a:r>
            <a:r>
              <a:rPr lang="en-US" dirty="0" err="1"/>
              <a:t>kelahiran</a:t>
            </a:r>
            <a:r>
              <a:rPr lang="en-US" dirty="0"/>
              <a:t>.</a:t>
            </a:r>
          </a:p>
        </p:txBody>
      </p:sp>
    </p:spTree>
    <p:extLst>
      <p:ext uri="{BB962C8B-B14F-4D97-AF65-F5344CB8AC3E}">
        <p14:creationId xmlns:p14="http://schemas.microsoft.com/office/powerpoint/2010/main" val="14338199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id-ID" dirty="0" smtClean="0"/>
              <a:t>Di Indonesia sertifikat kelahiran diperlukan sebagai bagian dari persyaratan pembuatan akte kelahiran yang diurus oleh Dinas Kependudukan dan Catatan Sipil.</a:t>
            </a:r>
            <a:endParaRPr lang="en-US" dirty="0"/>
          </a:p>
        </p:txBody>
      </p:sp>
    </p:spTree>
    <p:extLst>
      <p:ext uri="{BB962C8B-B14F-4D97-AF65-F5344CB8AC3E}">
        <p14:creationId xmlns:p14="http://schemas.microsoft.com/office/powerpoint/2010/main" val="10488227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smtClean="0"/>
              <a:t>Sertifikat Kematian</a:t>
            </a:r>
            <a:endParaRPr lang="en-US" dirty="0"/>
          </a:p>
        </p:txBody>
      </p:sp>
      <p:sp>
        <p:nvSpPr>
          <p:cNvPr id="3" name="Content Placeholder 2"/>
          <p:cNvSpPr>
            <a:spLocks noGrp="1"/>
          </p:cNvSpPr>
          <p:nvPr>
            <p:ph idx="1"/>
          </p:nvPr>
        </p:nvSpPr>
        <p:spPr/>
        <p:txBody>
          <a:bodyPr/>
          <a:lstStyle/>
          <a:p>
            <a:pPr algn="just"/>
            <a:r>
              <a:rPr lang="en-US" dirty="0" err="1"/>
              <a:t>berisi</a:t>
            </a:r>
            <a:r>
              <a:rPr lang="en-US" dirty="0"/>
              <a:t> </a:t>
            </a:r>
            <a:r>
              <a:rPr lang="en-US" dirty="0" err="1"/>
              <a:t>catatan</a:t>
            </a:r>
            <a:r>
              <a:rPr lang="en-US" dirty="0"/>
              <a:t> </a:t>
            </a:r>
            <a:r>
              <a:rPr lang="en-US" dirty="0" err="1"/>
              <a:t>informasi</a:t>
            </a:r>
            <a:r>
              <a:rPr lang="en-US" dirty="0"/>
              <a:t> </a:t>
            </a:r>
            <a:r>
              <a:rPr lang="en-US" dirty="0" err="1"/>
              <a:t>mengenai</a:t>
            </a:r>
            <a:r>
              <a:rPr lang="en-US" dirty="0"/>
              <a:t> orang yang </a:t>
            </a:r>
            <a:r>
              <a:rPr lang="en-US" dirty="0" err="1"/>
              <a:t>meninggal</a:t>
            </a:r>
            <a:r>
              <a:rPr lang="en-US" dirty="0"/>
              <a:t>, </a:t>
            </a:r>
            <a:r>
              <a:rPr lang="en-US" dirty="0" err="1"/>
              <a:t>keluarganya</a:t>
            </a:r>
            <a:r>
              <a:rPr lang="en-US" dirty="0"/>
              <a:t>, </a:t>
            </a:r>
            <a:r>
              <a:rPr lang="en-US" dirty="0" err="1"/>
              <a:t>penyebab</a:t>
            </a:r>
            <a:r>
              <a:rPr lang="en-US" dirty="0"/>
              <a:t> </a:t>
            </a:r>
            <a:r>
              <a:rPr lang="en-US" dirty="0" err="1"/>
              <a:t>kematian</a:t>
            </a:r>
            <a:r>
              <a:rPr lang="en-US" dirty="0"/>
              <a:t>, </a:t>
            </a:r>
            <a:r>
              <a:rPr lang="en-US" dirty="0" err="1"/>
              <a:t>dan</a:t>
            </a:r>
            <a:r>
              <a:rPr lang="en-US" dirty="0"/>
              <a:t> </a:t>
            </a:r>
            <a:r>
              <a:rPr lang="en-US" dirty="0" err="1"/>
              <a:t>disposisi</a:t>
            </a:r>
            <a:r>
              <a:rPr lang="en-US" dirty="0"/>
              <a:t> </a:t>
            </a:r>
            <a:r>
              <a:rPr lang="en-US" dirty="0" err="1"/>
              <a:t>tubuh</a:t>
            </a:r>
            <a:r>
              <a:rPr lang="en-US" dirty="0"/>
              <a:t>. NCHS </a:t>
            </a:r>
            <a:r>
              <a:rPr lang="en-US" dirty="0" err="1"/>
              <a:t>juga</a:t>
            </a:r>
            <a:r>
              <a:rPr lang="en-US" dirty="0"/>
              <a:t> </a:t>
            </a:r>
            <a:r>
              <a:rPr lang="en-US" dirty="0" err="1"/>
              <a:t>mengembangkan</a:t>
            </a:r>
            <a:r>
              <a:rPr lang="en-US" dirty="0"/>
              <a:t> </a:t>
            </a:r>
            <a:r>
              <a:rPr lang="en-US" dirty="0" err="1"/>
              <a:t>sertifikat</a:t>
            </a:r>
            <a:r>
              <a:rPr lang="en-US" dirty="0"/>
              <a:t> </a:t>
            </a:r>
            <a:r>
              <a:rPr lang="en-US" dirty="0" err="1"/>
              <a:t>kematian</a:t>
            </a:r>
            <a:r>
              <a:rPr lang="en-US" dirty="0"/>
              <a:t> </a:t>
            </a:r>
            <a:r>
              <a:rPr lang="en-US" dirty="0" err="1" smtClean="0"/>
              <a:t>standar</a:t>
            </a:r>
            <a:r>
              <a:rPr lang="id-ID" dirty="0" smtClean="0"/>
              <a:t>.</a:t>
            </a:r>
          </a:p>
          <a:p>
            <a:pPr algn="just"/>
            <a:r>
              <a:rPr lang="en-US" dirty="0" err="1" smtClean="0"/>
              <a:t>Sertifikat</a:t>
            </a:r>
            <a:r>
              <a:rPr lang="en-US" dirty="0" smtClean="0"/>
              <a:t> </a:t>
            </a:r>
            <a:r>
              <a:rPr lang="en-US" dirty="0" err="1"/>
              <a:t>kematian</a:t>
            </a:r>
            <a:r>
              <a:rPr lang="en-US" dirty="0"/>
              <a:t> yang </a:t>
            </a:r>
            <a:r>
              <a:rPr lang="en-US" dirty="0" err="1"/>
              <a:t>ditandatangani</a:t>
            </a:r>
            <a:r>
              <a:rPr lang="en-US" dirty="0"/>
              <a:t> </a:t>
            </a:r>
            <a:r>
              <a:rPr lang="en-US" dirty="0" err="1"/>
              <a:t>oleh</a:t>
            </a:r>
            <a:r>
              <a:rPr lang="en-US" dirty="0"/>
              <a:t> </a:t>
            </a:r>
            <a:r>
              <a:rPr lang="en-US" dirty="0" err="1"/>
              <a:t>seorang</a:t>
            </a:r>
            <a:r>
              <a:rPr lang="en-US" dirty="0"/>
              <a:t> </a:t>
            </a:r>
            <a:r>
              <a:rPr lang="en-US" dirty="0" err="1"/>
              <a:t>dokter</a:t>
            </a:r>
            <a:r>
              <a:rPr lang="en-US" dirty="0"/>
              <a:t>, </a:t>
            </a:r>
            <a:r>
              <a:rPr lang="en-US" dirty="0" err="1"/>
              <a:t>diajukan</a:t>
            </a:r>
            <a:r>
              <a:rPr lang="en-US" dirty="0"/>
              <a:t> </a:t>
            </a:r>
            <a:r>
              <a:rPr lang="en-US" dirty="0" err="1"/>
              <a:t>ke</a:t>
            </a:r>
            <a:r>
              <a:rPr lang="en-US" dirty="0"/>
              <a:t> </a:t>
            </a:r>
            <a:r>
              <a:rPr lang="en-US" dirty="0" err="1" smtClean="0"/>
              <a:t>dinas</a:t>
            </a:r>
            <a:r>
              <a:rPr lang="id-ID" dirty="0" smtClean="0"/>
              <a:t> </a:t>
            </a:r>
            <a:r>
              <a:rPr lang="en-US" dirty="0" err="1" smtClean="0"/>
              <a:t>statistik</a:t>
            </a:r>
            <a:r>
              <a:rPr lang="en-US" dirty="0" smtClean="0"/>
              <a:t> </a:t>
            </a:r>
            <a:r>
              <a:rPr lang="en-US" dirty="0"/>
              <a:t>vital </a:t>
            </a:r>
            <a:r>
              <a:rPr lang="en-US" dirty="0" err="1" smtClean="0"/>
              <a:t>departemen</a:t>
            </a:r>
            <a:r>
              <a:rPr lang="en-US" dirty="0" smtClean="0"/>
              <a:t> </a:t>
            </a:r>
            <a:r>
              <a:rPr lang="en-US" dirty="0" err="1"/>
              <a:t>kesehatan</a:t>
            </a:r>
            <a:r>
              <a:rPr lang="en-US" dirty="0"/>
              <a:t> </a:t>
            </a:r>
            <a:r>
              <a:rPr lang="en-US" dirty="0" err="1"/>
              <a:t>negara</a:t>
            </a:r>
            <a:r>
              <a:rPr lang="en-US" dirty="0"/>
              <a:t> </a:t>
            </a:r>
            <a:r>
              <a:rPr lang="en-US" dirty="0" err="1"/>
              <a:t>biasanya</a:t>
            </a:r>
            <a:r>
              <a:rPr lang="en-US" dirty="0"/>
              <a:t> </a:t>
            </a:r>
            <a:r>
              <a:rPr lang="en-US" dirty="0" err="1"/>
              <a:t>dalam</a:t>
            </a:r>
            <a:r>
              <a:rPr lang="en-US" dirty="0"/>
              <a:t> lima </a:t>
            </a:r>
            <a:r>
              <a:rPr lang="en-US" dirty="0" err="1"/>
              <a:t>hari</a:t>
            </a:r>
            <a:r>
              <a:rPr lang="en-US" dirty="0"/>
              <a:t>.</a:t>
            </a:r>
          </a:p>
        </p:txBody>
      </p:sp>
    </p:spTree>
    <p:extLst>
      <p:ext uri="{BB962C8B-B14F-4D97-AF65-F5344CB8AC3E}">
        <p14:creationId xmlns:p14="http://schemas.microsoft.com/office/powerpoint/2010/main" val="20181460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id-ID" dirty="0" smtClean="0"/>
              <a:t>Di Indonesia , sertifikat kematian dikeluarkan oleh RS yang menangani pasien (bila pasien meninggal di RS).</a:t>
            </a:r>
          </a:p>
          <a:p>
            <a:pPr algn="just"/>
            <a:r>
              <a:rPr lang="id-ID" dirty="0" smtClean="0"/>
              <a:t>Surat kematian dikeluarkan oleh kantor kelurahan setempat (bila meninggal di rumah).</a:t>
            </a:r>
            <a:endParaRPr lang="en-US" dirty="0"/>
          </a:p>
        </p:txBody>
      </p:sp>
    </p:spTree>
    <p:extLst>
      <p:ext uri="{BB962C8B-B14F-4D97-AF65-F5344CB8AC3E}">
        <p14:creationId xmlns:p14="http://schemas.microsoft.com/office/powerpoint/2010/main" val="23937871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smtClean="0"/>
              <a:t>Terima Kasih</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50535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id-ID" dirty="0" smtClean="0"/>
              <a:t>PERATURAN </a:t>
            </a:r>
            <a:r>
              <a:rPr lang="en-US" dirty="0" smtClean="0"/>
              <a:t>MENTERI </a:t>
            </a:r>
            <a:r>
              <a:rPr lang="en-US" dirty="0"/>
              <a:t>KESEHATAN REPUBLIK INDONESIA NOMOR : 129/</a:t>
            </a:r>
            <a:r>
              <a:rPr lang="en-US" dirty="0" err="1"/>
              <a:t>Menkes</a:t>
            </a:r>
            <a:r>
              <a:rPr lang="en-US" dirty="0"/>
              <a:t>/SK/II/2008 </a:t>
            </a:r>
            <a:r>
              <a:rPr lang="en-US" dirty="0" smtClean="0"/>
              <a:t>TENTANG STANDAR </a:t>
            </a:r>
            <a:r>
              <a:rPr lang="en-US" dirty="0"/>
              <a:t>PELAYANAN MINIMAL RUMAH SAKIT </a:t>
            </a:r>
            <a:endParaRPr lang="id-ID" dirty="0" smtClean="0"/>
          </a:p>
          <a:p>
            <a:pPr algn="just"/>
            <a:r>
              <a:rPr lang="en-US" dirty="0" err="1"/>
              <a:t>Kelengkapan</a:t>
            </a:r>
            <a:r>
              <a:rPr lang="en-US" dirty="0"/>
              <a:t> </a:t>
            </a:r>
            <a:r>
              <a:rPr lang="en-US" dirty="0" err="1"/>
              <a:t>pengisian</a:t>
            </a:r>
            <a:r>
              <a:rPr lang="en-US" dirty="0"/>
              <a:t> </a:t>
            </a:r>
            <a:r>
              <a:rPr lang="en-US" dirty="0" err="1"/>
              <a:t>rekam</a:t>
            </a:r>
            <a:r>
              <a:rPr lang="en-US" dirty="0"/>
              <a:t> </a:t>
            </a:r>
            <a:r>
              <a:rPr lang="en-US" dirty="0" err="1"/>
              <a:t>medik</a:t>
            </a:r>
            <a:r>
              <a:rPr lang="en-US" dirty="0"/>
              <a:t> 24 jam </a:t>
            </a:r>
            <a:r>
              <a:rPr lang="en-US" dirty="0" err="1"/>
              <a:t>setelah</a:t>
            </a:r>
            <a:r>
              <a:rPr lang="en-US" dirty="0"/>
              <a:t> </a:t>
            </a:r>
            <a:r>
              <a:rPr lang="en-US" dirty="0" err="1"/>
              <a:t>selesai</a:t>
            </a:r>
            <a:r>
              <a:rPr lang="en-US" dirty="0"/>
              <a:t> </a:t>
            </a:r>
            <a:r>
              <a:rPr lang="en-US" dirty="0" err="1"/>
              <a:t>pelayanan</a:t>
            </a:r>
            <a:r>
              <a:rPr lang="en-US" dirty="0"/>
              <a:t> </a:t>
            </a:r>
            <a:r>
              <a:rPr lang="en-US" dirty="0" err="1"/>
              <a:t>Rekam</a:t>
            </a:r>
            <a:r>
              <a:rPr lang="en-US" dirty="0"/>
              <a:t> </a:t>
            </a:r>
            <a:r>
              <a:rPr lang="en-US" dirty="0" err="1"/>
              <a:t>medik</a:t>
            </a:r>
            <a:r>
              <a:rPr lang="en-US" dirty="0"/>
              <a:t> yang </a:t>
            </a:r>
            <a:r>
              <a:rPr lang="en-US" dirty="0" err="1"/>
              <a:t>lengkap</a:t>
            </a:r>
            <a:r>
              <a:rPr lang="en-US" dirty="0"/>
              <a:t> </a:t>
            </a:r>
            <a:r>
              <a:rPr lang="en-US" dirty="0" err="1"/>
              <a:t>adalah</a:t>
            </a:r>
            <a:r>
              <a:rPr lang="en-US" dirty="0"/>
              <a:t>, </a:t>
            </a:r>
            <a:r>
              <a:rPr lang="en-US" dirty="0" err="1"/>
              <a:t>rekam</a:t>
            </a:r>
            <a:r>
              <a:rPr lang="en-US" dirty="0"/>
              <a:t> </a:t>
            </a:r>
            <a:r>
              <a:rPr lang="en-US" dirty="0" err="1"/>
              <a:t>medik</a:t>
            </a:r>
            <a:r>
              <a:rPr lang="en-US" dirty="0"/>
              <a:t> yang </a:t>
            </a:r>
            <a:r>
              <a:rPr lang="en-US" dirty="0" err="1"/>
              <a:t>telah</a:t>
            </a:r>
            <a:r>
              <a:rPr lang="en-US" dirty="0"/>
              <a:t> </a:t>
            </a:r>
            <a:r>
              <a:rPr lang="en-US" dirty="0" err="1"/>
              <a:t>diisi</a:t>
            </a:r>
            <a:r>
              <a:rPr lang="en-US" dirty="0"/>
              <a:t> </a:t>
            </a:r>
            <a:r>
              <a:rPr lang="en-US" dirty="0" err="1"/>
              <a:t>lengkap</a:t>
            </a:r>
            <a:r>
              <a:rPr lang="en-US" dirty="0"/>
              <a:t> </a:t>
            </a:r>
            <a:r>
              <a:rPr lang="en-US" dirty="0" err="1"/>
              <a:t>oleh</a:t>
            </a:r>
            <a:r>
              <a:rPr lang="en-US" dirty="0"/>
              <a:t> </a:t>
            </a:r>
            <a:r>
              <a:rPr lang="en-US" dirty="0" err="1"/>
              <a:t>dokter</a:t>
            </a:r>
            <a:r>
              <a:rPr lang="en-US" dirty="0"/>
              <a:t> </a:t>
            </a:r>
            <a:r>
              <a:rPr lang="en-US" dirty="0" err="1"/>
              <a:t>dalam</a:t>
            </a:r>
            <a:r>
              <a:rPr lang="en-US" dirty="0"/>
              <a:t> </a:t>
            </a:r>
            <a:r>
              <a:rPr lang="en-US" dirty="0" err="1"/>
              <a:t>waktu</a:t>
            </a:r>
            <a:r>
              <a:rPr lang="en-US" dirty="0"/>
              <a:t> &lt; 24 jam </a:t>
            </a:r>
            <a:r>
              <a:rPr lang="en-US" dirty="0" err="1"/>
              <a:t>setelah</a:t>
            </a:r>
            <a:r>
              <a:rPr lang="en-US" dirty="0"/>
              <a:t> </a:t>
            </a:r>
            <a:r>
              <a:rPr lang="en-US" dirty="0" err="1"/>
              <a:t>selesai</a:t>
            </a:r>
            <a:r>
              <a:rPr lang="en-US" dirty="0"/>
              <a:t> </a:t>
            </a:r>
            <a:r>
              <a:rPr lang="en-US" dirty="0" err="1"/>
              <a:t>pelayanan</a:t>
            </a:r>
            <a:r>
              <a:rPr lang="en-US" dirty="0"/>
              <a:t> </a:t>
            </a:r>
            <a:r>
              <a:rPr lang="en-US" dirty="0" err="1"/>
              <a:t>rawat</a:t>
            </a:r>
            <a:r>
              <a:rPr lang="en-US" dirty="0"/>
              <a:t> </a:t>
            </a:r>
            <a:r>
              <a:rPr lang="en-US" dirty="0" err="1"/>
              <a:t>jalan</a:t>
            </a:r>
            <a:r>
              <a:rPr lang="en-US" dirty="0"/>
              <a:t> </a:t>
            </a:r>
            <a:r>
              <a:rPr lang="en-US" dirty="0" err="1"/>
              <a:t>atau</a:t>
            </a:r>
            <a:r>
              <a:rPr lang="en-US" dirty="0"/>
              <a:t> </a:t>
            </a:r>
            <a:r>
              <a:rPr lang="en-US" dirty="0" err="1"/>
              <a:t>setelah</a:t>
            </a:r>
            <a:r>
              <a:rPr lang="en-US" dirty="0"/>
              <a:t> </a:t>
            </a:r>
            <a:r>
              <a:rPr lang="en-US" dirty="0" err="1"/>
              <a:t>pasien</a:t>
            </a:r>
            <a:r>
              <a:rPr lang="en-US" dirty="0"/>
              <a:t> </a:t>
            </a:r>
            <a:r>
              <a:rPr lang="en-US" dirty="0" err="1"/>
              <a:t>rawat</a:t>
            </a:r>
            <a:r>
              <a:rPr lang="en-US" dirty="0"/>
              <a:t> </a:t>
            </a:r>
            <a:r>
              <a:rPr lang="en-US" dirty="0" err="1"/>
              <a:t>inap</a:t>
            </a:r>
            <a:r>
              <a:rPr lang="en-US" dirty="0"/>
              <a:t> </a:t>
            </a:r>
            <a:r>
              <a:rPr lang="en-US" dirty="0" err="1"/>
              <a:t>diputuskan</a:t>
            </a:r>
            <a:r>
              <a:rPr lang="en-US" dirty="0"/>
              <a:t> </a:t>
            </a:r>
            <a:r>
              <a:rPr lang="en-US" dirty="0" err="1"/>
              <a:t>untuk</a:t>
            </a:r>
            <a:r>
              <a:rPr lang="en-US" dirty="0"/>
              <a:t> </a:t>
            </a:r>
            <a:r>
              <a:rPr lang="en-US" dirty="0" err="1"/>
              <a:t>pulang</a:t>
            </a:r>
            <a:r>
              <a:rPr lang="en-US" dirty="0"/>
              <a:t>, yang </a:t>
            </a:r>
            <a:r>
              <a:rPr lang="en-US" dirty="0" err="1"/>
              <a:t>meliputi</a:t>
            </a:r>
            <a:r>
              <a:rPr lang="en-US" dirty="0"/>
              <a:t> </a:t>
            </a:r>
            <a:r>
              <a:rPr lang="en-US" dirty="0" err="1"/>
              <a:t>identitas</a:t>
            </a:r>
            <a:r>
              <a:rPr lang="en-US" dirty="0"/>
              <a:t> </a:t>
            </a:r>
            <a:r>
              <a:rPr lang="en-US" dirty="0" err="1"/>
              <a:t>pasien</a:t>
            </a:r>
            <a:r>
              <a:rPr lang="en-US" dirty="0"/>
              <a:t>, anamnesis, </a:t>
            </a:r>
            <a:r>
              <a:rPr lang="en-US" dirty="0" err="1"/>
              <a:t>rencana</a:t>
            </a:r>
            <a:r>
              <a:rPr lang="en-US" dirty="0"/>
              <a:t>  </a:t>
            </a:r>
            <a:r>
              <a:rPr lang="en-US" dirty="0" err="1"/>
              <a:t>asuhan</a:t>
            </a:r>
            <a:r>
              <a:rPr lang="en-US" dirty="0"/>
              <a:t>, </a:t>
            </a:r>
            <a:r>
              <a:rPr lang="en-US" dirty="0" err="1"/>
              <a:t>pelaksanaan</a:t>
            </a:r>
            <a:r>
              <a:rPr lang="en-US" dirty="0"/>
              <a:t> </a:t>
            </a:r>
            <a:r>
              <a:rPr lang="en-US" dirty="0" err="1"/>
              <a:t>asuhan</a:t>
            </a:r>
            <a:r>
              <a:rPr lang="en-US" dirty="0"/>
              <a:t>, </a:t>
            </a:r>
            <a:r>
              <a:rPr lang="en-US" dirty="0" err="1"/>
              <a:t>tindak</a:t>
            </a:r>
            <a:r>
              <a:rPr lang="en-US" dirty="0"/>
              <a:t> </a:t>
            </a:r>
            <a:r>
              <a:rPr lang="en-US" dirty="0" err="1"/>
              <a:t>lanjut</a:t>
            </a:r>
            <a:r>
              <a:rPr lang="en-US" dirty="0"/>
              <a:t> </a:t>
            </a:r>
            <a:r>
              <a:rPr lang="en-US" dirty="0" err="1"/>
              <a:t>dan</a:t>
            </a:r>
            <a:r>
              <a:rPr lang="en-US" dirty="0"/>
              <a:t> resume</a:t>
            </a:r>
          </a:p>
        </p:txBody>
      </p:sp>
    </p:spTree>
    <p:extLst>
      <p:ext uri="{BB962C8B-B14F-4D97-AF65-F5344CB8AC3E}">
        <p14:creationId xmlns:p14="http://schemas.microsoft.com/office/powerpoint/2010/main" val="1901234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id-ID" sz="2800" dirty="0" smtClean="0"/>
              <a:t>Patient Record Documentation Guidelines/Pedoman Pendokumentasian Rekam Medis</a:t>
            </a:r>
            <a:endParaRPr lang="id-ID"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60457508"/>
              </p:ext>
            </p:extLst>
          </p:nvPr>
        </p:nvGraphicFramePr>
        <p:xfrm>
          <a:off x="457200" y="1600200"/>
          <a:ext cx="8229600" cy="4781128"/>
        </p:xfrm>
        <a:graphic>
          <a:graphicData uri="http://schemas.openxmlformats.org/drawingml/2006/table">
            <a:tbl>
              <a:tblPr firstRow="1" bandRow="1">
                <a:tableStyleId>{5C22544A-7EE6-4342-B048-85BDC9FD1C3A}</a:tableStyleId>
              </a:tblPr>
              <a:tblGrid>
                <a:gridCol w="4114800"/>
                <a:gridCol w="4114800"/>
              </a:tblGrid>
              <a:tr h="421016">
                <a:tc>
                  <a:txBody>
                    <a:bodyPr/>
                    <a:lstStyle/>
                    <a:p>
                      <a:pPr algn="just"/>
                      <a:r>
                        <a:rPr lang="id-ID" dirty="0" smtClean="0"/>
                        <a:t>Guidelines</a:t>
                      </a:r>
                      <a:endParaRPr lang="id-ID" dirty="0"/>
                    </a:p>
                  </a:txBody>
                  <a:tcPr/>
                </a:tc>
                <a:tc>
                  <a:txBody>
                    <a:bodyPr/>
                    <a:lstStyle/>
                    <a:p>
                      <a:pPr algn="just"/>
                      <a:r>
                        <a:rPr lang="id-ID" dirty="0" smtClean="0"/>
                        <a:t>Description</a:t>
                      </a:r>
                      <a:endParaRPr lang="id-ID" dirty="0"/>
                    </a:p>
                  </a:txBody>
                  <a:tcPr/>
                </a:tc>
              </a:tr>
              <a:tr h="726685">
                <a:tc>
                  <a:txBody>
                    <a:bodyPr/>
                    <a:lstStyle/>
                    <a:p>
                      <a:pPr algn="just"/>
                      <a:r>
                        <a:rPr lang="id-ID" dirty="0" smtClean="0"/>
                        <a:t>Otentikasi</a:t>
                      </a:r>
                      <a:endParaRPr lang="id-ID" dirty="0"/>
                    </a:p>
                  </a:txBody>
                  <a:tcPr/>
                </a:tc>
                <a:tc>
                  <a:txBody>
                    <a:bodyPr/>
                    <a:lstStyle/>
                    <a:p>
                      <a:pPr algn="just"/>
                      <a:r>
                        <a:rPr lang="sv-SE" dirty="0" smtClean="0"/>
                        <a:t>entri harus didokumentasikan dan ditandatangani (dikonfirmasi) oleh penulis</a:t>
                      </a:r>
                      <a:endParaRPr lang="id-ID" dirty="0"/>
                    </a:p>
                  </a:txBody>
                  <a:tcPr/>
                </a:tc>
              </a:tr>
              <a:tr h="1972432">
                <a:tc>
                  <a:txBody>
                    <a:bodyPr/>
                    <a:lstStyle/>
                    <a:p>
                      <a:pPr algn="just"/>
                      <a:r>
                        <a:rPr lang="id-ID" dirty="0" smtClean="0"/>
                        <a:t>Perubahan Kondisi Pasien</a:t>
                      </a:r>
                      <a:endParaRPr lang="id-ID" dirty="0"/>
                    </a:p>
                  </a:txBody>
                  <a:tcPr/>
                </a:tc>
                <a:tc>
                  <a:txBody>
                    <a:bodyPr/>
                    <a:lstStyle/>
                    <a:p>
                      <a:pPr algn="just"/>
                      <a:r>
                        <a:rPr lang="id-ID" dirty="0" smtClean="0"/>
                        <a:t>jika kondisi pasien berubah (misalnya, memburuk) atau masalah perawatan pasien yang signifikan terjadi (mis., pasien jatuh dari tempat tidur dan patah pinggul) dokumentasi harus mencerminkan ini dan juga menunjukkan tindak lanjut)</a:t>
                      </a:r>
                      <a:endParaRPr lang="id-ID" dirty="0"/>
                    </a:p>
                  </a:txBody>
                  <a:tcPr/>
                </a:tc>
              </a:tr>
              <a:tr h="1660995">
                <a:tc>
                  <a:txBody>
                    <a:bodyPr/>
                    <a:lstStyle/>
                    <a:p>
                      <a:pPr algn="just"/>
                      <a:r>
                        <a:rPr lang="id-ID" dirty="0" smtClean="0"/>
                        <a:t>komunikasi dengan lainnya</a:t>
                      </a:r>
                      <a:endParaRPr lang="id-ID" dirty="0"/>
                    </a:p>
                  </a:txBody>
                  <a:tcPr/>
                </a:tc>
                <a:tc>
                  <a:txBody>
                    <a:bodyPr/>
                    <a:lstStyle/>
                    <a:p>
                      <a:pPr algn="just"/>
                      <a:r>
                        <a:rPr lang="id-ID" dirty="0" smtClean="0"/>
                        <a:t>Setiap komunikasi yang diberikan kepada keluarga pasien (misalnya persyaratan pasien pulang) atau dokter (misalnya perubahan kondisi pada shift malam) harus didokumentasikan dengan benar.</a:t>
                      </a:r>
                      <a:endParaRPr lang="id-ID" dirty="0"/>
                    </a:p>
                  </a:txBody>
                  <a:tcPr/>
                </a:tc>
              </a:tr>
            </a:tbl>
          </a:graphicData>
        </a:graphic>
      </p:graphicFrame>
    </p:spTree>
    <p:extLst>
      <p:ext uri="{BB962C8B-B14F-4D97-AF65-F5344CB8AC3E}">
        <p14:creationId xmlns:p14="http://schemas.microsoft.com/office/powerpoint/2010/main" val="3973529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7544" y="0"/>
            <a:ext cx="8229600" cy="1143000"/>
          </a:xfrm>
        </p:spPr>
        <p:txBody>
          <a:bodyPr vert="horz" lIns="91440" tIns="45720" rIns="91440" bIns="45720" rtlCol="0" anchor="ctr">
            <a:normAutofit/>
          </a:bodyPr>
          <a:lstStyle/>
          <a:p>
            <a:r>
              <a:rPr lang="id-ID" sz="2800" dirty="0"/>
              <a:t>Patient Record Documentation Guidelines/Pedoman Pendokumentasian Rekam Medis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39514549"/>
              </p:ext>
            </p:extLst>
          </p:nvPr>
        </p:nvGraphicFramePr>
        <p:xfrm>
          <a:off x="467544" y="1143000"/>
          <a:ext cx="8229600" cy="567436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just"/>
                      <a:r>
                        <a:rPr lang="id-ID" dirty="0" smtClean="0"/>
                        <a:t>Guidelines</a:t>
                      </a:r>
                      <a:endParaRPr lang="id-ID" dirty="0"/>
                    </a:p>
                  </a:txBody>
                  <a:tcPr/>
                </a:tc>
                <a:tc>
                  <a:txBody>
                    <a:bodyPr/>
                    <a:lstStyle/>
                    <a:p>
                      <a:pPr algn="just"/>
                      <a:r>
                        <a:rPr lang="id-ID" dirty="0" smtClean="0"/>
                        <a:t>Description</a:t>
                      </a:r>
                      <a:endParaRPr lang="id-ID" dirty="0"/>
                    </a:p>
                  </a:txBody>
                  <a:tcPr/>
                </a:tc>
              </a:tr>
              <a:tr h="4672608">
                <a:tc>
                  <a:txBody>
                    <a:bodyPr/>
                    <a:lstStyle/>
                    <a:p>
                      <a:pPr marL="0" algn="just" defTabSz="914400" rtl="0" eaLnBrk="1" latinLnBrk="0" hangingPunct="1"/>
                      <a:r>
                        <a:rPr lang="id-ID" sz="1800" kern="1200" dirty="0" smtClean="0">
                          <a:solidFill>
                            <a:schemeClr val="dk1"/>
                          </a:solidFill>
                          <a:latin typeface="+mn-lt"/>
                          <a:ea typeface="+mn-ea"/>
                          <a:cs typeface="+mn-cs"/>
                        </a:rPr>
                        <a:t>Kelengkapan</a:t>
                      </a:r>
                      <a:endParaRPr lang="id-ID" sz="1800" kern="1200" dirty="0">
                        <a:solidFill>
                          <a:schemeClr val="dk1"/>
                        </a:solidFill>
                        <a:latin typeface="+mn-lt"/>
                        <a:ea typeface="+mn-ea"/>
                        <a:cs typeface="+mn-cs"/>
                      </a:endParaRPr>
                    </a:p>
                  </a:txBody>
                  <a:tcPr/>
                </a:tc>
                <a:tc>
                  <a:txBody>
                    <a:bodyPr/>
                    <a:lstStyle/>
                    <a:p>
                      <a:pPr marL="0" indent="-285750" algn="just" defTabSz="914400" rtl="0" eaLnBrk="1" latinLnBrk="0" hangingPunct="1">
                        <a:buFont typeface="Arial" pitchFamily="34" charset="0"/>
                        <a:buChar char="•"/>
                      </a:pPr>
                      <a:r>
                        <a:rPr lang="id-ID" sz="1800" kern="1200" dirty="0" smtClean="0">
                          <a:solidFill>
                            <a:schemeClr val="dk1"/>
                          </a:solidFill>
                          <a:latin typeface="+mn-lt"/>
                          <a:ea typeface="+mn-ea"/>
                          <a:cs typeface="+mn-cs"/>
                        </a:rPr>
                        <a:t>Informasi penting yang berkaitan dengan perawatan dan pengobatan pasien harus didokumentasikan (misalnya kondisi pasien, respons terhadap perawatan, pengobatan, dan penyimpangan dari standar pengobatan / alasan )</a:t>
                      </a:r>
                    </a:p>
                    <a:p>
                      <a:pPr marL="0" indent="0" algn="just" defTabSz="914400" rtl="0" eaLnBrk="1" latinLnBrk="0" hangingPunct="1">
                        <a:buFont typeface="Arial" pitchFamily="34" charset="0"/>
                        <a:buNone/>
                      </a:pPr>
                      <a:endParaRPr lang="id-ID" sz="1800" kern="1200" dirty="0" smtClean="0">
                        <a:solidFill>
                          <a:schemeClr val="dk1"/>
                        </a:solidFill>
                        <a:latin typeface="+mn-lt"/>
                        <a:ea typeface="+mn-ea"/>
                        <a:cs typeface="+mn-cs"/>
                      </a:endParaRPr>
                    </a:p>
                    <a:p>
                      <a:pPr marL="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id-ID" sz="1800" kern="1200" dirty="0" smtClean="0">
                          <a:solidFill>
                            <a:schemeClr val="dk1"/>
                          </a:solidFill>
                          <a:latin typeface="+mn-lt"/>
                          <a:ea typeface="+mn-ea"/>
                          <a:cs typeface="+mn-cs"/>
                        </a:rPr>
                        <a:t>semua item pada formulir harus dilengkapi (misalnya Flow Sheet). Untuk informasi yang tidak masuk, dokumentasikan N / A (</a:t>
                      </a:r>
                      <a:r>
                        <a:rPr lang="en-US" sz="1800" kern="1200" dirty="0" smtClean="0">
                          <a:solidFill>
                            <a:schemeClr val="dk1"/>
                          </a:solidFill>
                          <a:latin typeface="+mn-lt"/>
                          <a:ea typeface="+mn-ea"/>
                          <a:cs typeface="+mn-cs"/>
                        </a:rPr>
                        <a:t>not applicable</a:t>
                      </a:r>
                      <a:r>
                        <a:rPr lang="id-ID" sz="1800" kern="1200" dirty="0" smtClean="0">
                          <a:solidFill>
                            <a:schemeClr val="dk1"/>
                          </a:solidFill>
                          <a:latin typeface="+mn-lt"/>
                          <a:ea typeface="+mn-ea"/>
                          <a:cs typeface="+mn-cs"/>
                        </a:rPr>
                        <a:t>/</a:t>
                      </a:r>
                      <a:r>
                        <a:rPr lang="en-US" sz="1800" kern="1200" dirty="0" smtClean="0">
                          <a:solidFill>
                            <a:schemeClr val="dk1"/>
                          </a:solidFill>
                          <a:latin typeface="+mn-lt"/>
                          <a:ea typeface="+mn-ea"/>
                          <a:cs typeface="+mn-cs"/>
                        </a:rPr>
                        <a:t>not available</a:t>
                      </a:r>
                      <a:r>
                        <a:rPr lang="id-ID" sz="1800" kern="1200" dirty="0" smtClean="0">
                          <a:solidFill>
                            <a:schemeClr val="dk1"/>
                          </a:solidFill>
                          <a:latin typeface="+mn-lt"/>
                          <a:ea typeface="+mn-ea"/>
                          <a:cs typeface="+mn-cs"/>
                        </a:rPr>
                        <a:t>/</a:t>
                      </a:r>
                      <a:r>
                        <a:rPr lang="en-US" sz="1800" kern="1200" dirty="0" smtClean="0">
                          <a:solidFill>
                            <a:schemeClr val="dk1"/>
                          </a:solidFill>
                          <a:latin typeface="+mn-lt"/>
                          <a:ea typeface="+mn-ea"/>
                          <a:cs typeface="+mn-cs"/>
                        </a:rPr>
                        <a:t>no answer</a:t>
                      </a:r>
                      <a:r>
                        <a:rPr lang="id-ID" sz="1800" kern="1200" dirty="0" smtClean="0">
                          <a:solidFill>
                            <a:schemeClr val="dk1"/>
                          </a:solidFill>
                          <a:latin typeface="+mn-lt"/>
                          <a:ea typeface="+mn-ea"/>
                          <a:cs typeface="+mn-cs"/>
                        </a:rPr>
                        <a:t>)  agar tidak berlaku. </a:t>
                      </a:r>
                      <a:r>
                        <a:rPr lang="en-US" sz="1800" kern="1200" dirty="0" smtClean="0">
                          <a:solidFill>
                            <a:schemeClr val="dk1"/>
                          </a:solidFill>
                          <a:latin typeface="+mn-lt"/>
                          <a:ea typeface="+mn-ea"/>
                          <a:cs typeface="+mn-cs"/>
                        </a:rPr>
                        <a:t>N/A </a:t>
                      </a:r>
                      <a:r>
                        <a:rPr lang="en-US" sz="1800" kern="1200" dirty="0" err="1" smtClean="0">
                          <a:solidFill>
                            <a:schemeClr val="dk1"/>
                          </a:solidFill>
                          <a:latin typeface="+mn-lt"/>
                          <a:ea typeface="+mn-ea"/>
                          <a:cs typeface="+mn-cs"/>
                        </a:rPr>
                        <a:t>adalah</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hlinkClick r:id="rId3" tooltip="Singkatan"/>
                        </a:rPr>
                        <a:t>singkatan</a:t>
                      </a:r>
                      <a:r>
                        <a:rPr lang="en-US" sz="1800" kern="1200" dirty="0" smtClean="0">
                          <a:solidFill>
                            <a:schemeClr val="dk1"/>
                          </a:solidFill>
                          <a:latin typeface="+mn-lt"/>
                          <a:ea typeface="+mn-ea"/>
                          <a:cs typeface="+mn-cs"/>
                        </a:rPr>
                        <a:t> yang </a:t>
                      </a:r>
                      <a:r>
                        <a:rPr lang="en-US" sz="1800" kern="1200" dirty="0" err="1" smtClean="0">
                          <a:solidFill>
                            <a:schemeClr val="dk1"/>
                          </a:solidFill>
                          <a:latin typeface="+mn-lt"/>
                          <a:ea typeface="+mn-ea"/>
                          <a:cs typeface="+mn-cs"/>
                        </a:rPr>
                        <a:t>lazim</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digunakan</a:t>
                      </a:r>
                      <a:r>
                        <a:rPr lang="en-US" sz="1800" kern="1200" dirty="0" smtClean="0">
                          <a:solidFill>
                            <a:schemeClr val="dk1"/>
                          </a:solidFill>
                          <a:latin typeface="+mn-lt"/>
                          <a:ea typeface="+mn-ea"/>
                          <a:cs typeface="+mn-cs"/>
                        </a:rPr>
                        <a:t> di </a:t>
                      </a:r>
                      <a:r>
                        <a:rPr lang="en-US" sz="1800" kern="1200" dirty="0" err="1" smtClean="0">
                          <a:solidFill>
                            <a:schemeClr val="dk1"/>
                          </a:solidFill>
                          <a:latin typeface="+mn-lt"/>
                          <a:ea typeface="+mn-ea"/>
                          <a:cs typeface="+mn-cs"/>
                        </a:rPr>
                        <a:t>kotak</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kosong</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pada</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hlinkClick r:id="rId4" tooltip="Tabel (informasi)"/>
                        </a:rPr>
                        <a:t>tabel</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dan</a:t>
                      </a:r>
                      <a:r>
                        <a:rPr lang="en-US" sz="1800" kern="120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daftar</a:t>
                      </a:r>
                      <a:r>
                        <a:rPr lang="en-US" sz="1800" kern="1200" dirty="0" smtClean="0">
                          <a:solidFill>
                            <a:schemeClr val="dk1"/>
                          </a:solidFill>
                          <a:latin typeface="+mn-lt"/>
                          <a:ea typeface="+mn-ea"/>
                          <a:cs typeface="+mn-cs"/>
                        </a:rPr>
                        <a:t>.</a:t>
                      </a:r>
                      <a:r>
                        <a:rPr lang="id-ID" sz="1800" kern="1200" dirty="0" smtClean="0">
                          <a:solidFill>
                            <a:schemeClr val="dk1"/>
                          </a:solidFill>
                          <a:latin typeface="+mn-lt"/>
                          <a:ea typeface="+mn-ea"/>
                          <a:cs typeface="+mn-cs"/>
                        </a:rPr>
                        <a:t> Di Indonesia umumnya menggunakan tanda “-”</a:t>
                      </a:r>
                    </a:p>
                    <a:p>
                      <a:pPr marL="0" indent="-285750" algn="just" defTabSz="914400" rtl="0" eaLnBrk="1" latinLnBrk="0" hangingPunct="1">
                        <a:buFont typeface="Arial" pitchFamily="34" charset="0"/>
                        <a:buChar char="•"/>
                      </a:pPr>
                      <a:endParaRPr lang="id-ID" sz="1800" kern="1200" dirty="0" smtClean="0">
                        <a:solidFill>
                          <a:schemeClr val="dk1"/>
                        </a:solidFill>
                        <a:latin typeface="+mn-lt"/>
                        <a:ea typeface="+mn-ea"/>
                        <a:cs typeface="+mn-cs"/>
                      </a:endParaRPr>
                    </a:p>
                    <a:p>
                      <a:pPr marL="0" indent="-285750" algn="just" defTabSz="914400" rtl="0" eaLnBrk="1" latinLnBrk="0" hangingPunct="1">
                        <a:buFont typeface="Arial" pitchFamily="34" charset="0"/>
                        <a:buChar char="•"/>
                      </a:pPr>
                      <a:endParaRPr lang="id-ID" sz="1800" kern="120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1596452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vert="horz" lIns="91440" tIns="45720" rIns="91440" bIns="45720" rtlCol="0" anchor="ctr">
            <a:normAutofit/>
          </a:bodyPr>
          <a:lstStyle/>
          <a:p>
            <a:r>
              <a:rPr lang="id-ID" sz="2800" dirty="0"/>
              <a:t>Patient Record Documentation Guidelines/Pedoman Pendokumentasian Rekam Medis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21009473"/>
              </p:ext>
            </p:extLst>
          </p:nvPr>
        </p:nvGraphicFramePr>
        <p:xfrm>
          <a:off x="457200" y="1600200"/>
          <a:ext cx="8229600" cy="3484984"/>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id-ID" sz="2000" dirty="0" smtClean="0"/>
                        <a:t>Guidelines</a:t>
                      </a:r>
                      <a:endParaRPr lang="id-ID" sz="2000" dirty="0"/>
                    </a:p>
                  </a:txBody>
                  <a:tcPr/>
                </a:tc>
                <a:tc>
                  <a:txBody>
                    <a:bodyPr/>
                    <a:lstStyle/>
                    <a:p>
                      <a:r>
                        <a:rPr lang="id-ID" sz="2000" dirty="0" smtClean="0"/>
                        <a:t>Description</a:t>
                      </a:r>
                      <a:endParaRPr lang="id-ID" sz="2000" dirty="0"/>
                    </a:p>
                  </a:txBody>
                  <a:tcPr/>
                </a:tc>
              </a:tr>
              <a:tr h="3088744">
                <a:tc>
                  <a:txBody>
                    <a:bodyPr/>
                    <a:lstStyle/>
                    <a:p>
                      <a:r>
                        <a:rPr lang="id-ID" sz="2000" dirty="0" smtClean="0"/>
                        <a:t>Konsistensi</a:t>
                      </a:r>
                      <a:endParaRPr lang="id-ID" sz="2000" dirty="0"/>
                    </a:p>
                  </a:txBody>
                  <a:tcPr/>
                </a:tc>
                <a:tc>
                  <a:txBody>
                    <a:bodyPr/>
                    <a:lstStyle/>
                    <a:p>
                      <a:pPr marL="285750" indent="-285750" algn="just">
                        <a:buFont typeface="Arial" pitchFamily="34" charset="0"/>
                        <a:buChar char="•"/>
                      </a:pPr>
                      <a:r>
                        <a:rPr lang="id-ID" sz="2000" dirty="0" smtClean="0"/>
                        <a:t>Mendokumentasikan observasi, hasil, dan kemajuan terkini</a:t>
                      </a:r>
                    </a:p>
                    <a:p>
                      <a:pPr marL="0" indent="0" algn="just">
                        <a:buFont typeface="Arial" pitchFamily="34" charset="0"/>
                        <a:buNone/>
                      </a:pPr>
                      <a:endParaRPr lang="id-ID" sz="2000" dirty="0" smtClean="0"/>
                    </a:p>
                    <a:p>
                      <a:pPr marL="285750" indent="-285750" algn="just">
                        <a:buFont typeface="Arial" pitchFamily="34" charset="0"/>
                        <a:buChar char="•"/>
                      </a:pPr>
                      <a:r>
                        <a:rPr lang="id-ID" sz="2000" dirty="0" smtClean="0"/>
                        <a:t>Entri harus konsisten dengan semua dokumentasi dalam rekam</a:t>
                      </a:r>
                      <a:r>
                        <a:rPr lang="id-ID" sz="2000" baseline="0" dirty="0" smtClean="0"/>
                        <a:t> medis</a:t>
                      </a:r>
                      <a:endParaRPr lang="id-ID" sz="2000" dirty="0" smtClean="0"/>
                    </a:p>
                    <a:p>
                      <a:pPr marL="0" indent="0" algn="just">
                        <a:buFont typeface="Arial" pitchFamily="34" charset="0"/>
                        <a:buNone/>
                      </a:pPr>
                      <a:endParaRPr lang="id-ID" sz="2000" dirty="0" smtClean="0"/>
                    </a:p>
                    <a:p>
                      <a:pPr marL="285750" indent="-285750" algn="just">
                        <a:buFont typeface="Arial" pitchFamily="34" charset="0"/>
                        <a:buChar char="•"/>
                      </a:pPr>
                      <a:r>
                        <a:rPr lang="id-ID" sz="2000" dirty="0" smtClean="0"/>
                        <a:t>Jika dokumentasi kontradiktif, penjelasan harus disertakan</a:t>
                      </a:r>
                      <a:endParaRPr lang="id-ID" sz="2000" dirty="0"/>
                    </a:p>
                  </a:txBody>
                  <a:tcPr/>
                </a:tc>
              </a:tr>
            </a:tbl>
          </a:graphicData>
        </a:graphic>
      </p:graphicFrame>
    </p:spTree>
    <p:extLst>
      <p:ext uri="{BB962C8B-B14F-4D97-AF65-F5344CB8AC3E}">
        <p14:creationId xmlns:p14="http://schemas.microsoft.com/office/powerpoint/2010/main" val="135437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vert="horz" lIns="91440" tIns="45720" rIns="91440" bIns="45720" rtlCol="0" anchor="ctr">
            <a:normAutofit/>
          </a:bodyPr>
          <a:lstStyle/>
          <a:p>
            <a:r>
              <a:rPr lang="id-ID" sz="2800" dirty="0"/>
              <a:t>Patient Record Documentation Guidelines/Pedoman Pendokumentasian Rekam Medis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71895717"/>
              </p:ext>
            </p:extLst>
          </p:nvPr>
        </p:nvGraphicFramePr>
        <p:xfrm>
          <a:off x="457200" y="1600200"/>
          <a:ext cx="8229600" cy="4302760"/>
        </p:xfrm>
        <a:graphic>
          <a:graphicData uri="http://schemas.openxmlformats.org/drawingml/2006/table">
            <a:tbl>
              <a:tblPr firstRow="1" bandRow="1">
                <a:tableStyleId>{5C22544A-7EE6-4342-B048-85BDC9FD1C3A}</a:tableStyleId>
              </a:tblPr>
              <a:tblGrid>
                <a:gridCol w="2818656"/>
                <a:gridCol w="5410944"/>
              </a:tblGrid>
              <a:tr h="370840">
                <a:tc>
                  <a:txBody>
                    <a:bodyPr/>
                    <a:lstStyle/>
                    <a:p>
                      <a:pPr algn="just"/>
                      <a:r>
                        <a:rPr lang="id-ID" dirty="0" smtClean="0"/>
                        <a:t>Guidelines</a:t>
                      </a:r>
                      <a:endParaRPr lang="id-ID" dirty="0"/>
                    </a:p>
                  </a:txBody>
                  <a:tcPr/>
                </a:tc>
                <a:tc>
                  <a:txBody>
                    <a:bodyPr/>
                    <a:lstStyle/>
                    <a:p>
                      <a:pPr algn="just"/>
                      <a:r>
                        <a:rPr lang="id-ID" dirty="0" smtClean="0"/>
                        <a:t>Description</a:t>
                      </a:r>
                      <a:endParaRPr lang="id-ID" dirty="0"/>
                    </a:p>
                  </a:txBody>
                  <a:tcPr/>
                </a:tc>
              </a:tr>
              <a:tr h="370840">
                <a:tc>
                  <a:txBody>
                    <a:bodyPr/>
                    <a:lstStyle/>
                    <a:p>
                      <a:pPr algn="just"/>
                      <a:r>
                        <a:rPr lang="id-ID" dirty="0" smtClean="0"/>
                        <a:t>Dokumentasi kontinyu</a:t>
                      </a:r>
                      <a:endParaRPr lang="id-ID" dirty="0"/>
                    </a:p>
                  </a:txBody>
                  <a:tcPr/>
                </a:tc>
                <a:tc>
                  <a:txBody>
                    <a:bodyPr/>
                    <a:lstStyle/>
                    <a:p>
                      <a:pPr marL="285750" indent="-285750" algn="just">
                        <a:buFont typeface="Arial" pitchFamily="34" charset="0"/>
                        <a:buChar char="•"/>
                      </a:pPr>
                      <a:r>
                        <a:rPr lang="id-ID" dirty="0" smtClean="0"/>
                        <a:t>Penyedia tidak boleh melewatkan garis atau membiarkan kosong saat mendokumentasikan catatan pasien</a:t>
                      </a:r>
                    </a:p>
                    <a:p>
                      <a:pPr marL="285750" indent="-285750" algn="just">
                        <a:buFont typeface="Arial" pitchFamily="34" charset="0"/>
                        <a:buChar char="•"/>
                      </a:pPr>
                      <a:r>
                        <a:rPr lang="id-ID" dirty="0" smtClean="0"/>
                        <a:t>jangan mengisi formulir selanjutnya (misal: progress note sheet) sampai formulir sebelumnya terisi </a:t>
                      </a:r>
                    </a:p>
                    <a:p>
                      <a:pPr marL="285750" indent="-285750" algn="just">
                        <a:buFont typeface="Arial" pitchFamily="34" charset="0"/>
                        <a:buChar char="•"/>
                      </a:pPr>
                      <a:r>
                        <a:rPr lang="id-ID" dirty="0" smtClean="0"/>
                        <a:t>Jika mengisi pada formulir baru, penyedia harus memberi tanda 'cross" pada sisa /ruang kosong pada formulir sebelumnya. (Entri yang terdokumentasi belakangan dikategorikan sebagai entri terlambat)</a:t>
                      </a:r>
                    </a:p>
                    <a:p>
                      <a:pPr marL="285750" indent="-285750" algn="just">
                        <a:buFont typeface="Arial" pitchFamily="34" charset="0"/>
                        <a:buChar char="•"/>
                      </a:pPr>
                      <a:r>
                        <a:rPr lang="id-ID" dirty="0" smtClean="0"/>
                        <a:t>ruang kosong pada formulir menimbulkan pertanyaan bahwa rekaman tersebut mungkin merupakan pemalsuan (mis., halaman kosong disisipkan atau halaman rusak karena penyedia mengentri belakangan/backdated)</a:t>
                      </a:r>
                      <a:endParaRPr lang="id-ID" dirty="0"/>
                    </a:p>
                  </a:txBody>
                  <a:tcPr/>
                </a:tc>
              </a:tr>
            </a:tbl>
          </a:graphicData>
        </a:graphic>
      </p:graphicFrame>
    </p:spTree>
    <p:extLst>
      <p:ext uri="{BB962C8B-B14F-4D97-AF65-F5344CB8AC3E}">
        <p14:creationId xmlns:p14="http://schemas.microsoft.com/office/powerpoint/2010/main" val="1928214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1255</TotalTime>
  <Words>2510</Words>
  <Application>Microsoft Office PowerPoint</Application>
  <PresentationFormat>On-screen Show (4:3)</PresentationFormat>
  <Paragraphs>182</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HOSPITAL INPATIENT RECORD-ADMINISTRATIVE DATA</vt:lpstr>
      <vt:lpstr>Data Administratif</vt:lpstr>
      <vt:lpstr>Laporan Berikut Terdiri Dari Data Administratif :</vt:lpstr>
      <vt:lpstr>PowerPoint Presentation</vt:lpstr>
      <vt:lpstr>PowerPoint Presentation</vt:lpstr>
      <vt:lpstr>Patient Record Documentation Guidelines/Pedoman Pendokumentasian Rekam Medis</vt:lpstr>
      <vt:lpstr>Patient Record Documentation Guidelines/Pedoman Pendokumentasian Rekam Medis</vt:lpstr>
      <vt:lpstr>Patient Record Documentation Guidelines/Pedoman Pendokumentasian Rekam Medis</vt:lpstr>
      <vt:lpstr>Patient Record Documentation Guidelines/Pedoman Pendokumentasian Rekam Medis</vt:lpstr>
      <vt:lpstr>Patient Record Documentation Guidelines</vt:lpstr>
      <vt:lpstr>Patient Record Documentation Guidelines/Pedoman Pendokumentasian Rekam Medis</vt:lpstr>
      <vt:lpstr>Patient Record Documentation Guidelines/Pedoman Pendokumentasian Rekam Medis</vt:lpstr>
      <vt:lpstr>1. LEMBAR MUKA</vt:lpstr>
      <vt:lpstr>PowerPoint Presentation</vt:lpstr>
      <vt:lpstr>1. Principal Diagnosis/Diagnosis Utama</vt:lpstr>
      <vt:lpstr>2. Secondary Diagnoses/Diagnosis Sekunder</vt:lpstr>
      <vt:lpstr> Comorbidities</vt:lpstr>
      <vt:lpstr>PowerPoint Presentation</vt:lpstr>
      <vt:lpstr>Complications</vt:lpstr>
      <vt:lpstr>PowerPoint Presentation</vt:lpstr>
      <vt:lpstr>Principal Procedure</vt:lpstr>
      <vt:lpstr>Secondary Procedure</vt:lpstr>
      <vt:lpstr>PowerPoint Presentation</vt:lpstr>
      <vt:lpstr>PowerPoint Presentation</vt:lpstr>
      <vt:lpstr>PowerPoint Presentation</vt:lpstr>
      <vt:lpstr>2. ADVANCE DIRECTIVE</vt:lpstr>
      <vt:lpstr>ADVANCE DIRECTIVE</vt:lpstr>
      <vt:lpstr>PowerPoint Presentation</vt:lpstr>
      <vt:lpstr>PowerPoint Presentation</vt:lpstr>
      <vt:lpstr>JENIS – JENIS Advance Directive</vt:lpstr>
      <vt:lpstr>JENIS – JENIS Advance Directive</vt:lpstr>
      <vt:lpstr>JENIS – JENIS Advance Directive</vt:lpstr>
      <vt:lpstr>3. Patient Property Form</vt:lpstr>
      <vt:lpstr>4. Informed Consent</vt:lpstr>
      <vt:lpstr>Informed Consent</vt:lpstr>
      <vt:lpstr>Informed Consent menurut Ketentuan Umum Pasal 1 ayat 1 Permenkes No. 290 tahun 2008  </vt:lpstr>
      <vt:lpstr>Consent to Admission</vt:lpstr>
      <vt:lpstr>Consent to Release Information</vt:lpstr>
      <vt:lpstr> Special Consents </vt:lpstr>
      <vt:lpstr>Special Consents</vt:lpstr>
      <vt:lpstr>Special Consents</vt:lpstr>
      <vt:lpstr>Sertifikat Kelahiran</vt:lpstr>
      <vt:lpstr>PowerPoint Presentation</vt:lpstr>
      <vt:lpstr>Sertifikat Kematian</vt:lpstr>
      <vt:lpstr>PowerPoint Presentation</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HOSPITAL INPATIENT RECORD</dc:title>
  <dc:creator>Axio</dc:creator>
  <cp:lastModifiedBy>BPISTI2008</cp:lastModifiedBy>
  <cp:revision>63</cp:revision>
  <dcterms:created xsi:type="dcterms:W3CDTF">2018-03-16T16:51:39Z</dcterms:created>
  <dcterms:modified xsi:type="dcterms:W3CDTF">2018-06-28T10:36:09Z</dcterms:modified>
</cp:coreProperties>
</file>