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63" r:id="rId5"/>
    <p:sldId id="259" r:id="rId6"/>
    <p:sldId id="260" r:id="rId7"/>
    <p:sldId id="261" r:id="rId8"/>
    <p:sldId id="265" r:id="rId9"/>
    <p:sldId id="266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121" d="100"/>
          <a:sy n="121" d="100"/>
        </p:scale>
        <p:origin x="-9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E113A9-7237-489F-B933-3F934DB7F5AC}" type="datetimeFigureOut">
              <a:rPr lang="en-US" smtClean="0"/>
              <a:t>28-Jun-18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46A7A2-69E6-4DCF-B40A-76718C768B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28317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50B18E3-A301-4999-967B-A23C3445D953}" type="slidenum">
              <a:rPr lang="en-US"/>
              <a:pPr/>
              <a:t>8</a:t>
            </a:fld>
            <a:endParaRPr lang="en-US"/>
          </a:p>
        </p:txBody>
      </p:sp>
      <p:sp>
        <p:nvSpPr>
          <p:cNvPr id="539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9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F87A8C9-1D21-4C30-AB0E-B837DE78EE29}" type="slidenum">
              <a:rPr lang="en-US"/>
              <a:pPr/>
              <a:t>9</a:t>
            </a:fld>
            <a:endParaRPr lang="en-US"/>
          </a:p>
        </p:txBody>
      </p:sp>
      <p:sp>
        <p:nvSpPr>
          <p:cNvPr id="547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2588" y="685800"/>
            <a:ext cx="6094412" cy="3429000"/>
          </a:xfrm>
          <a:ln/>
        </p:spPr>
      </p:sp>
      <p:sp>
        <p:nvSpPr>
          <p:cNvPr id="547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0BE92-1415-4C52-91D2-F8F9C9DE0AB7}" type="datetimeFigureOut">
              <a:rPr lang="en-US" smtClean="0"/>
              <a:t>28-Jun-18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10326-0966-4909-9592-A81169E7DD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00540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0BE92-1415-4C52-91D2-F8F9C9DE0AB7}" type="datetimeFigureOut">
              <a:rPr lang="en-US" smtClean="0"/>
              <a:t>28-Jun-18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10326-0966-4909-9592-A81169E7DD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24625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0BE92-1415-4C52-91D2-F8F9C9DE0AB7}" type="datetimeFigureOut">
              <a:rPr lang="en-US" smtClean="0"/>
              <a:t>28-Jun-18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10326-0966-4909-9592-A81169E7DD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300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0BE92-1415-4C52-91D2-F8F9C9DE0AB7}" type="datetimeFigureOut">
              <a:rPr lang="en-US" smtClean="0"/>
              <a:t>28-Jun-18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10326-0966-4909-9592-A81169E7DD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7037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0BE92-1415-4C52-91D2-F8F9C9DE0AB7}" type="datetimeFigureOut">
              <a:rPr lang="en-US" smtClean="0"/>
              <a:t>28-Jun-18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10326-0966-4909-9592-A81169E7DD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68522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0BE92-1415-4C52-91D2-F8F9C9DE0AB7}" type="datetimeFigureOut">
              <a:rPr lang="en-US" smtClean="0"/>
              <a:t>28-Jun-18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10326-0966-4909-9592-A81169E7DD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52808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0BE92-1415-4C52-91D2-F8F9C9DE0AB7}" type="datetimeFigureOut">
              <a:rPr lang="en-US" smtClean="0"/>
              <a:t>28-Jun-18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10326-0966-4909-9592-A81169E7DD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3837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0BE92-1415-4C52-91D2-F8F9C9DE0AB7}" type="datetimeFigureOut">
              <a:rPr lang="en-US" smtClean="0"/>
              <a:t>28-Jun-18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10326-0966-4909-9592-A81169E7DD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7498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0BE92-1415-4C52-91D2-F8F9C9DE0AB7}" type="datetimeFigureOut">
              <a:rPr lang="en-US" smtClean="0"/>
              <a:t>28-Jun-18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10326-0966-4909-9592-A81169E7DD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88461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0BE92-1415-4C52-91D2-F8F9C9DE0AB7}" type="datetimeFigureOut">
              <a:rPr lang="en-US" smtClean="0"/>
              <a:t>28-Jun-18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10326-0966-4909-9592-A81169E7DD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10689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0BE92-1415-4C52-91D2-F8F9C9DE0AB7}" type="datetimeFigureOut">
              <a:rPr lang="en-US" smtClean="0"/>
              <a:t>28-Jun-18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10326-0966-4909-9592-A81169E7DD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02491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B0BE92-1415-4C52-91D2-F8F9C9DE0AB7}" type="datetimeFigureOut">
              <a:rPr lang="en-US" smtClean="0"/>
              <a:t>28-Jun-18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510326-0966-4909-9592-A81169E7DD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43491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" r="800" b="504"/>
          <a:stretch>
            <a:fillRect/>
          </a:stretch>
        </p:blipFill>
        <p:spPr bwMode="auto">
          <a:xfrm>
            <a:off x="-11113" y="-7938"/>
            <a:ext cx="12203113" cy="684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90194" y="3412331"/>
            <a:ext cx="9144000" cy="1673280"/>
          </a:xfrm>
        </p:spPr>
        <p:txBody>
          <a:bodyPr>
            <a:normAutofit fontScale="90000"/>
          </a:bodyPr>
          <a:lstStyle/>
          <a:p>
            <a:r>
              <a:rPr lang="id-ID" dirty="0" smtClean="0"/>
              <a:t>HOSPITAL OUTPATIENT RECORD &amp; PHYSICIANS OFFICE RECORD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25698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Joint </a:t>
            </a:r>
            <a:r>
              <a:rPr lang="en-US" dirty="0" err="1" smtClean="0"/>
              <a:t>Commision</a:t>
            </a:r>
            <a:r>
              <a:rPr lang="en-US" dirty="0" smtClean="0"/>
              <a:t> </a:t>
            </a:r>
            <a:r>
              <a:rPr lang="en-US" dirty="0" err="1"/>
              <a:t>menyatakan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kunjungan</a:t>
            </a:r>
            <a:r>
              <a:rPr lang="en-US" dirty="0"/>
              <a:t> </a:t>
            </a:r>
            <a:r>
              <a:rPr lang="en-US" dirty="0" err="1"/>
              <a:t>ketiga</a:t>
            </a:r>
            <a:r>
              <a:rPr lang="en-US" dirty="0"/>
              <a:t>, </a:t>
            </a:r>
            <a:r>
              <a:rPr lang="en-US" dirty="0" err="1"/>
              <a:t>catatan</a:t>
            </a:r>
            <a:r>
              <a:rPr lang="en-US" dirty="0"/>
              <a:t> </a:t>
            </a:r>
            <a:r>
              <a:rPr lang="en-US" dirty="0" err="1"/>
              <a:t>pasien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pasien</a:t>
            </a:r>
            <a:r>
              <a:rPr lang="en-US" dirty="0"/>
              <a:t> yang </a:t>
            </a:r>
            <a:r>
              <a:rPr lang="en-US" dirty="0" err="1"/>
              <a:t>menerima</a:t>
            </a:r>
            <a:r>
              <a:rPr lang="en-US" dirty="0"/>
              <a:t> </a:t>
            </a:r>
            <a:r>
              <a:rPr lang="en-US" dirty="0" err="1"/>
              <a:t>layanan</a:t>
            </a:r>
            <a:r>
              <a:rPr lang="en-US" dirty="0"/>
              <a:t> </a:t>
            </a:r>
            <a:r>
              <a:rPr lang="en-US" dirty="0" err="1"/>
              <a:t>rawat</a:t>
            </a:r>
            <a:r>
              <a:rPr lang="en-US" dirty="0"/>
              <a:t> </a:t>
            </a:r>
            <a:r>
              <a:rPr lang="en-US" dirty="0" err="1"/>
              <a:t>jalan</a:t>
            </a:r>
            <a:r>
              <a:rPr lang="en-US" dirty="0"/>
              <a:t> </a:t>
            </a:r>
            <a:r>
              <a:rPr lang="en-US" dirty="0" err="1"/>
              <a:t>berkelanjutan</a:t>
            </a:r>
            <a:r>
              <a:rPr lang="en-US" dirty="0"/>
              <a:t> (</a:t>
            </a:r>
            <a:r>
              <a:rPr lang="en-US" dirty="0" err="1"/>
              <a:t>mis</a:t>
            </a:r>
            <a:r>
              <a:rPr lang="en-US" dirty="0"/>
              <a:t>. </a:t>
            </a:r>
            <a:r>
              <a:rPr lang="en-US" dirty="0" err="1"/>
              <a:t>layanan</a:t>
            </a:r>
            <a:r>
              <a:rPr lang="en-US" dirty="0"/>
              <a:t> </a:t>
            </a:r>
            <a:r>
              <a:rPr lang="en-US" dirty="0" err="1"/>
              <a:t>terapi</a:t>
            </a:r>
            <a:r>
              <a:rPr lang="en-US" dirty="0"/>
              <a:t> </a:t>
            </a:r>
            <a:r>
              <a:rPr lang="en-US" dirty="0" err="1"/>
              <a:t>fisik</a:t>
            </a:r>
            <a:r>
              <a:rPr lang="en-US" dirty="0"/>
              <a:t>)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berisi</a:t>
            </a:r>
            <a:r>
              <a:rPr lang="en-US" dirty="0"/>
              <a:t> </a:t>
            </a:r>
            <a:r>
              <a:rPr lang="en-US" dirty="0" err="1"/>
              <a:t>daftar</a:t>
            </a:r>
            <a:r>
              <a:rPr lang="en-US" dirty="0"/>
              <a:t> </a:t>
            </a:r>
            <a:r>
              <a:rPr lang="en-US" dirty="0" err="1"/>
              <a:t>ringkasan</a:t>
            </a:r>
            <a:r>
              <a:rPr lang="en-US" dirty="0"/>
              <a:t> yang </a:t>
            </a:r>
            <a:r>
              <a:rPr lang="en-US" dirty="0" err="1"/>
              <a:t>mendokumentasikan</a:t>
            </a:r>
            <a:r>
              <a:rPr lang="en-US" dirty="0"/>
              <a:t> diagnosis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kondisi</a:t>
            </a:r>
            <a:r>
              <a:rPr lang="en-US" dirty="0"/>
              <a:t> yang </a:t>
            </a:r>
            <a:r>
              <a:rPr lang="en-US" dirty="0" err="1"/>
              <a:t>signifikan</a:t>
            </a:r>
            <a:r>
              <a:rPr lang="en-US" dirty="0"/>
              <a:t>, </a:t>
            </a:r>
            <a:r>
              <a:rPr lang="en-US" dirty="0" err="1"/>
              <a:t>prosedur</a:t>
            </a:r>
            <a:r>
              <a:rPr lang="en-US" dirty="0"/>
              <a:t> </a:t>
            </a:r>
            <a:r>
              <a:rPr lang="en-US" dirty="0" err="1"/>
              <a:t>operatif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invasif</a:t>
            </a:r>
            <a:r>
              <a:rPr lang="en-US" dirty="0"/>
              <a:t> yang </a:t>
            </a:r>
            <a:r>
              <a:rPr lang="en-US" dirty="0" err="1"/>
              <a:t>signifikan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 smtClean="0"/>
              <a:t>pengobatan</a:t>
            </a:r>
            <a:r>
              <a:rPr lang="en-US" dirty="0" smtClean="0"/>
              <a:t> </a:t>
            </a:r>
            <a:r>
              <a:rPr lang="en-US" dirty="0"/>
              <a:t>(</a:t>
            </a:r>
            <a:r>
              <a:rPr lang="en-US" dirty="0" err="1"/>
              <a:t>termasuk</a:t>
            </a:r>
            <a:r>
              <a:rPr lang="en-US" dirty="0"/>
              <a:t> </a:t>
            </a:r>
            <a:r>
              <a:rPr lang="en-US" dirty="0" err="1"/>
              <a:t>obat</a:t>
            </a:r>
            <a:r>
              <a:rPr lang="en-US" dirty="0"/>
              <a:t> </a:t>
            </a:r>
            <a:r>
              <a:rPr lang="en-US" dirty="0" err="1"/>
              <a:t>bebas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obat</a:t>
            </a:r>
            <a:r>
              <a:rPr lang="en-US" dirty="0"/>
              <a:t> herbal). </a:t>
            </a:r>
            <a:endParaRPr lang="en-US" dirty="0" smtClean="0"/>
          </a:p>
          <a:p>
            <a:pPr algn="just"/>
            <a:r>
              <a:rPr lang="en-US" dirty="0" err="1" smtClean="0"/>
              <a:t>Daftar</a:t>
            </a:r>
            <a:r>
              <a:rPr lang="en-US" dirty="0" smtClean="0"/>
              <a:t> </a:t>
            </a:r>
            <a:r>
              <a:rPr lang="en-US" dirty="0" err="1"/>
              <a:t>ringkasan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diperbarui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kunjungan</a:t>
            </a:r>
            <a:r>
              <a:rPr lang="en-US" dirty="0"/>
              <a:t> </a:t>
            </a:r>
            <a:r>
              <a:rPr lang="en-US" dirty="0" err="1"/>
              <a:t>berikutnya</a:t>
            </a:r>
            <a:r>
              <a:rPr lang="en-US" dirty="0"/>
              <a:t>. Medicare </a:t>
            </a:r>
            <a:r>
              <a:rPr lang="en-US" dirty="0" err="1"/>
              <a:t>CoP</a:t>
            </a:r>
            <a:r>
              <a:rPr lang="en-US" dirty="0"/>
              <a:t> </a:t>
            </a:r>
            <a:r>
              <a:rPr lang="en-US" dirty="0" err="1"/>
              <a:t>mengkategorikan</a:t>
            </a:r>
            <a:r>
              <a:rPr lang="en-US" dirty="0"/>
              <a:t> </a:t>
            </a:r>
            <a:r>
              <a:rPr lang="en-US" dirty="0" err="1"/>
              <a:t>perawatan</a:t>
            </a:r>
            <a:r>
              <a:rPr lang="en-US" dirty="0"/>
              <a:t> </a:t>
            </a:r>
            <a:r>
              <a:rPr lang="en-US" dirty="0" err="1"/>
              <a:t>rawat</a:t>
            </a:r>
            <a:r>
              <a:rPr lang="en-US" dirty="0"/>
              <a:t> </a:t>
            </a:r>
            <a:r>
              <a:rPr lang="en-US" dirty="0" err="1"/>
              <a:t>jalan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layanan</a:t>
            </a:r>
            <a:r>
              <a:rPr lang="en-US" dirty="0"/>
              <a:t> </a:t>
            </a:r>
            <a:r>
              <a:rPr lang="en-US" dirty="0" err="1"/>
              <a:t>rumah</a:t>
            </a:r>
            <a:r>
              <a:rPr lang="en-US" dirty="0"/>
              <a:t> </a:t>
            </a:r>
            <a:r>
              <a:rPr lang="en-US" dirty="0" err="1"/>
              <a:t>sakit</a:t>
            </a:r>
            <a:r>
              <a:rPr lang="en-US" dirty="0"/>
              <a:t> </a:t>
            </a:r>
            <a:r>
              <a:rPr lang="en-US" dirty="0" err="1"/>
              <a:t>opsional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42411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err="1"/>
              <a:t>perawatan</a:t>
            </a:r>
            <a:r>
              <a:rPr lang="en-US" dirty="0"/>
              <a:t> </a:t>
            </a:r>
            <a:r>
              <a:rPr lang="en-US" dirty="0" err="1"/>
              <a:t>rawat</a:t>
            </a:r>
            <a:r>
              <a:rPr lang="en-US" dirty="0"/>
              <a:t> </a:t>
            </a:r>
            <a:r>
              <a:rPr lang="en-US" dirty="0" err="1"/>
              <a:t>jalan</a:t>
            </a:r>
            <a:r>
              <a:rPr lang="en-US" dirty="0"/>
              <a:t> </a:t>
            </a:r>
            <a:r>
              <a:rPr lang="en-US" dirty="0" err="1"/>
              <a:t>didefinisikan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perawatan</a:t>
            </a:r>
            <a:r>
              <a:rPr lang="en-US" dirty="0"/>
              <a:t> </a:t>
            </a:r>
            <a:r>
              <a:rPr lang="en-US" dirty="0" err="1"/>
              <a:t>medis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bedah</a:t>
            </a:r>
            <a:r>
              <a:rPr lang="en-US" dirty="0"/>
              <a:t> yang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termasuk</a:t>
            </a:r>
            <a:r>
              <a:rPr lang="en-US" dirty="0"/>
              <a:t> </a:t>
            </a:r>
            <a:r>
              <a:rPr lang="en-US" dirty="0" err="1"/>
              <a:t>menginap</a:t>
            </a:r>
            <a:r>
              <a:rPr lang="en-US" dirty="0"/>
              <a:t> di </a:t>
            </a:r>
            <a:r>
              <a:rPr lang="en-US" dirty="0" err="1"/>
              <a:t>rumah</a:t>
            </a:r>
            <a:r>
              <a:rPr lang="en-US" dirty="0"/>
              <a:t> </a:t>
            </a:r>
            <a:r>
              <a:rPr lang="en-US" dirty="0" err="1"/>
              <a:t>sakit</a:t>
            </a:r>
            <a:r>
              <a:rPr lang="en-US" dirty="0"/>
              <a:t> </a:t>
            </a:r>
            <a:r>
              <a:rPr lang="en-US" dirty="0" err="1"/>
              <a:t>semalam</a:t>
            </a:r>
            <a:r>
              <a:rPr lang="en-US" dirty="0"/>
              <a:t> (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23 jam, 59 </a:t>
            </a:r>
            <a:r>
              <a:rPr lang="en-US" dirty="0" err="1"/>
              <a:t>menit</a:t>
            </a:r>
            <a:r>
              <a:rPr lang="en-US" dirty="0"/>
              <a:t>, 59 </a:t>
            </a:r>
            <a:r>
              <a:rPr lang="en-US" dirty="0" err="1"/>
              <a:t>detik</a:t>
            </a:r>
            <a:r>
              <a:rPr lang="en-US" dirty="0"/>
              <a:t>). </a:t>
            </a:r>
            <a:endParaRPr lang="en-US" dirty="0" smtClean="0"/>
          </a:p>
          <a:p>
            <a:pPr algn="just"/>
            <a:r>
              <a:rPr lang="en-US" dirty="0" err="1" smtClean="0"/>
              <a:t>layanan</a:t>
            </a:r>
            <a:r>
              <a:rPr lang="en-US" dirty="0" smtClean="0"/>
              <a:t> </a:t>
            </a:r>
            <a:r>
              <a:rPr lang="en-US" dirty="0" err="1"/>
              <a:t>rawat</a:t>
            </a:r>
            <a:r>
              <a:rPr lang="en-US" dirty="0"/>
              <a:t> </a:t>
            </a:r>
            <a:r>
              <a:rPr lang="en-US" dirty="0" err="1"/>
              <a:t>jalan</a:t>
            </a:r>
            <a:r>
              <a:rPr lang="en-US" dirty="0"/>
              <a:t> </a:t>
            </a:r>
            <a:r>
              <a:rPr lang="en-US" dirty="0" err="1"/>
              <a:t>rumah</a:t>
            </a:r>
            <a:r>
              <a:rPr lang="en-US" dirty="0"/>
              <a:t> </a:t>
            </a:r>
            <a:r>
              <a:rPr lang="en-US" dirty="0" err="1"/>
              <a:t>sakit</a:t>
            </a:r>
            <a:r>
              <a:rPr lang="en-US" dirty="0"/>
              <a:t> </a:t>
            </a:r>
            <a:r>
              <a:rPr lang="en-US" dirty="0" err="1"/>
              <a:t>biasanya</a:t>
            </a:r>
            <a:r>
              <a:rPr lang="en-US" dirty="0"/>
              <a:t> </a:t>
            </a:r>
            <a:r>
              <a:rPr lang="en-US" dirty="0" err="1"/>
              <a:t>termasuk</a:t>
            </a:r>
            <a:r>
              <a:rPr lang="en-US" dirty="0"/>
              <a:t> </a:t>
            </a:r>
            <a:r>
              <a:rPr lang="en-US" dirty="0" err="1"/>
              <a:t>diagnostik</a:t>
            </a:r>
            <a:r>
              <a:rPr lang="en-US" dirty="0"/>
              <a:t>, </a:t>
            </a:r>
            <a:r>
              <a:rPr lang="en-US" dirty="0" err="1"/>
              <a:t>theraupetic</a:t>
            </a:r>
            <a:r>
              <a:rPr lang="en-US" dirty="0"/>
              <a:t> (</a:t>
            </a:r>
            <a:r>
              <a:rPr lang="en-US" dirty="0" err="1"/>
              <a:t>bedah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non </a:t>
            </a:r>
            <a:r>
              <a:rPr lang="en-US" dirty="0" err="1"/>
              <a:t>bedah</a:t>
            </a:r>
            <a:r>
              <a:rPr lang="en-US" dirty="0"/>
              <a:t>),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layanan</a:t>
            </a:r>
            <a:r>
              <a:rPr lang="en-US" dirty="0"/>
              <a:t> </a:t>
            </a:r>
            <a:r>
              <a:rPr lang="en-US" dirty="0" err="1"/>
              <a:t>rehabilitasi</a:t>
            </a:r>
            <a:r>
              <a:rPr lang="en-US" dirty="0"/>
              <a:t>. </a:t>
            </a:r>
            <a:endParaRPr lang="en-US" dirty="0" smtClean="0"/>
          </a:p>
          <a:p>
            <a:pPr algn="just"/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penggantian</a:t>
            </a:r>
            <a:r>
              <a:rPr lang="en-US" dirty="0"/>
              <a:t>, Medicare </a:t>
            </a:r>
            <a:r>
              <a:rPr lang="en-US" dirty="0" err="1"/>
              <a:t>mengkategorikan</a:t>
            </a:r>
            <a:r>
              <a:rPr lang="en-US" dirty="0"/>
              <a:t> </a:t>
            </a:r>
            <a:r>
              <a:rPr lang="en-US" dirty="0" err="1"/>
              <a:t>layanan</a:t>
            </a:r>
            <a:r>
              <a:rPr lang="en-US" dirty="0"/>
              <a:t> </a:t>
            </a:r>
            <a:r>
              <a:rPr lang="en-US" dirty="0" err="1"/>
              <a:t>ruang</a:t>
            </a:r>
            <a:r>
              <a:rPr lang="en-US" dirty="0"/>
              <a:t> </a:t>
            </a:r>
            <a:r>
              <a:rPr lang="en-US" dirty="0" err="1"/>
              <a:t>gawat</a:t>
            </a:r>
            <a:r>
              <a:rPr lang="en-US" dirty="0"/>
              <a:t> </a:t>
            </a:r>
            <a:r>
              <a:rPr lang="en-US" dirty="0" err="1"/>
              <a:t>darurat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perawatan</a:t>
            </a:r>
            <a:r>
              <a:rPr lang="en-US" dirty="0"/>
              <a:t> </a:t>
            </a:r>
            <a:r>
              <a:rPr lang="en-US" dirty="0" err="1"/>
              <a:t>rawat</a:t>
            </a:r>
            <a:r>
              <a:rPr lang="en-US" dirty="0"/>
              <a:t> </a:t>
            </a:r>
            <a:r>
              <a:rPr lang="en-US" dirty="0" err="1"/>
              <a:t>jalan</a:t>
            </a:r>
            <a:r>
              <a:rPr lang="en-US" dirty="0"/>
              <a:t> </a:t>
            </a:r>
            <a:r>
              <a:rPr lang="en-US" dirty="0" err="1"/>
              <a:t>rumah</a:t>
            </a:r>
            <a:r>
              <a:rPr lang="en-US" dirty="0"/>
              <a:t> </a:t>
            </a:r>
            <a:r>
              <a:rPr lang="en-US" dirty="0" err="1"/>
              <a:t>sakit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3480870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err="1"/>
              <a:t>penyediaan</a:t>
            </a:r>
            <a:r>
              <a:rPr lang="en-US" dirty="0"/>
              <a:t> </a:t>
            </a:r>
            <a:r>
              <a:rPr lang="en-US" dirty="0" err="1"/>
              <a:t>persediaan</a:t>
            </a:r>
            <a:r>
              <a:rPr lang="en-US" dirty="0"/>
              <a:t> </a:t>
            </a:r>
            <a:r>
              <a:rPr lang="en-US" dirty="0" err="1"/>
              <a:t>medis</a:t>
            </a:r>
            <a:r>
              <a:rPr lang="en-US" dirty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/>
              <a:t>tes</a:t>
            </a:r>
            <a:r>
              <a:rPr lang="en-US" dirty="0"/>
              <a:t> </a:t>
            </a:r>
            <a:r>
              <a:rPr lang="en-US" dirty="0" err="1"/>
              <a:t>tambahan</a:t>
            </a:r>
            <a:r>
              <a:rPr lang="en-US" dirty="0"/>
              <a:t> yang </a:t>
            </a:r>
            <a:r>
              <a:rPr lang="en-US" dirty="0" err="1"/>
              <a:t>ditagih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rumah</a:t>
            </a:r>
            <a:r>
              <a:rPr lang="en-US" dirty="0"/>
              <a:t> </a:t>
            </a:r>
            <a:r>
              <a:rPr lang="en-US" dirty="0" err="1"/>
              <a:t>sakit</a:t>
            </a:r>
            <a:r>
              <a:rPr lang="en-US" dirty="0"/>
              <a:t>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dimasukkan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perawatan</a:t>
            </a:r>
            <a:r>
              <a:rPr lang="en-US" dirty="0"/>
              <a:t> </a:t>
            </a:r>
            <a:r>
              <a:rPr lang="en-US" dirty="0" err="1"/>
              <a:t>rawat</a:t>
            </a:r>
            <a:r>
              <a:rPr lang="en-US" dirty="0"/>
              <a:t> </a:t>
            </a:r>
            <a:r>
              <a:rPr lang="en-US" dirty="0" err="1"/>
              <a:t>jalan</a:t>
            </a:r>
            <a:r>
              <a:rPr lang="en-US" dirty="0"/>
              <a:t>. </a:t>
            </a:r>
            <a:r>
              <a:rPr lang="en-US" dirty="0" err="1"/>
              <a:t>Rekam</a:t>
            </a:r>
            <a:r>
              <a:rPr lang="en-US" dirty="0"/>
              <a:t> </a:t>
            </a:r>
            <a:r>
              <a:rPr lang="en-US" dirty="0" err="1"/>
              <a:t>medis</a:t>
            </a:r>
            <a:r>
              <a:rPr lang="en-US" dirty="0"/>
              <a:t> </a:t>
            </a:r>
            <a:r>
              <a:rPr lang="en-US" dirty="0" err="1"/>
              <a:t>rawat</a:t>
            </a:r>
            <a:r>
              <a:rPr lang="en-US" dirty="0"/>
              <a:t> </a:t>
            </a:r>
            <a:r>
              <a:rPr lang="en-US" dirty="0" err="1"/>
              <a:t>jalan</a:t>
            </a:r>
            <a:r>
              <a:rPr lang="en-US" dirty="0"/>
              <a:t> </a:t>
            </a:r>
            <a:r>
              <a:rPr lang="en-US" dirty="0" err="1"/>
              <a:t>rumah</a:t>
            </a:r>
            <a:r>
              <a:rPr lang="en-US" dirty="0"/>
              <a:t> </a:t>
            </a:r>
            <a:r>
              <a:rPr lang="en-US" dirty="0" err="1"/>
              <a:t>sakit</a:t>
            </a:r>
            <a:r>
              <a:rPr lang="en-US" dirty="0"/>
              <a:t> (</a:t>
            </a:r>
            <a:r>
              <a:rPr lang="en-US" dirty="0" err="1"/>
              <a:t>catatan</a:t>
            </a:r>
            <a:r>
              <a:rPr lang="en-US" dirty="0"/>
              <a:t> ambulatory) </a:t>
            </a:r>
            <a:r>
              <a:rPr lang="en-US" dirty="0" err="1"/>
              <a:t>termasuk</a:t>
            </a:r>
            <a:r>
              <a:rPr lang="en-US" dirty="0"/>
              <a:t> </a:t>
            </a:r>
            <a:r>
              <a:rPr lang="en-US" dirty="0" err="1"/>
              <a:t>formulir</a:t>
            </a:r>
            <a:r>
              <a:rPr lang="en-US" dirty="0"/>
              <a:t> </a:t>
            </a:r>
            <a:r>
              <a:rPr lang="en-US" dirty="0" err="1"/>
              <a:t>pendaftaran</a:t>
            </a:r>
            <a:r>
              <a:rPr lang="en-US" dirty="0"/>
              <a:t> </a:t>
            </a:r>
            <a:r>
              <a:rPr lang="en-US" dirty="0" err="1"/>
              <a:t>pasien</a:t>
            </a:r>
            <a:r>
              <a:rPr lang="en-US" dirty="0"/>
              <a:t> yang </a:t>
            </a:r>
            <a:r>
              <a:rPr lang="en-US" dirty="0" err="1"/>
              <a:t>mirip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lembar</a:t>
            </a:r>
            <a:r>
              <a:rPr lang="en-US" dirty="0"/>
              <a:t> </a:t>
            </a:r>
            <a:r>
              <a:rPr lang="en-US" dirty="0" err="1"/>
              <a:t>rawat</a:t>
            </a:r>
            <a:r>
              <a:rPr lang="en-US" dirty="0"/>
              <a:t> </a:t>
            </a:r>
            <a:r>
              <a:rPr lang="en-US" dirty="0" err="1"/>
              <a:t>inap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tergantung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kompleksitas</a:t>
            </a:r>
            <a:r>
              <a:rPr lang="en-US" dirty="0"/>
              <a:t> </a:t>
            </a:r>
            <a:r>
              <a:rPr lang="en-US" dirty="0" err="1"/>
              <a:t>layanan</a:t>
            </a:r>
            <a:r>
              <a:rPr lang="en-US" dirty="0"/>
              <a:t> </a:t>
            </a:r>
            <a:r>
              <a:rPr lang="en-US" dirty="0" err="1"/>
              <a:t>rawat</a:t>
            </a:r>
            <a:r>
              <a:rPr lang="en-US" dirty="0"/>
              <a:t> </a:t>
            </a:r>
            <a:r>
              <a:rPr lang="en-US" dirty="0" err="1"/>
              <a:t>jalan</a:t>
            </a:r>
            <a:r>
              <a:rPr lang="en-US" dirty="0"/>
              <a:t> yang </a:t>
            </a:r>
            <a:r>
              <a:rPr lang="en-US" dirty="0" err="1"/>
              <a:t>disediakan</a:t>
            </a:r>
            <a:r>
              <a:rPr lang="en-US" dirty="0"/>
              <a:t>, </a:t>
            </a:r>
            <a:r>
              <a:rPr lang="en-US" dirty="0" err="1"/>
              <a:t>laporan</a:t>
            </a:r>
            <a:r>
              <a:rPr lang="en-US" dirty="0"/>
              <a:t> </a:t>
            </a:r>
            <a:r>
              <a:rPr lang="en-US" dirty="0" err="1"/>
              <a:t>tambahan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mencakup</a:t>
            </a:r>
            <a:r>
              <a:rPr lang="en-US" dirty="0"/>
              <a:t> </a:t>
            </a:r>
            <a:r>
              <a:rPr lang="en-US" dirty="0" err="1"/>
              <a:t>laporan</a:t>
            </a:r>
            <a:r>
              <a:rPr lang="en-US" dirty="0"/>
              <a:t> </a:t>
            </a:r>
            <a:r>
              <a:rPr lang="en-US" dirty="0" err="1"/>
              <a:t>tambahan</a:t>
            </a:r>
            <a:r>
              <a:rPr lang="en-US" dirty="0"/>
              <a:t>, </a:t>
            </a:r>
            <a:r>
              <a:rPr lang="en-US" dirty="0" err="1"/>
              <a:t>catatan</a:t>
            </a:r>
            <a:r>
              <a:rPr lang="en-US" dirty="0"/>
              <a:t> </a:t>
            </a:r>
            <a:r>
              <a:rPr lang="en-US" dirty="0" err="1"/>
              <a:t>kemajuan</a:t>
            </a:r>
            <a:r>
              <a:rPr lang="en-US" dirty="0"/>
              <a:t>, </a:t>
            </a:r>
            <a:r>
              <a:rPr lang="en-US" dirty="0" err="1"/>
              <a:t>perintah</a:t>
            </a:r>
            <a:r>
              <a:rPr lang="en-US" dirty="0"/>
              <a:t> </a:t>
            </a:r>
            <a:r>
              <a:rPr lang="en-US" dirty="0" err="1"/>
              <a:t>dokter</a:t>
            </a:r>
            <a:r>
              <a:rPr lang="en-US" dirty="0"/>
              <a:t>, </a:t>
            </a:r>
            <a:r>
              <a:rPr lang="en-US" dirty="0" err="1"/>
              <a:t>laporan</a:t>
            </a:r>
            <a:r>
              <a:rPr lang="en-US" dirty="0"/>
              <a:t> </a:t>
            </a:r>
            <a:r>
              <a:rPr lang="en-US" dirty="0" err="1"/>
              <a:t>operasi</a:t>
            </a:r>
            <a:r>
              <a:rPr lang="en-US" dirty="0"/>
              <a:t>, </a:t>
            </a:r>
            <a:r>
              <a:rPr lang="en-US" dirty="0" err="1"/>
              <a:t>dokumentasi</a:t>
            </a:r>
            <a:r>
              <a:rPr lang="en-US" dirty="0"/>
              <a:t> </a:t>
            </a:r>
            <a:r>
              <a:rPr lang="en-US" dirty="0" err="1"/>
              <a:t>keperawatan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sebagainya</a:t>
            </a:r>
            <a:endParaRPr lang="en-US" dirty="0"/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4175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err="1"/>
              <a:t>Selain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, </a:t>
            </a:r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/>
              <a:t>departemen</a:t>
            </a:r>
            <a:r>
              <a:rPr lang="en-US" dirty="0"/>
              <a:t> </a:t>
            </a:r>
            <a:r>
              <a:rPr lang="en-US" dirty="0" err="1"/>
              <a:t>rawat</a:t>
            </a:r>
            <a:r>
              <a:rPr lang="en-US" dirty="0"/>
              <a:t> </a:t>
            </a:r>
            <a:r>
              <a:rPr lang="en-US" dirty="0" err="1"/>
              <a:t>jalan</a:t>
            </a:r>
            <a:r>
              <a:rPr lang="en-US" dirty="0"/>
              <a:t> </a:t>
            </a:r>
            <a:r>
              <a:rPr lang="en-US" dirty="0" err="1"/>
              <a:t>rumah</a:t>
            </a:r>
            <a:r>
              <a:rPr lang="en-US" dirty="0"/>
              <a:t> </a:t>
            </a:r>
            <a:r>
              <a:rPr lang="en-US" dirty="0" err="1"/>
              <a:t>sakit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catatan</a:t>
            </a:r>
            <a:r>
              <a:rPr lang="en-US" dirty="0"/>
              <a:t> </a:t>
            </a:r>
            <a:r>
              <a:rPr lang="en-US" dirty="0" err="1"/>
              <a:t>tinggal</a:t>
            </a:r>
            <a:r>
              <a:rPr lang="en-US" dirty="0"/>
              <a:t> </a:t>
            </a:r>
            <a:r>
              <a:rPr lang="en-US" dirty="0" err="1"/>
              <a:t>singkat</a:t>
            </a:r>
            <a:r>
              <a:rPr lang="en-US" dirty="0"/>
              <a:t>, yang </a:t>
            </a:r>
            <a:r>
              <a:rPr lang="en-US" dirty="0" err="1"/>
              <a:t>memungkinkan</a:t>
            </a:r>
            <a:r>
              <a:rPr lang="en-US" dirty="0"/>
              <a:t> </a:t>
            </a:r>
            <a:r>
              <a:rPr lang="en-US" dirty="0" err="1"/>
              <a:t>penyedia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mencatat</a:t>
            </a:r>
            <a:r>
              <a:rPr lang="en-US" dirty="0"/>
              <a:t> </a:t>
            </a:r>
            <a:r>
              <a:rPr lang="en-US" dirty="0" err="1"/>
              <a:t>sejarah</a:t>
            </a:r>
            <a:r>
              <a:rPr lang="en-US" dirty="0"/>
              <a:t>, </a:t>
            </a:r>
            <a:r>
              <a:rPr lang="en-US" dirty="0" err="1"/>
              <a:t>pemeriksaan</a:t>
            </a:r>
            <a:r>
              <a:rPr lang="en-US" dirty="0"/>
              <a:t> </a:t>
            </a:r>
            <a:r>
              <a:rPr lang="en-US" dirty="0" err="1"/>
              <a:t>fisik</a:t>
            </a:r>
            <a:r>
              <a:rPr lang="en-US" dirty="0"/>
              <a:t>, </a:t>
            </a:r>
            <a:r>
              <a:rPr lang="en-US" dirty="0" err="1"/>
              <a:t>catatan</a:t>
            </a:r>
            <a:r>
              <a:rPr lang="en-US" dirty="0"/>
              <a:t> </a:t>
            </a:r>
            <a:r>
              <a:rPr lang="en-US" dirty="0" err="1"/>
              <a:t>kemajuan</a:t>
            </a:r>
            <a:r>
              <a:rPr lang="en-US" dirty="0"/>
              <a:t>, </a:t>
            </a:r>
            <a:r>
              <a:rPr lang="en-US" dirty="0" err="1"/>
              <a:t>pesanan</a:t>
            </a:r>
            <a:r>
              <a:rPr lang="en-US" dirty="0"/>
              <a:t> </a:t>
            </a:r>
            <a:r>
              <a:rPr lang="en-US" dirty="0" err="1"/>
              <a:t>dokter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dokumentasi</a:t>
            </a:r>
            <a:r>
              <a:rPr lang="en-US" dirty="0"/>
              <a:t> </a:t>
            </a:r>
            <a:r>
              <a:rPr lang="en-US" dirty="0" err="1"/>
              <a:t>keperawatan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formulir</a:t>
            </a:r>
            <a:r>
              <a:rPr lang="en-US" dirty="0"/>
              <a:t> </a:t>
            </a:r>
            <a:r>
              <a:rPr lang="en-US" dirty="0" err="1"/>
              <a:t>dua</a:t>
            </a:r>
            <a:r>
              <a:rPr lang="en-US" dirty="0"/>
              <a:t> </a:t>
            </a:r>
            <a:r>
              <a:rPr lang="en-US" dirty="0" err="1"/>
              <a:t>sisi</a:t>
            </a:r>
            <a:r>
              <a:rPr lang="en-US" dirty="0" smtClean="0"/>
              <a:t>.</a:t>
            </a:r>
            <a:endParaRPr lang="id-ID" dirty="0" smtClean="0"/>
          </a:p>
        </p:txBody>
      </p:sp>
    </p:spTree>
    <p:extLst>
      <p:ext uri="{BB962C8B-B14F-4D97-AF65-F5344CB8AC3E}">
        <p14:creationId xmlns:p14="http://schemas.microsoft.com/office/powerpoint/2010/main" val="29369361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Contoh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/>
              <a:t>Sam </a:t>
            </a:r>
            <a:r>
              <a:rPr lang="en-US" dirty="0" err="1"/>
              <a:t>menjalani</a:t>
            </a:r>
            <a:r>
              <a:rPr lang="en-US" dirty="0"/>
              <a:t> </a:t>
            </a:r>
            <a:r>
              <a:rPr lang="en-US" dirty="0" err="1"/>
              <a:t>kolesistektomi</a:t>
            </a:r>
            <a:r>
              <a:rPr lang="en-US" dirty="0"/>
              <a:t> </a:t>
            </a:r>
            <a:r>
              <a:rPr lang="en-US" dirty="0" err="1"/>
              <a:t>laparoskopi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rawat</a:t>
            </a:r>
            <a:r>
              <a:rPr lang="en-US" dirty="0"/>
              <a:t> </a:t>
            </a:r>
            <a:r>
              <a:rPr lang="en-US" dirty="0" err="1"/>
              <a:t>jalan</a:t>
            </a:r>
            <a:r>
              <a:rPr lang="en-US" dirty="0"/>
              <a:t>. </a:t>
            </a:r>
            <a:r>
              <a:rPr lang="en-US" dirty="0" err="1"/>
              <a:t>Catatan</a:t>
            </a:r>
            <a:r>
              <a:rPr lang="en-US" dirty="0"/>
              <a:t> </a:t>
            </a:r>
            <a:r>
              <a:rPr lang="en-US" dirty="0" err="1"/>
              <a:t>pasien</a:t>
            </a:r>
            <a:r>
              <a:rPr lang="en-US" dirty="0"/>
              <a:t> Sam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terdiri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formulir</a:t>
            </a:r>
            <a:r>
              <a:rPr lang="en-US" dirty="0"/>
              <a:t> </a:t>
            </a:r>
            <a:r>
              <a:rPr lang="en-US" dirty="0" err="1"/>
              <a:t>pendaftaran</a:t>
            </a:r>
            <a:r>
              <a:rPr lang="en-US" dirty="0"/>
              <a:t> </a:t>
            </a:r>
            <a:r>
              <a:rPr lang="en-US" dirty="0" err="1"/>
              <a:t>pasien</a:t>
            </a:r>
            <a:r>
              <a:rPr lang="en-US" dirty="0"/>
              <a:t>, </a:t>
            </a:r>
            <a:r>
              <a:rPr lang="en-US" dirty="0" err="1"/>
              <a:t>Laporan</a:t>
            </a:r>
            <a:r>
              <a:rPr lang="en-US" dirty="0"/>
              <a:t> H &amp; PE, </a:t>
            </a:r>
            <a:r>
              <a:rPr lang="en-US" dirty="0" err="1"/>
              <a:t>Laporan</a:t>
            </a:r>
            <a:r>
              <a:rPr lang="en-US" dirty="0"/>
              <a:t> </a:t>
            </a:r>
            <a:r>
              <a:rPr lang="en-US" dirty="0" err="1"/>
              <a:t>operasi</a:t>
            </a:r>
            <a:r>
              <a:rPr lang="en-US" dirty="0"/>
              <a:t>, </a:t>
            </a:r>
            <a:r>
              <a:rPr lang="en-US" dirty="0" err="1"/>
              <a:t>catatan</a:t>
            </a:r>
            <a:r>
              <a:rPr lang="en-US" dirty="0"/>
              <a:t> </a:t>
            </a:r>
            <a:r>
              <a:rPr lang="en-US" dirty="0" err="1"/>
              <a:t>anestesi</a:t>
            </a:r>
            <a:r>
              <a:rPr lang="en-US" dirty="0"/>
              <a:t>, </a:t>
            </a:r>
            <a:r>
              <a:rPr lang="en-US" dirty="0" err="1"/>
              <a:t>catatan</a:t>
            </a:r>
            <a:r>
              <a:rPr lang="en-US" dirty="0"/>
              <a:t> </a:t>
            </a:r>
            <a:r>
              <a:rPr lang="en-US" dirty="0" err="1"/>
              <a:t>ruang</a:t>
            </a:r>
            <a:r>
              <a:rPr lang="en-US" dirty="0"/>
              <a:t> </a:t>
            </a:r>
            <a:r>
              <a:rPr lang="en-US" dirty="0" err="1"/>
              <a:t>pemulihan</a:t>
            </a:r>
            <a:r>
              <a:rPr lang="en-US" dirty="0"/>
              <a:t>, </a:t>
            </a:r>
            <a:r>
              <a:rPr lang="en-US" dirty="0" err="1"/>
              <a:t>laporan</a:t>
            </a:r>
            <a:r>
              <a:rPr lang="en-US" dirty="0"/>
              <a:t> </a:t>
            </a:r>
            <a:r>
              <a:rPr lang="en-US" dirty="0" err="1"/>
              <a:t>patologi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sebagainya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994556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Contoh </a:t>
            </a:r>
            <a:r>
              <a:rPr lang="id-ID" dirty="0" smtClean="0"/>
              <a:t>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/>
              <a:t>Omar </a:t>
            </a:r>
            <a:r>
              <a:rPr lang="en-US" dirty="0" err="1"/>
              <a:t>menjalani</a:t>
            </a:r>
            <a:r>
              <a:rPr lang="en-US" dirty="0"/>
              <a:t> x-ray </a:t>
            </a:r>
            <a:r>
              <a:rPr lang="en-US" dirty="0" err="1"/>
              <a:t>rawat</a:t>
            </a:r>
            <a:r>
              <a:rPr lang="en-US" dirty="0"/>
              <a:t> di </a:t>
            </a:r>
            <a:r>
              <a:rPr lang="en-US" dirty="0" err="1"/>
              <a:t>pergelangan</a:t>
            </a:r>
            <a:r>
              <a:rPr lang="en-US" dirty="0"/>
              <a:t> </a:t>
            </a:r>
            <a:r>
              <a:rPr lang="en-US" dirty="0" err="1"/>
              <a:t>tangan</a:t>
            </a:r>
            <a:r>
              <a:rPr lang="en-US" dirty="0"/>
              <a:t> </a:t>
            </a:r>
            <a:r>
              <a:rPr lang="en-US" dirty="0" err="1"/>
              <a:t>kirinya</a:t>
            </a:r>
            <a:r>
              <a:rPr lang="en-US" dirty="0"/>
              <a:t>. </a:t>
            </a:r>
            <a:r>
              <a:rPr lang="en-US" dirty="0" err="1"/>
              <a:t>catatan</a:t>
            </a:r>
            <a:r>
              <a:rPr lang="en-US" dirty="0"/>
              <a:t> </a:t>
            </a:r>
            <a:r>
              <a:rPr lang="en-US" dirty="0" err="1"/>
              <a:t>rawat</a:t>
            </a:r>
            <a:r>
              <a:rPr lang="en-US" dirty="0"/>
              <a:t> </a:t>
            </a:r>
            <a:r>
              <a:rPr lang="en-US" dirty="0" err="1"/>
              <a:t>jalannya</a:t>
            </a:r>
            <a:r>
              <a:rPr lang="en-US" dirty="0"/>
              <a:t> 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terdiri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formulir</a:t>
            </a:r>
            <a:r>
              <a:rPr lang="en-US" dirty="0"/>
              <a:t> </a:t>
            </a:r>
            <a:r>
              <a:rPr lang="en-US" dirty="0" err="1"/>
              <a:t>pendaftaran</a:t>
            </a:r>
            <a:r>
              <a:rPr lang="en-US" dirty="0"/>
              <a:t> </a:t>
            </a:r>
            <a:r>
              <a:rPr lang="en-US" dirty="0" err="1"/>
              <a:t>pasien</a:t>
            </a:r>
            <a:r>
              <a:rPr lang="en-US" dirty="0"/>
              <a:t>, </a:t>
            </a:r>
            <a:r>
              <a:rPr lang="en-US" dirty="0" err="1"/>
              <a:t>formulir</a:t>
            </a:r>
            <a:r>
              <a:rPr lang="en-US" dirty="0"/>
              <a:t> </a:t>
            </a:r>
            <a:r>
              <a:rPr lang="en-US" dirty="0" err="1"/>
              <a:t>pemesanan</a:t>
            </a:r>
            <a:r>
              <a:rPr lang="en-US" dirty="0"/>
              <a:t> </a:t>
            </a:r>
            <a:r>
              <a:rPr lang="en-US" dirty="0" err="1"/>
              <a:t>dokter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laporan</a:t>
            </a:r>
            <a:r>
              <a:rPr lang="en-US" dirty="0"/>
              <a:t> x-ray</a:t>
            </a:r>
          </a:p>
        </p:txBody>
      </p:sp>
    </p:spTree>
    <p:extLst>
      <p:ext uri="{BB962C8B-B14F-4D97-AF65-F5344CB8AC3E}">
        <p14:creationId xmlns:p14="http://schemas.microsoft.com/office/powerpoint/2010/main" val="17813087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38626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1" y="838200"/>
            <a:ext cx="9855199" cy="914400"/>
          </a:xfrm>
        </p:spPr>
        <p:txBody>
          <a:bodyPr>
            <a:normAutofit/>
          </a:bodyPr>
          <a:lstStyle/>
          <a:p>
            <a:r>
              <a:rPr lang="en-US" sz="4000" dirty="0" err="1" smtClean="0">
                <a:solidFill>
                  <a:srgbClr val="000099"/>
                </a:solidFill>
                <a:latin typeface="Tahoma" pitchFamily="34" charset="0"/>
                <a:cs typeface="Tahoma" pitchFamily="34" charset="0"/>
              </a:rPr>
              <a:t>Formulir</a:t>
            </a:r>
            <a:r>
              <a:rPr lang="en-US" sz="4000" dirty="0" smtClean="0">
                <a:solidFill>
                  <a:srgbClr val="000099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>
                <a:solidFill>
                  <a:srgbClr val="000099"/>
                </a:solidFill>
                <a:latin typeface="Tahoma" pitchFamily="34" charset="0"/>
                <a:cs typeface="Tahoma" pitchFamily="34" charset="0"/>
              </a:rPr>
              <a:t>rawat</a:t>
            </a:r>
            <a:r>
              <a:rPr lang="en-US" sz="4000" dirty="0">
                <a:solidFill>
                  <a:srgbClr val="000099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>
                <a:solidFill>
                  <a:srgbClr val="000099"/>
                </a:solidFill>
                <a:latin typeface="Tahoma" pitchFamily="34" charset="0"/>
                <a:cs typeface="Tahoma" pitchFamily="34" charset="0"/>
              </a:rPr>
              <a:t>jalan</a:t>
            </a:r>
            <a:r>
              <a:rPr lang="en-US" sz="3200" dirty="0">
                <a:solidFill>
                  <a:srgbClr val="000099"/>
                </a:solidFill>
                <a:latin typeface="Tahoma" pitchFamily="34" charset="0"/>
                <a:cs typeface="Tahoma" pitchFamily="34" charset="0"/>
              </a:rPr>
              <a:t> </a:t>
            </a:r>
          </a:p>
        </p:txBody>
      </p:sp>
      <p:sp>
        <p:nvSpPr>
          <p:cNvPr id="538627" name="Rectangle 3"/>
          <p:cNvSpPr>
            <a:spLocks noGrp="1" noChangeArrowheads="1"/>
          </p:cNvSpPr>
          <p:nvPr>
            <p:ph idx="1"/>
          </p:nvPr>
        </p:nvSpPr>
        <p:spPr>
          <a:xfrm>
            <a:off x="1198034" y="1960564"/>
            <a:ext cx="10081684" cy="3989387"/>
          </a:xfrm>
        </p:spPr>
        <p:txBody>
          <a:bodyPr>
            <a:normAutofit/>
          </a:bodyPr>
          <a:lstStyle/>
          <a:p>
            <a:pPr marL="609600" indent="-609600">
              <a:buClr>
                <a:srgbClr val="000066"/>
              </a:buClr>
              <a:buFont typeface="Wingdings" pitchFamily="2" charset="2"/>
              <a:buAutoNum type="alphaLcPeriod"/>
            </a:pPr>
            <a:r>
              <a:rPr lang="en-US" sz="2800" dirty="0" err="1">
                <a:solidFill>
                  <a:srgbClr val="000099"/>
                </a:solidFill>
                <a:latin typeface="Tahoma" pitchFamily="34" charset="0"/>
                <a:cs typeface="Tahoma" pitchFamily="34" charset="0"/>
              </a:rPr>
              <a:t>Riwayat</a:t>
            </a:r>
            <a:r>
              <a:rPr lang="en-US" sz="2800" dirty="0">
                <a:solidFill>
                  <a:srgbClr val="000099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>
                <a:solidFill>
                  <a:srgbClr val="000099"/>
                </a:solidFill>
                <a:latin typeface="Tahoma" pitchFamily="34" charset="0"/>
                <a:cs typeface="Tahoma" pitchFamily="34" charset="0"/>
              </a:rPr>
              <a:t>pasien</a:t>
            </a:r>
            <a:r>
              <a:rPr lang="en-US" sz="2800" dirty="0">
                <a:solidFill>
                  <a:srgbClr val="000099"/>
                </a:solidFill>
                <a:latin typeface="Tahoma" pitchFamily="34" charset="0"/>
                <a:cs typeface="Tahoma" pitchFamily="34" charset="0"/>
              </a:rPr>
              <a:t>, </a:t>
            </a:r>
            <a:r>
              <a:rPr lang="en-US" sz="2800" dirty="0" err="1">
                <a:solidFill>
                  <a:srgbClr val="000099"/>
                </a:solidFill>
                <a:latin typeface="Tahoma" pitchFamily="34" charset="0"/>
                <a:cs typeface="Tahoma" pitchFamily="34" charset="0"/>
              </a:rPr>
              <a:t>pemeriksaan</a:t>
            </a:r>
            <a:r>
              <a:rPr lang="en-US" sz="2800" dirty="0">
                <a:solidFill>
                  <a:srgbClr val="000099"/>
                </a:solidFill>
                <a:latin typeface="Tahoma" pitchFamily="34" charset="0"/>
                <a:cs typeface="Tahoma" pitchFamily="34" charset="0"/>
              </a:rPr>
              <a:t> yang </a:t>
            </a:r>
            <a:r>
              <a:rPr lang="en-US" sz="2800" dirty="0" err="1">
                <a:solidFill>
                  <a:srgbClr val="000099"/>
                </a:solidFill>
                <a:latin typeface="Tahoma" pitchFamily="34" charset="0"/>
                <a:cs typeface="Tahoma" pitchFamily="34" charset="0"/>
              </a:rPr>
              <a:t>ditemukan</a:t>
            </a:r>
            <a:r>
              <a:rPr lang="en-US" sz="2800" dirty="0">
                <a:solidFill>
                  <a:srgbClr val="000099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>
                <a:solidFill>
                  <a:srgbClr val="000099"/>
                </a:solidFill>
                <a:latin typeface="Tahoma" pitchFamily="34" charset="0"/>
                <a:cs typeface="Tahoma" pitchFamily="34" charset="0"/>
              </a:rPr>
              <a:t>saat</a:t>
            </a:r>
            <a:r>
              <a:rPr lang="en-US" sz="2800" dirty="0">
                <a:solidFill>
                  <a:srgbClr val="000099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>
                <a:solidFill>
                  <a:srgbClr val="000099"/>
                </a:solidFill>
                <a:latin typeface="Tahoma" pitchFamily="34" charset="0"/>
                <a:cs typeface="Tahoma" pitchFamily="34" charset="0"/>
              </a:rPr>
              <a:t>pertama</a:t>
            </a:r>
            <a:r>
              <a:rPr lang="en-US" sz="2800" dirty="0">
                <a:solidFill>
                  <a:srgbClr val="000099"/>
                </a:solidFill>
                <a:latin typeface="Tahoma" pitchFamily="34" charset="0"/>
                <a:cs typeface="Tahoma" pitchFamily="34" charset="0"/>
              </a:rPr>
              <a:t> kali </a:t>
            </a:r>
            <a:r>
              <a:rPr lang="en-US" sz="2800" dirty="0" err="1">
                <a:solidFill>
                  <a:srgbClr val="000099"/>
                </a:solidFill>
                <a:latin typeface="Tahoma" pitchFamily="34" charset="0"/>
                <a:cs typeface="Tahoma" pitchFamily="34" charset="0"/>
              </a:rPr>
              <a:t>datang</a:t>
            </a:r>
            <a:r>
              <a:rPr lang="en-US" sz="2800" dirty="0">
                <a:solidFill>
                  <a:srgbClr val="000099"/>
                </a:solidFill>
                <a:latin typeface="Tahoma" pitchFamily="34" charset="0"/>
                <a:cs typeface="Tahoma" pitchFamily="34" charset="0"/>
              </a:rPr>
              <a:t>.</a:t>
            </a:r>
          </a:p>
          <a:p>
            <a:pPr marL="609600" indent="-609600">
              <a:buClr>
                <a:srgbClr val="000066"/>
              </a:buClr>
              <a:buFont typeface="Wingdings" pitchFamily="2" charset="2"/>
              <a:buAutoNum type="alphaLcPeriod"/>
            </a:pPr>
            <a:r>
              <a:rPr lang="en-US" sz="2800" dirty="0" err="1">
                <a:solidFill>
                  <a:srgbClr val="000099"/>
                </a:solidFill>
                <a:latin typeface="Tahoma" pitchFamily="34" charset="0"/>
                <a:cs typeface="Tahoma" pitchFamily="34" charset="0"/>
              </a:rPr>
              <a:t>Catatan</a:t>
            </a:r>
            <a:r>
              <a:rPr lang="en-US" sz="2800" dirty="0">
                <a:solidFill>
                  <a:srgbClr val="000099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>
                <a:solidFill>
                  <a:srgbClr val="000099"/>
                </a:solidFill>
                <a:latin typeface="Tahoma" pitchFamily="34" charset="0"/>
                <a:cs typeface="Tahoma" pitchFamily="34" charset="0"/>
              </a:rPr>
              <a:t>perkembangan</a:t>
            </a:r>
            <a:r>
              <a:rPr lang="en-US" sz="2800" dirty="0">
                <a:solidFill>
                  <a:srgbClr val="000099"/>
                </a:solidFill>
                <a:latin typeface="Tahoma" pitchFamily="34" charset="0"/>
                <a:cs typeface="Tahoma" pitchFamily="34" charset="0"/>
              </a:rPr>
              <a:t> &amp; </a:t>
            </a:r>
            <a:r>
              <a:rPr lang="en-US" sz="2800" dirty="0" err="1">
                <a:solidFill>
                  <a:srgbClr val="000099"/>
                </a:solidFill>
                <a:latin typeface="Tahoma" pitchFamily="34" charset="0"/>
                <a:cs typeface="Tahoma" pitchFamily="34" charset="0"/>
              </a:rPr>
              <a:t>obs</a:t>
            </a:r>
            <a:r>
              <a:rPr lang="en-US" sz="2800" dirty="0">
                <a:solidFill>
                  <a:srgbClr val="000099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>
                <a:solidFill>
                  <a:srgbClr val="000099"/>
                </a:solidFill>
                <a:latin typeface="Tahoma" pitchFamily="34" charset="0"/>
                <a:cs typeface="Tahoma" pitchFamily="34" charset="0"/>
              </a:rPr>
              <a:t>klinis</a:t>
            </a:r>
            <a:endParaRPr lang="en-US" sz="2800" dirty="0">
              <a:solidFill>
                <a:srgbClr val="000099"/>
              </a:solidFill>
              <a:latin typeface="Tahoma" pitchFamily="34" charset="0"/>
              <a:cs typeface="Tahoma" pitchFamily="34" charset="0"/>
            </a:endParaRPr>
          </a:p>
          <a:p>
            <a:pPr marL="609600" indent="-609600">
              <a:buClr>
                <a:srgbClr val="000066"/>
              </a:buClr>
              <a:buFont typeface="Wingdings" pitchFamily="2" charset="2"/>
              <a:buAutoNum type="alphaLcPeriod"/>
            </a:pPr>
            <a:r>
              <a:rPr lang="en-US" sz="2800" dirty="0">
                <a:solidFill>
                  <a:srgbClr val="000099"/>
                </a:solidFill>
                <a:latin typeface="Tahoma" pitchFamily="34" charset="0"/>
                <a:cs typeface="Tahoma" pitchFamily="34" charset="0"/>
              </a:rPr>
              <a:t>Lab, Ro”, </a:t>
            </a:r>
            <a:r>
              <a:rPr lang="en-US" sz="2800" dirty="0" err="1">
                <a:solidFill>
                  <a:srgbClr val="000099"/>
                </a:solidFill>
                <a:latin typeface="Tahoma" pitchFamily="34" charset="0"/>
                <a:cs typeface="Tahoma" pitchFamily="34" charset="0"/>
              </a:rPr>
              <a:t>hasil</a:t>
            </a:r>
            <a:r>
              <a:rPr lang="en-US" sz="2800" dirty="0">
                <a:solidFill>
                  <a:srgbClr val="000099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>
                <a:solidFill>
                  <a:srgbClr val="000099"/>
                </a:solidFill>
                <a:latin typeface="Tahoma" pitchFamily="34" charset="0"/>
                <a:cs typeface="Tahoma" pitchFamily="34" charset="0"/>
              </a:rPr>
              <a:t>pemeriksaan</a:t>
            </a:r>
            <a:r>
              <a:rPr lang="en-US" sz="2800" dirty="0">
                <a:solidFill>
                  <a:srgbClr val="000099"/>
                </a:solidFill>
                <a:latin typeface="Tahoma" pitchFamily="34" charset="0"/>
                <a:cs typeface="Tahoma" pitchFamily="34" charset="0"/>
              </a:rPr>
              <a:t> lain</a:t>
            </a:r>
          </a:p>
          <a:p>
            <a:pPr marL="609600" indent="-609600">
              <a:buClr>
                <a:srgbClr val="000066"/>
              </a:buClr>
              <a:buFont typeface="Wingdings" pitchFamily="2" charset="2"/>
              <a:buAutoNum type="alphaLcPeriod"/>
            </a:pPr>
            <a:r>
              <a:rPr lang="en-US" sz="2800" dirty="0" err="1">
                <a:solidFill>
                  <a:srgbClr val="000099"/>
                </a:solidFill>
                <a:latin typeface="Tahoma" pitchFamily="34" charset="0"/>
                <a:cs typeface="Tahoma" pitchFamily="34" charset="0"/>
              </a:rPr>
              <a:t>Formulir</a:t>
            </a:r>
            <a:r>
              <a:rPr lang="en-US" sz="2800" dirty="0">
                <a:solidFill>
                  <a:srgbClr val="000099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>
                <a:solidFill>
                  <a:srgbClr val="000099"/>
                </a:solidFill>
                <a:latin typeface="Tahoma" pitchFamily="34" charset="0"/>
                <a:cs typeface="Tahoma" pitchFamily="34" charset="0"/>
              </a:rPr>
              <a:t>khusus</a:t>
            </a:r>
            <a:r>
              <a:rPr lang="en-US" sz="2800" dirty="0">
                <a:solidFill>
                  <a:srgbClr val="000099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>
                <a:solidFill>
                  <a:srgbClr val="000099"/>
                </a:solidFill>
                <a:latin typeface="Tahoma" pitchFamily="34" charset="0"/>
                <a:cs typeface="Tahoma" pitchFamily="34" charset="0"/>
              </a:rPr>
              <a:t>rawat</a:t>
            </a:r>
            <a:r>
              <a:rPr lang="en-US" sz="2800" dirty="0">
                <a:solidFill>
                  <a:srgbClr val="000099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>
                <a:solidFill>
                  <a:srgbClr val="000099"/>
                </a:solidFill>
                <a:latin typeface="Tahoma" pitchFamily="34" charset="0"/>
                <a:cs typeface="Tahoma" pitchFamily="34" charset="0"/>
              </a:rPr>
              <a:t>jalan</a:t>
            </a:r>
            <a:r>
              <a:rPr lang="en-US" sz="2800" dirty="0">
                <a:solidFill>
                  <a:srgbClr val="000099"/>
                </a:solidFill>
                <a:latin typeface="Tahoma" pitchFamily="34" charset="0"/>
                <a:cs typeface="Tahoma" pitchFamily="34" charset="0"/>
              </a:rPr>
              <a:t>, </a:t>
            </a:r>
            <a:r>
              <a:rPr lang="en-US" sz="2800" dirty="0" err="1">
                <a:solidFill>
                  <a:srgbClr val="000099"/>
                </a:solidFill>
                <a:latin typeface="Tahoma" pitchFamily="34" charset="0"/>
                <a:cs typeface="Tahoma" pitchFamily="34" charset="0"/>
              </a:rPr>
              <a:t>formulir</a:t>
            </a:r>
            <a:r>
              <a:rPr lang="en-US" sz="2800" dirty="0">
                <a:solidFill>
                  <a:srgbClr val="000099"/>
                </a:solidFill>
                <a:latin typeface="Tahoma" pitchFamily="34" charset="0"/>
                <a:cs typeface="Tahoma" pitchFamily="34" charset="0"/>
              </a:rPr>
              <a:t> DM, </a:t>
            </a:r>
            <a:r>
              <a:rPr lang="en-US" sz="2800" dirty="0" err="1">
                <a:solidFill>
                  <a:srgbClr val="000099"/>
                </a:solidFill>
                <a:latin typeface="Tahoma" pitchFamily="34" charset="0"/>
                <a:cs typeface="Tahoma" pitchFamily="34" charset="0"/>
              </a:rPr>
              <a:t>grafik</a:t>
            </a:r>
            <a:r>
              <a:rPr lang="en-US" sz="2800" dirty="0">
                <a:solidFill>
                  <a:srgbClr val="000099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>
                <a:solidFill>
                  <a:srgbClr val="000099"/>
                </a:solidFill>
                <a:latin typeface="Tahoma" pitchFamily="34" charset="0"/>
                <a:cs typeface="Tahoma" pitchFamily="34" charset="0"/>
              </a:rPr>
              <a:t>perkembangan</a:t>
            </a:r>
            <a:r>
              <a:rPr lang="en-US" sz="2800" dirty="0">
                <a:solidFill>
                  <a:srgbClr val="000099"/>
                </a:solidFill>
                <a:latin typeface="Tahoma" pitchFamily="34" charset="0"/>
                <a:cs typeface="Tahoma" pitchFamily="34" charset="0"/>
              </a:rPr>
              <a:t>, </a:t>
            </a:r>
            <a:r>
              <a:rPr lang="en-US" sz="2800" dirty="0" err="1">
                <a:solidFill>
                  <a:srgbClr val="000099"/>
                </a:solidFill>
                <a:latin typeface="Tahoma" pitchFamily="34" charset="0"/>
                <a:cs typeface="Tahoma" pitchFamily="34" charset="0"/>
              </a:rPr>
              <a:t>rencana</a:t>
            </a:r>
            <a:r>
              <a:rPr lang="en-US" sz="2800" dirty="0">
                <a:solidFill>
                  <a:srgbClr val="000099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>
                <a:solidFill>
                  <a:srgbClr val="000099"/>
                </a:solidFill>
                <a:latin typeface="Tahoma" pitchFamily="34" charset="0"/>
                <a:cs typeface="Tahoma" pitchFamily="34" charset="0"/>
              </a:rPr>
              <a:t>perawatan</a:t>
            </a:r>
            <a:r>
              <a:rPr lang="en-US" sz="2800" dirty="0">
                <a:solidFill>
                  <a:srgbClr val="000099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>
                <a:solidFill>
                  <a:srgbClr val="000099"/>
                </a:solidFill>
                <a:latin typeface="Tahoma" pitchFamily="34" charset="0"/>
                <a:cs typeface="Tahoma" pitchFamily="34" charset="0"/>
              </a:rPr>
              <a:t>di</a:t>
            </a:r>
            <a:r>
              <a:rPr lang="en-US" sz="2800" dirty="0">
                <a:solidFill>
                  <a:srgbClr val="000099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>
                <a:solidFill>
                  <a:srgbClr val="000099"/>
                </a:solidFill>
                <a:latin typeface="Tahoma" pitchFamily="34" charset="0"/>
                <a:cs typeface="Tahoma" pitchFamily="34" charset="0"/>
              </a:rPr>
              <a:t>rumah</a:t>
            </a:r>
            <a:r>
              <a:rPr lang="en-US" sz="2800" dirty="0">
                <a:solidFill>
                  <a:srgbClr val="000099"/>
                </a:solidFill>
                <a:latin typeface="Tahoma" pitchFamily="34" charset="0"/>
                <a:cs typeface="Tahoma" pitchFamily="34" charset="0"/>
              </a:rPr>
              <a:t>. 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B2CB3-1208-4629-A2EE-219471331454}" type="datetime1">
              <a:rPr lang="en-US" smtClean="0"/>
              <a:pPr/>
              <a:t>28-Jun-18</a:t>
            </a:fld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1CB6C-49F4-41C6-952E-EF5C2B82BF0E}" type="slidenum">
              <a:rPr lang="en-US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97671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46818" name="Rectangle 2"/>
          <p:cNvSpPr>
            <a:spLocks noGrp="1" noChangeArrowheads="1"/>
          </p:cNvSpPr>
          <p:nvPr>
            <p:ph type="title"/>
          </p:nvPr>
        </p:nvSpPr>
        <p:spPr>
          <a:xfrm>
            <a:off x="1320801" y="685801"/>
            <a:ext cx="9347200" cy="942975"/>
          </a:xfrm>
        </p:spPr>
        <p:txBody>
          <a:bodyPr>
            <a:noAutofit/>
          </a:bodyPr>
          <a:lstStyle/>
          <a:p>
            <a:pPr algn="ctr"/>
            <a:r>
              <a:rPr lang="en-US" sz="4400" b="1" dirty="0" err="1">
                <a:solidFill>
                  <a:srgbClr val="000099"/>
                </a:solidFill>
                <a:latin typeface="Tahoma" pitchFamily="34" charset="0"/>
                <a:cs typeface="Tahoma" pitchFamily="34" charset="0"/>
              </a:rPr>
              <a:t>Isi</a:t>
            </a:r>
            <a:r>
              <a:rPr lang="en-US" sz="4400" b="1" dirty="0">
                <a:solidFill>
                  <a:srgbClr val="000099"/>
                </a:solidFill>
                <a:latin typeface="Tahoma" pitchFamily="34" charset="0"/>
                <a:cs typeface="Tahoma" pitchFamily="34" charset="0"/>
              </a:rPr>
              <a:t> RM </a:t>
            </a:r>
            <a:r>
              <a:rPr lang="en-US" sz="4400" b="1" dirty="0" err="1">
                <a:solidFill>
                  <a:srgbClr val="000099"/>
                </a:solidFill>
                <a:latin typeface="Tahoma" pitchFamily="34" charset="0"/>
                <a:cs typeface="Tahoma" pitchFamily="34" charset="0"/>
              </a:rPr>
              <a:t>Rawat</a:t>
            </a:r>
            <a:r>
              <a:rPr lang="en-US" sz="4400" b="1" dirty="0">
                <a:solidFill>
                  <a:srgbClr val="000099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4400" b="1" dirty="0" err="1">
                <a:solidFill>
                  <a:srgbClr val="000099"/>
                </a:solidFill>
                <a:latin typeface="Tahoma" pitchFamily="34" charset="0"/>
                <a:cs typeface="Tahoma" pitchFamily="34" charset="0"/>
              </a:rPr>
              <a:t>Jalan</a:t>
            </a:r>
            <a:r>
              <a:rPr lang="en-US" sz="4000" b="1" dirty="0">
                <a:solidFill>
                  <a:srgbClr val="000099"/>
                </a:solidFill>
                <a:latin typeface="Tahoma" pitchFamily="34" charset="0"/>
                <a:cs typeface="Tahoma" pitchFamily="34" charset="0"/>
              </a:rPr>
              <a:t/>
            </a:r>
            <a:br>
              <a:rPr lang="en-US" sz="4000" b="1" dirty="0">
                <a:solidFill>
                  <a:srgbClr val="000099"/>
                </a:solidFill>
                <a:latin typeface="Tahoma" pitchFamily="34" charset="0"/>
                <a:cs typeface="Tahoma" pitchFamily="34" charset="0"/>
              </a:rPr>
            </a:br>
            <a:r>
              <a:rPr lang="en-US" sz="1600" dirty="0">
                <a:solidFill>
                  <a:srgbClr val="000099"/>
                </a:solidFill>
                <a:latin typeface="Tahoma" pitchFamily="34" charset="0"/>
                <a:cs typeface="Tahoma" pitchFamily="34" charset="0"/>
              </a:rPr>
              <a:t>(</a:t>
            </a:r>
            <a:r>
              <a:rPr lang="en-US" sz="1600" dirty="0" err="1">
                <a:solidFill>
                  <a:srgbClr val="000099"/>
                </a:solidFill>
                <a:latin typeface="Tahoma" pitchFamily="34" charset="0"/>
                <a:cs typeface="Tahoma" pitchFamily="34" charset="0"/>
              </a:rPr>
              <a:t>PerMenKes</a:t>
            </a:r>
            <a:r>
              <a:rPr lang="en-US" sz="1600" dirty="0">
                <a:solidFill>
                  <a:srgbClr val="000099"/>
                </a:solidFill>
                <a:latin typeface="Tahoma" pitchFamily="34" charset="0"/>
                <a:cs typeface="Tahoma" pitchFamily="34" charset="0"/>
              </a:rPr>
              <a:t> 269/2008-Pasal 3)</a:t>
            </a:r>
            <a:endParaRPr lang="en-US" sz="1400" dirty="0">
              <a:solidFill>
                <a:srgbClr val="000099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546819" name="Rectangle 3"/>
          <p:cNvSpPr>
            <a:spLocks noGrp="1" noChangeArrowheads="1"/>
          </p:cNvSpPr>
          <p:nvPr>
            <p:ph idx="1"/>
          </p:nvPr>
        </p:nvSpPr>
        <p:spPr>
          <a:xfrm>
            <a:off x="711201" y="1770063"/>
            <a:ext cx="10566400" cy="4972050"/>
          </a:xfrm>
        </p:spPr>
        <p:txBody>
          <a:bodyPr>
            <a:normAutofit lnSpcReduction="10000"/>
          </a:bodyPr>
          <a:lstStyle/>
          <a:p>
            <a:pPr marL="609600" indent="-609600">
              <a:lnSpc>
                <a:spcPct val="90000"/>
              </a:lnSpc>
              <a:buClr>
                <a:srgbClr val="000066"/>
              </a:buClr>
              <a:buFont typeface="Wingdings" pitchFamily="2" charset="2"/>
              <a:buAutoNum type="arabicPeriod"/>
            </a:pPr>
            <a:r>
              <a:rPr lang="en-US" sz="2800" dirty="0" err="1">
                <a:solidFill>
                  <a:srgbClr val="000099"/>
                </a:solidFill>
                <a:latin typeface="Tahoma" pitchFamily="34" charset="0"/>
                <a:cs typeface="Tahoma" pitchFamily="34" charset="0"/>
              </a:rPr>
              <a:t>Identitas</a:t>
            </a:r>
            <a:endParaRPr lang="en-US" sz="2800" dirty="0">
              <a:solidFill>
                <a:srgbClr val="000099"/>
              </a:solidFill>
              <a:latin typeface="Tahoma" pitchFamily="34" charset="0"/>
              <a:cs typeface="Tahoma" pitchFamily="34" charset="0"/>
            </a:endParaRPr>
          </a:p>
          <a:p>
            <a:pPr marL="609600" indent="-609600">
              <a:lnSpc>
                <a:spcPct val="90000"/>
              </a:lnSpc>
              <a:buClr>
                <a:srgbClr val="000066"/>
              </a:buClr>
              <a:buFont typeface="Wingdings" pitchFamily="2" charset="2"/>
              <a:buAutoNum type="arabicPeriod"/>
            </a:pPr>
            <a:r>
              <a:rPr lang="en-US" sz="2800" dirty="0" err="1">
                <a:solidFill>
                  <a:srgbClr val="000099"/>
                </a:solidFill>
                <a:latin typeface="Tahoma" pitchFamily="34" charset="0"/>
                <a:cs typeface="Tahoma" pitchFamily="34" charset="0"/>
              </a:rPr>
              <a:t>Tanggal</a:t>
            </a:r>
            <a:r>
              <a:rPr lang="en-US" sz="2800" dirty="0">
                <a:solidFill>
                  <a:srgbClr val="000099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>
                <a:solidFill>
                  <a:srgbClr val="000099"/>
                </a:solidFill>
                <a:latin typeface="Tahoma" pitchFamily="34" charset="0"/>
                <a:cs typeface="Tahoma" pitchFamily="34" charset="0"/>
              </a:rPr>
              <a:t>dan</a:t>
            </a:r>
            <a:r>
              <a:rPr lang="en-US" sz="2800" dirty="0">
                <a:solidFill>
                  <a:srgbClr val="000099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>
                <a:solidFill>
                  <a:srgbClr val="000099"/>
                </a:solidFill>
                <a:latin typeface="Tahoma" pitchFamily="34" charset="0"/>
                <a:cs typeface="Tahoma" pitchFamily="34" charset="0"/>
              </a:rPr>
              <a:t>waktu</a:t>
            </a:r>
            <a:endParaRPr lang="en-US" sz="2800" dirty="0">
              <a:solidFill>
                <a:srgbClr val="000099"/>
              </a:solidFill>
              <a:latin typeface="Tahoma" pitchFamily="34" charset="0"/>
              <a:cs typeface="Tahoma" pitchFamily="34" charset="0"/>
            </a:endParaRPr>
          </a:p>
          <a:p>
            <a:pPr marL="609600" indent="-609600">
              <a:lnSpc>
                <a:spcPct val="90000"/>
              </a:lnSpc>
              <a:buClr>
                <a:srgbClr val="000066"/>
              </a:buClr>
              <a:buFont typeface="Wingdings" pitchFamily="2" charset="2"/>
              <a:buAutoNum type="arabicPeriod"/>
            </a:pPr>
            <a:r>
              <a:rPr lang="en-US" sz="2800" dirty="0" err="1">
                <a:solidFill>
                  <a:srgbClr val="000099"/>
                </a:solidFill>
                <a:latin typeface="Tahoma" pitchFamily="34" charset="0"/>
                <a:cs typeface="Tahoma" pitchFamily="34" charset="0"/>
              </a:rPr>
              <a:t>Hasil</a:t>
            </a:r>
            <a:r>
              <a:rPr lang="en-US" sz="2800" dirty="0">
                <a:solidFill>
                  <a:srgbClr val="000099"/>
                </a:solidFill>
                <a:latin typeface="Tahoma" pitchFamily="34" charset="0"/>
                <a:cs typeface="Tahoma" pitchFamily="34" charset="0"/>
              </a:rPr>
              <a:t> anamnesis (</a:t>
            </a:r>
            <a:r>
              <a:rPr lang="en-US" sz="2800" dirty="0" err="1">
                <a:solidFill>
                  <a:srgbClr val="000099"/>
                </a:solidFill>
                <a:latin typeface="Tahoma" pitchFamily="34" charset="0"/>
                <a:cs typeface="Tahoma" pitchFamily="34" charset="0"/>
              </a:rPr>
              <a:t>keluhan</a:t>
            </a:r>
            <a:r>
              <a:rPr lang="en-US" sz="2800" dirty="0">
                <a:solidFill>
                  <a:srgbClr val="000099"/>
                </a:solidFill>
                <a:latin typeface="Tahoma" pitchFamily="34" charset="0"/>
                <a:cs typeface="Tahoma" pitchFamily="34" charset="0"/>
              </a:rPr>
              <a:t>, </a:t>
            </a:r>
            <a:r>
              <a:rPr lang="en-US" sz="2800" dirty="0" err="1">
                <a:solidFill>
                  <a:srgbClr val="000099"/>
                </a:solidFill>
                <a:latin typeface="Tahoma" pitchFamily="34" charset="0"/>
                <a:cs typeface="Tahoma" pitchFamily="34" charset="0"/>
              </a:rPr>
              <a:t>riwayat</a:t>
            </a:r>
            <a:r>
              <a:rPr lang="en-US" sz="2800" dirty="0">
                <a:solidFill>
                  <a:srgbClr val="000099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>
                <a:solidFill>
                  <a:srgbClr val="000099"/>
                </a:solidFill>
                <a:latin typeface="Tahoma" pitchFamily="34" charset="0"/>
                <a:cs typeface="Tahoma" pitchFamily="34" charset="0"/>
              </a:rPr>
              <a:t>penyakit</a:t>
            </a:r>
            <a:r>
              <a:rPr lang="en-US" sz="2800" dirty="0">
                <a:solidFill>
                  <a:srgbClr val="000099"/>
                </a:solidFill>
                <a:latin typeface="Tahoma" pitchFamily="34" charset="0"/>
                <a:cs typeface="Tahoma" pitchFamily="34" charset="0"/>
              </a:rPr>
              <a:t>)</a:t>
            </a:r>
          </a:p>
          <a:p>
            <a:pPr marL="609600" indent="-609600">
              <a:lnSpc>
                <a:spcPct val="90000"/>
              </a:lnSpc>
              <a:buClr>
                <a:srgbClr val="000066"/>
              </a:buClr>
              <a:buFont typeface="Wingdings" pitchFamily="2" charset="2"/>
              <a:buAutoNum type="arabicPeriod"/>
            </a:pPr>
            <a:r>
              <a:rPr lang="en-US" sz="2800" dirty="0" err="1">
                <a:solidFill>
                  <a:srgbClr val="000099"/>
                </a:solidFill>
                <a:latin typeface="Tahoma" pitchFamily="34" charset="0"/>
                <a:cs typeface="Tahoma" pitchFamily="34" charset="0"/>
              </a:rPr>
              <a:t>Hasil</a:t>
            </a:r>
            <a:r>
              <a:rPr lang="en-US" sz="2800" dirty="0">
                <a:solidFill>
                  <a:srgbClr val="000099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>
                <a:solidFill>
                  <a:srgbClr val="000099"/>
                </a:solidFill>
                <a:latin typeface="Tahoma" pitchFamily="34" charset="0"/>
                <a:cs typeface="Tahoma" pitchFamily="34" charset="0"/>
              </a:rPr>
              <a:t>pemeriksaan</a:t>
            </a:r>
            <a:r>
              <a:rPr lang="en-US" sz="2800" dirty="0">
                <a:solidFill>
                  <a:srgbClr val="000099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>
                <a:solidFill>
                  <a:srgbClr val="000099"/>
                </a:solidFill>
                <a:latin typeface="Tahoma" pitchFamily="34" charset="0"/>
                <a:cs typeface="Tahoma" pitchFamily="34" charset="0"/>
              </a:rPr>
              <a:t>fisik</a:t>
            </a:r>
            <a:r>
              <a:rPr lang="en-US" sz="2800" dirty="0">
                <a:solidFill>
                  <a:srgbClr val="000099"/>
                </a:solidFill>
                <a:latin typeface="Tahoma" pitchFamily="34" charset="0"/>
                <a:cs typeface="Tahoma" pitchFamily="34" charset="0"/>
              </a:rPr>
              <a:t> &amp; </a:t>
            </a:r>
            <a:r>
              <a:rPr lang="en-US" sz="2800" dirty="0" err="1">
                <a:solidFill>
                  <a:srgbClr val="000099"/>
                </a:solidFill>
                <a:latin typeface="Tahoma" pitchFamily="34" charset="0"/>
                <a:cs typeface="Tahoma" pitchFamily="34" charset="0"/>
              </a:rPr>
              <a:t>penunjang</a:t>
            </a:r>
            <a:r>
              <a:rPr lang="en-US" sz="2800" dirty="0">
                <a:solidFill>
                  <a:srgbClr val="000099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>
                <a:solidFill>
                  <a:srgbClr val="000099"/>
                </a:solidFill>
                <a:latin typeface="Tahoma" pitchFamily="34" charset="0"/>
                <a:cs typeface="Tahoma" pitchFamily="34" charset="0"/>
              </a:rPr>
              <a:t>medik</a:t>
            </a:r>
            <a:endParaRPr lang="en-US" sz="2800" dirty="0">
              <a:solidFill>
                <a:srgbClr val="000099"/>
              </a:solidFill>
              <a:latin typeface="Tahoma" pitchFamily="34" charset="0"/>
              <a:cs typeface="Tahoma" pitchFamily="34" charset="0"/>
            </a:endParaRPr>
          </a:p>
          <a:p>
            <a:pPr marL="609600" indent="-609600">
              <a:lnSpc>
                <a:spcPct val="90000"/>
              </a:lnSpc>
              <a:buClr>
                <a:srgbClr val="000066"/>
              </a:buClr>
              <a:buFont typeface="Wingdings" pitchFamily="2" charset="2"/>
              <a:buAutoNum type="arabicPeriod"/>
            </a:pPr>
            <a:r>
              <a:rPr lang="en-US" sz="2800" dirty="0">
                <a:solidFill>
                  <a:srgbClr val="000099"/>
                </a:solidFill>
                <a:latin typeface="Tahoma" pitchFamily="34" charset="0"/>
                <a:cs typeface="Tahoma" pitchFamily="34" charset="0"/>
              </a:rPr>
              <a:t>Diagnosis</a:t>
            </a:r>
          </a:p>
          <a:p>
            <a:pPr marL="609600" indent="-609600">
              <a:lnSpc>
                <a:spcPct val="90000"/>
              </a:lnSpc>
              <a:buClr>
                <a:srgbClr val="000066"/>
              </a:buClr>
              <a:buFont typeface="Wingdings" pitchFamily="2" charset="2"/>
              <a:buAutoNum type="arabicPeriod"/>
            </a:pPr>
            <a:r>
              <a:rPr lang="en-US" sz="2800" dirty="0" err="1">
                <a:solidFill>
                  <a:srgbClr val="000099"/>
                </a:solidFill>
                <a:latin typeface="Tahoma" pitchFamily="34" charset="0"/>
                <a:cs typeface="Tahoma" pitchFamily="34" charset="0"/>
              </a:rPr>
              <a:t>Rencana</a:t>
            </a:r>
            <a:r>
              <a:rPr lang="en-US" sz="2800" dirty="0">
                <a:solidFill>
                  <a:srgbClr val="000099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>
                <a:solidFill>
                  <a:srgbClr val="000099"/>
                </a:solidFill>
                <a:latin typeface="Tahoma" pitchFamily="34" charset="0"/>
                <a:cs typeface="Tahoma" pitchFamily="34" charset="0"/>
              </a:rPr>
              <a:t>penatalaksanaan</a:t>
            </a:r>
            <a:endParaRPr lang="en-US" sz="2800" dirty="0">
              <a:solidFill>
                <a:srgbClr val="000099"/>
              </a:solidFill>
              <a:latin typeface="Tahoma" pitchFamily="34" charset="0"/>
              <a:cs typeface="Tahoma" pitchFamily="34" charset="0"/>
            </a:endParaRPr>
          </a:p>
          <a:p>
            <a:pPr marL="609600" indent="-609600">
              <a:lnSpc>
                <a:spcPct val="90000"/>
              </a:lnSpc>
              <a:buClr>
                <a:srgbClr val="000066"/>
              </a:buClr>
              <a:buFont typeface="Wingdings" pitchFamily="2" charset="2"/>
              <a:buAutoNum type="arabicPeriod"/>
            </a:pPr>
            <a:r>
              <a:rPr lang="en-US" sz="2800" dirty="0" err="1">
                <a:solidFill>
                  <a:srgbClr val="000099"/>
                </a:solidFill>
                <a:latin typeface="Tahoma" pitchFamily="34" charset="0"/>
                <a:cs typeface="Tahoma" pitchFamily="34" charset="0"/>
              </a:rPr>
              <a:t>Pengobatan</a:t>
            </a:r>
            <a:r>
              <a:rPr lang="en-US" sz="2800" dirty="0">
                <a:solidFill>
                  <a:srgbClr val="000099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>
                <a:solidFill>
                  <a:srgbClr val="000099"/>
                </a:solidFill>
                <a:latin typeface="Tahoma" pitchFamily="34" charset="0"/>
                <a:cs typeface="Tahoma" pitchFamily="34" charset="0"/>
              </a:rPr>
              <a:t>dan</a:t>
            </a:r>
            <a:r>
              <a:rPr lang="en-US" sz="2800" dirty="0">
                <a:solidFill>
                  <a:srgbClr val="000099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>
                <a:solidFill>
                  <a:srgbClr val="000099"/>
                </a:solidFill>
                <a:latin typeface="Tahoma" pitchFamily="34" charset="0"/>
                <a:cs typeface="Tahoma" pitchFamily="34" charset="0"/>
              </a:rPr>
              <a:t>atau</a:t>
            </a:r>
            <a:r>
              <a:rPr lang="en-US" sz="2800" dirty="0">
                <a:solidFill>
                  <a:srgbClr val="000099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>
                <a:solidFill>
                  <a:srgbClr val="000099"/>
                </a:solidFill>
                <a:latin typeface="Tahoma" pitchFamily="34" charset="0"/>
                <a:cs typeface="Tahoma" pitchFamily="34" charset="0"/>
              </a:rPr>
              <a:t>tindakan</a:t>
            </a:r>
            <a:endParaRPr lang="en-US" sz="2800" dirty="0">
              <a:solidFill>
                <a:srgbClr val="000099"/>
              </a:solidFill>
              <a:latin typeface="Tahoma" pitchFamily="34" charset="0"/>
              <a:cs typeface="Tahoma" pitchFamily="34" charset="0"/>
            </a:endParaRPr>
          </a:p>
          <a:p>
            <a:pPr marL="609600" indent="-609600">
              <a:lnSpc>
                <a:spcPct val="90000"/>
              </a:lnSpc>
              <a:buClr>
                <a:srgbClr val="000066"/>
              </a:buClr>
              <a:buFont typeface="Wingdings" pitchFamily="2" charset="2"/>
              <a:buAutoNum type="arabicPeriod"/>
            </a:pPr>
            <a:r>
              <a:rPr lang="en-US" sz="2800" dirty="0" err="1">
                <a:solidFill>
                  <a:srgbClr val="000099"/>
                </a:solidFill>
                <a:latin typeface="Tahoma" pitchFamily="34" charset="0"/>
                <a:cs typeface="Tahoma" pitchFamily="34" charset="0"/>
              </a:rPr>
              <a:t>Pelayanan</a:t>
            </a:r>
            <a:r>
              <a:rPr lang="en-US" sz="2800" dirty="0">
                <a:solidFill>
                  <a:srgbClr val="000099"/>
                </a:solidFill>
                <a:latin typeface="Tahoma" pitchFamily="34" charset="0"/>
                <a:cs typeface="Tahoma" pitchFamily="34" charset="0"/>
              </a:rPr>
              <a:t> lain</a:t>
            </a:r>
          </a:p>
          <a:p>
            <a:pPr marL="609600" indent="-609600">
              <a:lnSpc>
                <a:spcPct val="90000"/>
              </a:lnSpc>
              <a:buClr>
                <a:srgbClr val="000066"/>
              </a:buClr>
              <a:buFont typeface="Wingdings" pitchFamily="2" charset="2"/>
              <a:buAutoNum type="arabicPeriod"/>
            </a:pPr>
            <a:r>
              <a:rPr lang="en-US" sz="2800" dirty="0" err="1">
                <a:solidFill>
                  <a:srgbClr val="000099"/>
                </a:solidFill>
                <a:latin typeface="Tahoma" pitchFamily="34" charset="0"/>
                <a:cs typeface="Tahoma" pitchFamily="34" charset="0"/>
              </a:rPr>
              <a:t>Odontogram</a:t>
            </a:r>
            <a:r>
              <a:rPr lang="en-US" sz="2800" dirty="0">
                <a:solidFill>
                  <a:srgbClr val="000099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>
                <a:solidFill>
                  <a:srgbClr val="000099"/>
                </a:solidFill>
                <a:latin typeface="Tahoma" pitchFamily="34" charset="0"/>
                <a:cs typeface="Tahoma" pitchFamily="34" charset="0"/>
              </a:rPr>
              <a:t>klinik</a:t>
            </a:r>
            <a:r>
              <a:rPr lang="en-US" sz="2800" dirty="0">
                <a:solidFill>
                  <a:srgbClr val="000099"/>
                </a:solidFill>
                <a:latin typeface="Tahoma" pitchFamily="34" charset="0"/>
                <a:cs typeface="Tahoma" pitchFamily="34" charset="0"/>
              </a:rPr>
              <a:t> (</a:t>
            </a:r>
            <a:r>
              <a:rPr lang="en-US" sz="2800" dirty="0" err="1">
                <a:solidFill>
                  <a:srgbClr val="000099"/>
                </a:solidFill>
                <a:latin typeface="Tahoma" pitchFamily="34" charset="0"/>
                <a:cs typeface="Tahoma" pitchFamily="34" charset="0"/>
              </a:rPr>
              <a:t>gigi</a:t>
            </a:r>
            <a:r>
              <a:rPr lang="en-US" sz="2800" dirty="0">
                <a:solidFill>
                  <a:srgbClr val="000099"/>
                </a:solidFill>
                <a:latin typeface="Tahoma" pitchFamily="34" charset="0"/>
                <a:cs typeface="Tahoma" pitchFamily="34" charset="0"/>
              </a:rPr>
              <a:t>)</a:t>
            </a:r>
          </a:p>
          <a:p>
            <a:pPr marL="609600" indent="-609600">
              <a:lnSpc>
                <a:spcPct val="90000"/>
              </a:lnSpc>
              <a:buClr>
                <a:srgbClr val="000066"/>
              </a:buClr>
              <a:buFont typeface="Wingdings" pitchFamily="2" charset="2"/>
              <a:buAutoNum type="arabicPeriod"/>
            </a:pPr>
            <a:r>
              <a:rPr lang="en-US" sz="2800" dirty="0" err="1">
                <a:solidFill>
                  <a:srgbClr val="000099"/>
                </a:solidFill>
                <a:latin typeface="Tahoma" pitchFamily="34" charset="0"/>
                <a:cs typeface="Tahoma" pitchFamily="34" charset="0"/>
              </a:rPr>
              <a:t>Persetujuan</a:t>
            </a:r>
            <a:r>
              <a:rPr lang="en-US" sz="2800" dirty="0">
                <a:solidFill>
                  <a:srgbClr val="000099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>
                <a:solidFill>
                  <a:srgbClr val="000099"/>
                </a:solidFill>
                <a:latin typeface="Tahoma" pitchFamily="34" charset="0"/>
                <a:cs typeface="Tahoma" pitchFamily="34" charset="0"/>
              </a:rPr>
              <a:t>tindakan</a:t>
            </a:r>
            <a:endParaRPr lang="en-US" sz="2800" dirty="0">
              <a:solidFill>
                <a:srgbClr val="000099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EE90A-09B4-454E-BE23-D8953A23DE79}" type="datetime1">
              <a:rPr lang="en-US" smtClean="0"/>
              <a:pPr/>
              <a:t>28-Jun-18</a:t>
            </a:fld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810F3-9026-4470-8C80-E9E747F75C2A}" type="slidenum">
              <a:rPr lang="en-US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29897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</TotalTime>
  <Words>412</Words>
  <Application>Microsoft Office PowerPoint</Application>
  <PresentationFormat>Custom</PresentationFormat>
  <Paragraphs>34</Paragraphs>
  <Slides>9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HOSPITAL OUTPATIENT RECORD &amp; PHYSICIANS OFFICE RECORD</vt:lpstr>
      <vt:lpstr>PowerPoint Presentation</vt:lpstr>
      <vt:lpstr>PowerPoint Presentation</vt:lpstr>
      <vt:lpstr>PowerPoint Presentation</vt:lpstr>
      <vt:lpstr>PowerPoint Presentation</vt:lpstr>
      <vt:lpstr>Contoh 1</vt:lpstr>
      <vt:lpstr>Contoh 2</vt:lpstr>
      <vt:lpstr>Formulir rawat jalan </vt:lpstr>
      <vt:lpstr>Isi RM Rawat Jalan (PerMenKes 269/2008-Pasal 3)</vt:lpstr>
    </vt:vector>
  </TitlesOfParts>
  <Company>by adguard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HOSPITAL INPATIENT RECORD-CLINICAL DATA</dc:title>
  <dc:creator>Alif Naufal</dc:creator>
  <cp:lastModifiedBy>BPISTI2008</cp:lastModifiedBy>
  <cp:revision>14</cp:revision>
  <dcterms:created xsi:type="dcterms:W3CDTF">2018-03-31T06:39:05Z</dcterms:created>
  <dcterms:modified xsi:type="dcterms:W3CDTF">2018-06-28T10:54:58Z</dcterms:modified>
</cp:coreProperties>
</file>