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6" r:id="rId2"/>
    <p:sldId id="386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>
        <p:scale>
          <a:sx n="112" d="100"/>
          <a:sy n="112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BEBB44-9204-449A-9436-A5F72C709857}" type="datetimeFigureOut">
              <a:rPr lang="id-ID"/>
              <a:pPr>
                <a:defRPr/>
              </a:pPr>
              <a:t>30/11/2017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94B30E-5FCB-408D-8AB7-6845C20018A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958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675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232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18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3505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665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134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216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242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5461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5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387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1194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6227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1244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0958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2840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2029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5705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5959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1578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61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124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808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0807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724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2619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5341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5605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1069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2013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8354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8680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82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795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2973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51435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2718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62060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56382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2687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1290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7118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72802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690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81113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999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678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530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308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08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9B39-5458-4FC2-A4CD-4FD70F2E2D83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123A-B96C-438E-AA56-80159B7CF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BC89-7FAE-47F7-90F7-632E0A16E252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CB9F-F93B-4496-ACB9-10B898FED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339A-2AAF-49C4-9197-E410C2CEE0DE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FE4F-94C6-497D-8ABB-28216A0E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69A6-D5FD-4DFC-A7A4-088FA154EFC3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2F2F-6424-4AA5-9E3D-90E72048A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2CDE-EC27-401E-96A4-F423FCAD5268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F3F7-E82D-4BEE-86BE-B323AA6C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553E-1036-449E-B003-66115D4ED24F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A3DD-A43A-4BC2-B64F-C39A0AAF6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BFCD-AC7B-40A6-B174-555E77579E6C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BFAD-EE7A-4390-B85D-F6749E612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A3B2-0B60-4969-9B1F-DF4CA0940E77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0592-9ED0-4225-85FE-07429403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9E38-E174-4575-93A6-3F28C24F5BCA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F0A2-CEA4-48F0-BD95-4B91D9F57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7195-69FC-4C89-9D20-947F3459C0AC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10FE-E2AD-41EF-9E96-8634289E6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FA72-65A3-4048-9DF1-FF50E6FA9291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A6C4-D736-4F47-833A-224B6EFE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23179-116D-4FDB-85FF-BF328392149F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576388A-37C8-4864-86A6-D008759AA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4" y="3657600"/>
            <a:ext cx="59213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KASUS-KASUS MASALAH KODING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10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smtClean="0">
              <a:solidFill>
                <a:schemeClr val="bg1"/>
              </a:solidFill>
            </a:endParaRP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LAELA </a:t>
            </a:r>
            <a:r>
              <a:rPr lang="en-US" sz="2000" b="1" dirty="0">
                <a:solidFill>
                  <a:schemeClr val="bg1"/>
                </a:solidFill>
              </a:rPr>
              <a:t>INDAWATI, </a:t>
            </a:r>
            <a:r>
              <a:rPr lang="en-US" sz="2000" b="1" dirty="0" err="1">
                <a:solidFill>
                  <a:schemeClr val="bg1"/>
                </a:solidFill>
              </a:rPr>
              <a:t>SSt.MIK</a:t>
            </a:r>
            <a:r>
              <a:rPr lang="en-US" sz="2000" b="1" dirty="0">
                <a:solidFill>
                  <a:schemeClr val="bg1"/>
                </a:solidFill>
              </a:rPr>
              <a:t>., MKM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YATI MARYATI, SKM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REKAM </a:t>
            </a:r>
            <a:r>
              <a:rPr lang="en-US" sz="2000" b="1" dirty="0" smtClean="0">
                <a:solidFill>
                  <a:schemeClr val="bg1"/>
                </a:solidFill>
              </a:rPr>
              <a:t>MEDIS DAN INFORMASI KESEHATAN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94195" y="1129220"/>
            <a:ext cx="662940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9335" marR="6350" indent="-1017269">
              <a:lnSpc>
                <a:spcPct val="100000"/>
              </a:lnSpc>
              <a:tabLst>
                <a:tab pos="673100" algn="l"/>
                <a:tab pos="927100" algn="l"/>
                <a:tab pos="4509770" algn="l"/>
              </a:tabLst>
            </a:pPr>
            <a:r>
              <a:rPr sz="3600" dirty="0">
                <a:latin typeface="Arial"/>
                <a:cs typeface="Arial"/>
              </a:rPr>
              <a:t>Px	:	Tonsilektomi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deng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n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Kauter Faring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(2</a:t>
            </a:r>
            <a:r>
              <a:rPr sz="3600" spc="10" dirty="0">
                <a:latin typeface="Arial"/>
                <a:cs typeface="Arial"/>
              </a:rPr>
              <a:t>8</a:t>
            </a:r>
            <a:r>
              <a:rPr sz="3600" dirty="0">
                <a:latin typeface="Arial"/>
                <a:cs typeface="Arial"/>
              </a:rPr>
              <a:t>.2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dan	29.3</a:t>
            </a:r>
            <a:r>
              <a:rPr sz="3600" spc="-5" dirty="0">
                <a:latin typeface="Arial"/>
                <a:cs typeface="Arial"/>
              </a:rPr>
              <a:t>9</a:t>
            </a:r>
            <a:r>
              <a:rPr sz="3600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29578" y="2901125"/>
            <a:ext cx="8284845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nsil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kt</a:t>
            </a:r>
            <a:r>
              <a:rPr sz="2800" spc="-30" dirty="0">
                <a:latin typeface="Rockwell"/>
                <a:cs typeface="Rockwell"/>
              </a:rPr>
              <a:t>om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selalu dikoding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kaute</a:t>
            </a:r>
            <a:r>
              <a:rPr sz="2800" spc="-15" dirty="0">
                <a:latin typeface="Rockwell"/>
                <a:cs typeface="Rockwell"/>
              </a:rPr>
              <a:t>r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faring</a:t>
            </a:r>
            <a:endParaRPr sz="2800">
              <a:latin typeface="Rockwell"/>
              <a:cs typeface="Rockwell"/>
            </a:endParaRPr>
          </a:p>
          <a:p>
            <a:pPr marL="12700" marR="66611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katan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akibat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erub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 grouping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34417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47152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33450" y="1165034"/>
            <a:ext cx="790257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673100" algn="l"/>
                <a:tab pos="927100" algn="l"/>
                <a:tab pos="4104004" algn="l"/>
              </a:tabLst>
            </a:pPr>
            <a:r>
              <a:rPr sz="3600" dirty="0">
                <a:latin typeface="Arial"/>
                <a:cs typeface="Arial"/>
              </a:rPr>
              <a:t>Px	:	Appendectomy	dengan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lap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rotomi</a:t>
            </a:r>
            <a:endParaRPr sz="36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(47.0+54.1)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4159" y="2865310"/>
            <a:ext cx="7946390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Tin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op</a:t>
            </a:r>
            <a:r>
              <a:rPr sz="2800" spc="-15" dirty="0">
                <a:latin typeface="Rockwell"/>
                <a:cs typeface="Rockwell"/>
              </a:rPr>
              <a:t>erasi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mbu</a:t>
            </a:r>
            <a:r>
              <a:rPr sz="2800" spc="-15" dirty="0">
                <a:latin typeface="Rockwell"/>
                <a:cs typeface="Rockwell"/>
              </a:rPr>
              <a:t>ka lapisan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perut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utama</a:t>
            </a:r>
            <a:endParaRPr sz="2800">
              <a:latin typeface="Rockwell"/>
              <a:cs typeface="Rockwell"/>
            </a:endParaRPr>
          </a:p>
          <a:p>
            <a:pPr>
              <a:lnSpc>
                <a:spcPts val="1900"/>
              </a:lnSpc>
              <a:spcBef>
                <a:spcPts val="3"/>
              </a:spcBef>
            </a:pPr>
            <a:endParaRPr sz="1900"/>
          </a:p>
          <a:p>
            <a:pPr>
              <a:lnSpc>
                <a:spcPts val="2800"/>
              </a:lnSpc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86375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950944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Px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15" dirty="0">
                <a:latin typeface="Arial"/>
                <a:cs typeface="Arial"/>
              </a:rPr>
              <a:t>: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Herniotomi</a:t>
            </a:r>
            <a:r>
              <a:rPr sz="4000" spc="30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dengan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laparotomi</a:t>
            </a:r>
            <a:endParaRPr sz="4000">
              <a:latin typeface="Arial"/>
              <a:cs typeface="Arial"/>
            </a:endParaRPr>
          </a:p>
          <a:p>
            <a:pPr marL="1002030">
              <a:lnSpc>
                <a:spcPct val="100000"/>
              </a:lnSpc>
            </a:pPr>
            <a:r>
              <a:rPr sz="4000" spc="-20" dirty="0">
                <a:latin typeface="Arial"/>
                <a:cs typeface="Arial"/>
              </a:rPr>
              <a:t>(53.9+</a:t>
            </a:r>
            <a:r>
              <a:rPr sz="4000" spc="-45" dirty="0">
                <a:latin typeface="Arial"/>
                <a:cs typeface="Arial"/>
              </a:rPr>
              <a:t>5</a:t>
            </a:r>
            <a:r>
              <a:rPr sz="4000" spc="-20" dirty="0">
                <a:latin typeface="Arial"/>
                <a:cs typeface="Arial"/>
              </a:rPr>
              <a:t>4.1)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98805" y="2667000"/>
            <a:ext cx="7946390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572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</a:t>
            </a:r>
            <a:r>
              <a:rPr sz="2800" spc="-15" dirty="0">
                <a:latin typeface="Rockwell"/>
                <a:cs typeface="Rockwell"/>
              </a:rPr>
              <a:t>ning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tkan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biaya,</a:t>
            </a:r>
            <a:r>
              <a:rPr sz="2800" spc="-25" dirty="0">
                <a:latin typeface="Rockwell"/>
                <a:cs typeface="Rockwell"/>
              </a:rPr>
              <a:t> h</a:t>
            </a:r>
            <a:r>
              <a:rPr sz="2800" spc="-10" dirty="0">
                <a:latin typeface="Rockwell"/>
                <a:cs typeface="Rockwell"/>
              </a:rPr>
              <a:t>asil</a:t>
            </a:r>
            <a:r>
              <a:rPr sz="2800" spc="-15" dirty="0">
                <a:latin typeface="Rockwell"/>
                <a:cs typeface="Rockwell"/>
              </a:rPr>
              <a:t> grouping berbe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 dirty="0">
              <a:latin typeface="Rockwell"/>
              <a:cs typeface="Rockwell"/>
            </a:endParaRPr>
          </a:p>
          <a:p>
            <a:pPr>
              <a:lnSpc>
                <a:spcPts val="1900"/>
              </a:lnSpc>
              <a:spcBef>
                <a:spcPts val="6"/>
              </a:spcBef>
            </a:pPr>
            <a:endParaRPr sz="1900" dirty="0"/>
          </a:p>
          <a:p>
            <a:pPr>
              <a:lnSpc>
                <a:spcPts val="2800"/>
              </a:lnSpc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dap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0" dirty="0">
                <a:latin typeface="Rockwell"/>
                <a:cs typeface="Rockwell"/>
              </a:rPr>
              <a:t>odi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42276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68086" y="685800"/>
            <a:ext cx="7204709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975994" algn="l"/>
              </a:tabLst>
            </a:pPr>
            <a:r>
              <a:rPr sz="4400" dirty="0">
                <a:latin typeface="Arial"/>
                <a:cs typeface="Arial"/>
              </a:rPr>
              <a:t>Px	Insi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Peritoneum (54.95)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57200" y="1801273"/>
            <a:ext cx="8229600" cy="4525963"/>
          </a:xfrm>
          <a:prstGeom prst="rect">
            <a:avLst/>
          </a:prstGeom>
        </p:spPr>
        <p:txBody>
          <a:bodyPr vert="horz" wrap="square" lIns="0" tIns="50482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20000"/>
              </a:lnSpc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era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pisah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mi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SC/ap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ec</a:t>
            </a:r>
            <a:r>
              <a:rPr sz="2800" spc="-20" dirty="0">
                <a:latin typeface="Rockwell"/>
                <a:cs typeface="Rockwell"/>
              </a:rPr>
              <a:t>t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my 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insisi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peritone</a:t>
            </a:r>
            <a:r>
              <a:rPr sz="2800" spc="-20" dirty="0">
                <a:latin typeface="Rockwell"/>
                <a:cs typeface="Rockwell"/>
              </a:rPr>
              <a:t>um.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Dam</a:t>
            </a:r>
            <a:r>
              <a:rPr sz="2800" spc="-15" dirty="0">
                <a:latin typeface="Rockwell"/>
                <a:cs typeface="Rockwell"/>
              </a:rPr>
              <a:t>pak: </a:t>
            </a:r>
            <a:r>
              <a:rPr sz="2800" spc="-30" dirty="0">
                <a:latin typeface="Rockwell"/>
                <a:cs typeface="Rockwell"/>
              </a:rPr>
              <a:t>me</a:t>
            </a:r>
            <a:r>
              <a:rPr sz="2800" spc="-15" dirty="0">
                <a:latin typeface="Rockwell"/>
                <a:cs typeface="Rockwell"/>
              </a:rPr>
              <a:t>ningkatkan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biaya,hasil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5" dirty="0">
                <a:latin typeface="Rockwell"/>
                <a:cs typeface="Rockwell"/>
              </a:rPr>
              <a:t>grouping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erbe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64944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511991" y="3810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Insi</a:t>
            </a:r>
            <a:r>
              <a:rPr sz="4400" spc="10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Peritoneum (54.95)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1585" y="1981200"/>
            <a:ext cx="7752080" cy="368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43307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r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ing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ah-</a:t>
            </a:r>
            <a:r>
              <a:rPr sz="2800" spc="-15" dirty="0">
                <a:latin typeface="Rockwell"/>
                <a:cs typeface="Rockwell"/>
              </a:rPr>
              <a:t> pi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,mi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SC</a:t>
            </a:r>
            <a:r>
              <a:rPr sz="2800" spc="-10" dirty="0">
                <a:latin typeface="Rockwell"/>
                <a:cs typeface="Rockwell"/>
              </a:rPr>
              <a:t>/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ect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20" dirty="0">
                <a:latin typeface="Rockwell"/>
                <a:cs typeface="Rockwell"/>
              </a:rPr>
              <a:t>y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 in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isi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riton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5" dirty="0">
                <a:latin typeface="Rockwell"/>
                <a:cs typeface="Rockwell"/>
              </a:rPr>
              <a:t>m</a:t>
            </a:r>
            <a:endParaRPr sz="2800" dirty="0">
              <a:latin typeface="Rockwell"/>
              <a:cs typeface="Rockwel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5" dirty="0">
                <a:latin typeface="Rockwell"/>
                <a:cs typeface="Rockwell"/>
              </a:rPr>
              <a:t> 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ya,h</a:t>
            </a:r>
            <a:r>
              <a:rPr sz="2800" spc="-10" dirty="0">
                <a:latin typeface="Rockwell"/>
                <a:cs typeface="Rockwell"/>
              </a:rPr>
              <a:t>asil </a:t>
            </a:r>
            <a:r>
              <a:rPr sz="2800" spc="-15" dirty="0">
                <a:latin typeface="Rockwell"/>
                <a:cs typeface="Rockwell"/>
              </a:rPr>
              <a:t>grouping 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rb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7528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</a:t>
            </a:r>
            <a:endParaRPr sz="2800" dirty="0">
              <a:latin typeface="Rockwell"/>
              <a:cs typeface="Rockwell"/>
            </a:endParaRPr>
          </a:p>
          <a:p>
            <a:pPr marL="37846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prosedur</a:t>
            </a:r>
            <a:r>
              <a:rPr sz="2800" spc="-20" dirty="0">
                <a:latin typeface="Rockwell"/>
                <a:cs typeface="Rockwell"/>
              </a:rPr>
              <a:t>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dap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0" dirty="0">
                <a:latin typeface="Rockwell"/>
                <a:cs typeface="Rockwell"/>
              </a:rPr>
              <a:t>odi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46603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675945" y="791781"/>
            <a:ext cx="63030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4518025" algn="l"/>
              </a:tabLst>
            </a:pPr>
            <a:r>
              <a:rPr sz="4400" dirty="0">
                <a:latin typeface="Arial"/>
                <a:cs typeface="Arial"/>
              </a:rPr>
              <a:t>Repair</a:t>
            </a:r>
            <a:r>
              <a:rPr sz="4400" spc="-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Perineum	(75.6</a:t>
            </a:r>
            <a:r>
              <a:rPr sz="4400" spc="-10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59447" y="1981200"/>
            <a:ext cx="7853680" cy="352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2476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400" spc="-5" dirty="0">
                <a:latin typeface="Rockwell"/>
                <a:cs typeface="Rockwell"/>
              </a:rPr>
              <a:t>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rsa</a:t>
            </a:r>
            <a:r>
              <a:rPr sz="2400" spc="-2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inan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20" dirty="0">
                <a:latin typeface="Rockwell"/>
                <a:cs typeface="Rockwell"/>
              </a:rPr>
              <a:t>rm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erin</a:t>
            </a:r>
            <a:r>
              <a:rPr sz="2400" dirty="0">
                <a:latin typeface="Rockwell"/>
                <a:cs typeface="Rockwell"/>
              </a:rPr>
              <a:t>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dikoding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lacerasi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perine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dirty="0">
                <a:latin typeface="Rockwell"/>
                <a:cs typeface="Rockwell"/>
              </a:rPr>
              <a:t>m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t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nda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repa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dirty="0">
                <a:latin typeface="Rockwell"/>
                <a:cs typeface="Rockwell"/>
              </a:rPr>
              <a:t> 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um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(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</a:t>
            </a:r>
            <a:r>
              <a:rPr sz="2400" spc="-25" dirty="0">
                <a:latin typeface="Rockwell"/>
                <a:cs typeface="Rockwell"/>
              </a:rPr>
              <a:t>9</a:t>
            </a:r>
            <a:r>
              <a:rPr sz="2400" dirty="0">
                <a:latin typeface="Rockwell"/>
                <a:cs typeface="Rockwell"/>
              </a:rPr>
              <a:t>)</a:t>
            </a:r>
          </a:p>
          <a:p>
            <a:pPr marL="355600" marR="635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15" dirty="0">
                <a:latin typeface="Rockwell"/>
                <a:cs typeface="Rockwell"/>
              </a:rPr>
              <a:t>Dampak: </a:t>
            </a:r>
            <a:r>
              <a:rPr sz="2400" spc="-5" dirty="0">
                <a:latin typeface="Rockwell"/>
                <a:cs typeface="Rockwell"/>
              </a:rPr>
              <a:t>entr</a:t>
            </a:r>
            <a:r>
              <a:rPr sz="2400" dirty="0">
                <a:latin typeface="Rockwell"/>
                <a:cs typeface="Rockwell"/>
              </a:rPr>
              <a:t>i </a:t>
            </a:r>
            <a:r>
              <a:rPr sz="2400" spc="-25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indakan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repa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dirty="0">
                <a:latin typeface="Rockwell"/>
                <a:cs typeface="Rockwell"/>
              </a:rPr>
              <a:t> 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um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(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69</a:t>
            </a:r>
            <a:r>
              <a:rPr sz="2400" dirty="0">
                <a:latin typeface="Rockwell"/>
                <a:cs typeface="Rockwell"/>
              </a:rPr>
              <a:t>)</a:t>
            </a:r>
            <a:r>
              <a:rPr sz="2400" spc="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akan </a:t>
            </a:r>
            <a:r>
              <a:rPr sz="2400" spc="-5" dirty="0">
                <a:latin typeface="Rockwell"/>
                <a:cs typeface="Rockwell"/>
              </a:rPr>
              <a:t>me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y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ba</a:t>
            </a:r>
            <a:r>
              <a:rPr sz="2400" spc="-30" dirty="0">
                <a:latin typeface="Rockwell"/>
                <a:cs typeface="Rockwell"/>
              </a:rPr>
              <a:t>b</a:t>
            </a:r>
            <a:r>
              <a:rPr sz="2400" spc="-5" dirty="0">
                <a:latin typeface="Rockwell"/>
                <a:cs typeface="Rockwell"/>
              </a:rPr>
              <a:t>ka</a:t>
            </a:r>
            <a:r>
              <a:rPr sz="2400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perubahan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g</a:t>
            </a:r>
            <a:r>
              <a:rPr sz="2400" spc="-20" dirty="0">
                <a:latin typeface="Rockwell"/>
                <a:cs typeface="Rockwell"/>
              </a:rPr>
              <a:t>r</a:t>
            </a:r>
            <a:r>
              <a:rPr sz="2400" spc="-5" dirty="0">
                <a:latin typeface="Rockwell"/>
                <a:cs typeface="Rockwell"/>
              </a:rPr>
              <a:t>o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dirty="0">
                <a:latin typeface="Rockwell"/>
                <a:cs typeface="Rockwell"/>
              </a:rPr>
              <a:t>per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me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di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2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20" dirty="0">
                <a:latin typeface="Rockwell"/>
                <a:cs typeface="Rockwell"/>
              </a:rPr>
              <a:t>6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20" dirty="0">
                <a:latin typeface="Rockwell"/>
                <a:cs typeface="Rockwell"/>
              </a:rPr>
              <a:t>12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10" dirty="0">
                <a:latin typeface="Rockwell"/>
                <a:cs typeface="Rockwell"/>
              </a:rPr>
              <a:t>I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aya </a:t>
            </a:r>
            <a:r>
              <a:rPr sz="2400" spc="-5" dirty="0">
                <a:latin typeface="Rockwell"/>
                <a:cs typeface="Rockwell"/>
              </a:rPr>
              <a:t>kla</a:t>
            </a:r>
            <a:r>
              <a:rPr sz="2400" spc="-15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m yang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leb</a:t>
            </a:r>
            <a:r>
              <a:rPr sz="2400" spc="-15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h t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ngg</a:t>
            </a:r>
            <a:r>
              <a:rPr sz="2400" dirty="0">
                <a:latin typeface="Rockwell"/>
                <a:cs typeface="Rockwell"/>
              </a:rPr>
              <a:t>i dari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5" dirty="0">
                <a:latin typeface="Rockwell"/>
                <a:cs typeface="Rockwell"/>
              </a:rPr>
              <a:t>oup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r </a:t>
            </a:r>
            <a:r>
              <a:rPr sz="2400" spc="-15" dirty="0">
                <a:latin typeface="Rockwell"/>
                <a:cs typeface="Rockwell"/>
              </a:rPr>
              <a:t>persal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na</a:t>
            </a:r>
            <a:r>
              <a:rPr sz="2400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20" dirty="0">
                <a:latin typeface="Rockwell"/>
                <a:cs typeface="Rockwell"/>
              </a:rPr>
              <a:t>rm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endParaRPr sz="24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dirty="0">
                <a:latin typeface="Rockwell"/>
                <a:cs typeface="Rockwell"/>
              </a:rPr>
              <a:t>Ke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epa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:</a:t>
            </a:r>
            <a:endParaRPr sz="2400" dirty="0">
              <a:latin typeface="Rockwell"/>
              <a:cs typeface="Rockwell"/>
            </a:endParaRPr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Rockwell"/>
                <a:cs typeface="Rockwell"/>
              </a:rPr>
              <a:t>Repair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pada ru</a:t>
            </a:r>
            <a:r>
              <a:rPr sz="2400" spc="-1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in </a:t>
            </a:r>
            <a:r>
              <a:rPr sz="2400" spc="-5" dirty="0">
                <a:latin typeface="Rockwell"/>
                <a:cs typeface="Rockwell"/>
              </a:rPr>
              <a:t>epis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otom</a:t>
            </a:r>
            <a:r>
              <a:rPr sz="2400" dirty="0">
                <a:latin typeface="Rockwell"/>
                <a:cs typeface="Rockwell"/>
              </a:rPr>
              <a:t>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saat persa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inan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normal</a:t>
            </a:r>
            <a:endParaRPr sz="2400" dirty="0">
              <a:latin typeface="Rockwell"/>
              <a:cs typeface="Rockwell"/>
            </a:endParaRPr>
          </a:p>
          <a:p>
            <a:pPr marL="377825">
              <a:lnSpc>
                <a:spcPct val="100000"/>
              </a:lnSpc>
            </a:pPr>
            <a:r>
              <a:rPr sz="2400" dirty="0">
                <a:latin typeface="Rockwell"/>
                <a:cs typeface="Rockwell"/>
              </a:rPr>
              <a:t>dikoding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7</a:t>
            </a:r>
            <a:r>
              <a:rPr sz="2400" spc="-25" dirty="0">
                <a:latin typeface="Rockwell"/>
                <a:cs typeface="Rockwell"/>
              </a:rPr>
              <a:t>3</a:t>
            </a:r>
            <a:r>
              <a:rPr sz="2400" spc="-10" dirty="0">
                <a:latin typeface="Rockwell"/>
                <a:cs typeface="Rockwell"/>
              </a:rPr>
              <a:t>.6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(bukan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</a:t>
            </a:r>
            <a:r>
              <a:rPr sz="2400" spc="-25" dirty="0">
                <a:latin typeface="Rockwell"/>
                <a:cs typeface="Rockwell"/>
              </a:rPr>
              <a:t>9</a:t>
            </a:r>
            <a:r>
              <a:rPr sz="2400" dirty="0">
                <a:latin typeface="Rockwell"/>
                <a:cs typeface="Rockwel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0242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990600" y="609600"/>
            <a:ext cx="5435600" cy="133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USG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pada Keha</a:t>
            </a:r>
            <a:r>
              <a:rPr sz="4400" spc="5" dirty="0">
                <a:latin typeface="Arial"/>
                <a:cs typeface="Arial"/>
              </a:rPr>
              <a:t>m</a:t>
            </a:r>
            <a:r>
              <a:rPr sz="4400" dirty="0">
                <a:latin typeface="Arial"/>
                <a:cs typeface="Arial"/>
              </a:rPr>
              <a:t>ilan (88.76 / 88.7</a:t>
            </a:r>
            <a:r>
              <a:rPr sz="4400" spc="5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735329" y="2027736"/>
            <a:ext cx="7701915" cy="409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6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9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pada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mila</a:t>
            </a:r>
            <a:r>
              <a:rPr sz="2800" spc="-10" dirty="0">
                <a:latin typeface="Rockwell"/>
                <a:cs typeface="Rockwell"/>
              </a:rPr>
              <a:t>n,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sa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 raw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jalan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(8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.76/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8.7</a:t>
            </a:r>
            <a:r>
              <a:rPr sz="2800" spc="-30" dirty="0">
                <a:latin typeface="Rockwell"/>
                <a:cs typeface="Rockwell"/>
              </a:rPr>
              <a:t>9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  <a:p>
            <a:pPr marL="355600" marR="2794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15" dirty="0">
                <a:latin typeface="Rockwell"/>
                <a:cs typeface="Rockwell"/>
              </a:rPr>
              <a:t>6/8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.79 lebih tingg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25" dirty="0">
                <a:latin typeface="Rockwell"/>
                <a:cs typeface="Rockwell"/>
              </a:rPr>
              <a:t>ka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8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78460" marR="76327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milan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8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bila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terbukti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kuka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7216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77514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WSD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dan pun</a:t>
            </a:r>
            <a:r>
              <a:rPr sz="4400" spc="5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ture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 lung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40" y="2498756"/>
            <a:ext cx="7454265" cy="368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1143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</a:t>
            </a:r>
            <a:r>
              <a:rPr sz="2800" spc="-20" dirty="0">
                <a:latin typeface="Rockwell"/>
                <a:cs typeface="Rockwell"/>
              </a:rPr>
              <a:t>s-k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sa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 </a:t>
            </a:r>
            <a:r>
              <a:rPr sz="2800" spc="-25" dirty="0">
                <a:latin typeface="Rockwell"/>
                <a:cs typeface="Rockwell"/>
              </a:rPr>
              <a:t>WSD</a:t>
            </a:r>
            <a:r>
              <a:rPr sz="2800" spc="-15" dirty="0">
                <a:latin typeface="Rockwell"/>
                <a:cs typeface="Rockwell"/>
              </a:rPr>
              <a:t> (34.04)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ring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lah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b</a:t>
            </a:r>
            <a:r>
              <a:rPr sz="2800" spc="-20" dirty="0">
                <a:latin typeface="Rockwell"/>
                <a:cs typeface="Rockwell"/>
              </a:rPr>
              <a:t>ah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pu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cture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f </a:t>
            </a:r>
            <a:r>
              <a:rPr sz="2800" spc="-15" dirty="0">
                <a:latin typeface="Rockwell"/>
                <a:cs typeface="Rockwell"/>
              </a:rPr>
              <a:t>lung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(3</a:t>
            </a:r>
            <a:r>
              <a:rPr sz="2800" spc="-35" dirty="0">
                <a:latin typeface="Rockwell"/>
                <a:cs typeface="Rockwell"/>
              </a:rPr>
              <a:t>3</a:t>
            </a:r>
            <a:r>
              <a:rPr sz="2800" spc="-15" dirty="0">
                <a:latin typeface="Rockwell"/>
                <a:cs typeface="Rockwell"/>
              </a:rPr>
              <a:t>.93)</a:t>
            </a:r>
            <a:endParaRPr sz="280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  <a:p>
            <a:pPr marL="355600" marR="66675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33.93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erub</a:t>
            </a:r>
            <a:r>
              <a:rPr sz="2800" spc="-20" dirty="0">
                <a:latin typeface="Rockwell"/>
                <a:cs typeface="Rockwell"/>
              </a:rPr>
              <a:t>ah</a:t>
            </a:r>
            <a:r>
              <a:rPr sz="2800" spc="-25" dirty="0">
                <a:latin typeface="Rockwell"/>
                <a:cs typeface="Rockwell"/>
              </a:rPr>
              <a:t> h</a:t>
            </a:r>
            <a:r>
              <a:rPr sz="2800" spc="-10" dirty="0">
                <a:latin typeface="Rockwell"/>
                <a:cs typeface="Rockwell"/>
              </a:rPr>
              <a:t>asil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grou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nj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di le</a:t>
            </a:r>
            <a:r>
              <a:rPr sz="2800" spc="-1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ih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tingg</a:t>
            </a:r>
            <a:r>
              <a:rPr sz="2800" spc="-10" dirty="0">
                <a:latin typeface="Rockwell"/>
                <a:cs typeface="Rockwell"/>
              </a:rPr>
              <a:t>i</a:t>
            </a:r>
            <a:endParaRPr sz="280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20" dirty="0">
                <a:latin typeface="Rockwell"/>
                <a:cs typeface="Rockwell"/>
              </a:rPr>
              <a:t>an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37846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WSD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adalah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34.</a:t>
            </a:r>
            <a:r>
              <a:rPr sz="2800" spc="-35" dirty="0">
                <a:latin typeface="Rockwell"/>
                <a:cs typeface="Rockwell"/>
              </a:rPr>
              <a:t>0</a:t>
            </a:r>
            <a:r>
              <a:rPr sz="2800" spc="-20" dirty="0">
                <a:latin typeface="Rockwell"/>
                <a:cs typeface="Rockwell"/>
              </a:rPr>
              <a:t>4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398681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488769"/>
            <a:ext cx="8229600" cy="1143000"/>
          </a:xfrm>
          <a:prstGeom prst="rect">
            <a:avLst/>
          </a:prstGeom>
        </p:spPr>
        <p:txBody>
          <a:bodyPr vert="horz" wrap="square" lIns="0" tIns="2829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684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Endotrakeal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Tube (96.0</a:t>
            </a:r>
            <a:r>
              <a:rPr sz="4400" spc="5" dirty="0">
                <a:latin typeface="Arial"/>
                <a:cs typeface="Arial"/>
              </a:rPr>
              <a:t>4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80227" y="2133600"/>
            <a:ext cx="7699375" cy="371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Pa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rasi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kan ya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rlu 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san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trach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tu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ikod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ng ter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isah</a:t>
            </a:r>
          </a:p>
          <a:p>
            <a:pPr>
              <a:lnSpc>
                <a:spcPts val="2150"/>
              </a:lnSpc>
              <a:spcBef>
                <a:spcPts val="27"/>
              </a:spcBef>
              <a:buFont typeface="Arial"/>
              <a:buChar char="•"/>
            </a:pPr>
            <a:endParaRPr sz="2150" dirty="0"/>
          </a:p>
          <a:p>
            <a:pPr>
              <a:lnSpc>
                <a:spcPts val="3200"/>
              </a:lnSpc>
              <a:buFont typeface="Arial"/>
              <a:buChar char="•"/>
            </a:pPr>
            <a:endParaRPr sz="32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Kese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akat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 marL="37782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Pros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ru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akan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ari</a:t>
            </a:r>
          </a:p>
          <a:p>
            <a:pPr marL="37782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pr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sed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ma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ak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diko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1370616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293687" y="3810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Sk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n </a:t>
            </a:r>
            <a:r>
              <a:rPr sz="4400" spc="-15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raft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5939" y="1837826"/>
            <a:ext cx="7745095" cy="402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73152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in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dita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ih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 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elloid,</a:t>
            </a:r>
            <a:r>
              <a:rPr sz="2800" spc="-10" dirty="0">
                <a:latin typeface="Rockwell"/>
                <a:cs typeface="Rockwell"/>
              </a:rPr>
              <a:t> selluliti</a:t>
            </a:r>
            <a:r>
              <a:rPr sz="2800" spc="-20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dll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Skin gr</a:t>
            </a:r>
            <a:r>
              <a:rPr sz="2800" spc="-10" dirty="0">
                <a:latin typeface="Rockwell"/>
                <a:cs typeface="Rockwell"/>
              </a:rPr>
              <a:t>aft,</a:t>
            </a:r>
            <a:r>
              <a:rPr sz="2800" spc="-15" dirty="0">
                <a:latin typeface="Rockwell"/>
                <a:cs typeface="Rockwell"/>
              </a:rPr>
              <a:t> tidak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ijamin</a:t>
            </a:r>
            <a:endParaRPr sz="2800" dirty="0">
              <a:latin typeface="Rockwell"/>
              <a:cs typeface="Rockwel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r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 d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sm</a:t>
            </a:r>
            <a:r>
              <a:rPr sz="2800" spc="-20" dirty="0">
                <a:latin typeface="Rockwell"/>
                <a:cs typeface="Rockwell"/>
              </a:rPr>
              <a:t>etik</a:t>
            </a:r>
            <a:endParaRPr sz="2800" dirty="0">
              <a:latin typeface="Rockwell"/>
              <a:cs typeface="Rockwel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15" dirty="0">
                <a:latin typeface="Rockwell"/>
                <a:cs typeface="Rockwell"/>
              </a:rPr>
              <a:t>Cat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10" dirty="0">
                <a:latin typeface="Rockwell"/>
                <a:cs typeface="Rockwell"/>
              </a:rPr>
              <a:t>: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rhatian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ft,</a:t>
            </a:r>
            <a:r>
              <a:rPr sz="2800" spc="-15" dirty="0">
                <a:latin typeface="Rockwell"/>
                <a:cs typeface="Rockwell"/>
              </a:rPr>
              <a:t> 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stik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</a:t>
            </a:r>
            <a:r>
              <a:rPr sz="2800" spc="-10" dirty="0">
                <a:latin typeface="Rockwell"/>
                <a:cs typeface="Rockwell"/>
              </a:rPr>
              <a:t>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w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jar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dila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uk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 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si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(mi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luka/injury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luas d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m)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jika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ya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luka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cil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ing</a:t>
            </a:r>
            <a:r>
              <a:rPr sz="2800" spc="-10" dirty="0">
                <a:latin typeface="Rockwell"/>
                <a:cs typeface="Rockwell"/>
              </a:rPr>
              <a:t> s</a:t>
            </a:r>
            <a:r>
              <a:rPr sz="2800" spc="-15" dirty="0">
                <a:latin typeface="Rockwell"/>
                <a:cs typeface="Rockwell"/>
              </a:rPr>
              <a:t>kin gr</a:t>
            </a:r>
            <a:r>
              <a:rPr sz="2800" spc="-10" dirty="0">
                <a:latin typeface="Rockwell"/>
                <a:cs typeface="Rockwell"/>
              </a:rPr>
              <a:t>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(86.</a:t>
            </a:r>
            <a:r>
              <a:rPr sz="2800" spc="-30" dirty="0">
                <a:latin typeface="Rockwell"/>
                <a:cs typeface="Rockwell"/>
              </a:rPr>
              <a:t>6</a:t>
            </a:r>
            <a:r>
              <a:rPr sz="2800" spc="-15" dirty="0">
                <a:latin typeface="Rockwell"/>
                <a:cs typeface="Rockwell"/>
              </a:rPr>
              <a:t>9) perlu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</a:t>
            </a:r>
            <a:r>
              <a:rPr sz="2800" spc="-20" dirty="0">
                <a:latin typeface="Rockwell"/>
                <a:cs typeface="Rockwell"/>
              </a:rPr>
              <a:t>nfirmas</a:t>
            </a:r>
            <a:r>
              <a:rPr sz="2800" spc="0" dirty="0">
                <a:latin typeface="Rockwell"/>
                <a:cs typeface="Rockwell"/>
              </a:rPr>
              <a:t>i</a:t>
            </a:r>
            <a:r>
              <a:rPr sz="2800" spc="-10" dirty="0">
                <a:latin typeface="Rockwell"/>
                <a:cs typeface="Rockwell"/>
              </a:rPr>
              <a:t>.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99124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05066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kasus-kasus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koding</a:t>
            </a:r>
            <a:r>
              <a:rPr lang="en-US" dirty="0" smtClean="0"/>
              <a:t> INA CBG’s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konsensus</a:t>
            </a:r>
            <a:r>
              <a:rPr lang="en-US" dirty="0" smtClean="0"/>
              <a:t> BPJS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pengkodean</a:t>
            </a:r>
            <a:r>
              <a:rPr lang="en-US" dirty="0" smtClean="0"/>
              <a:t> JKN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810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0" dirty="0">
                <a:latin typeface="Arial"/>
                <a:cs typeface="Arial"/>
              </a:rPr>
              <a:t>Educational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Therapy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(93.82)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00709" y="1881051"/>
            <a:ext cx="7971155" cy="352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400" spc="-15" dirty="0">
                <a:latin typeface="Rockwell"/>
                <a:cs typeface="Rockwell"/>
              </a:rPr>
              <a:t>Educat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o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pada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ke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20" dirty="0">
                <a:latin typeface="Rockwell"/>
                <a:cs typeface="Rockwell"/>
              </a:rPr>
              <a:t>1</a:t>
            </a:r>
            <a:r>
              <a:rPr sz="2400" spc="-10" dirty="0">
                <a:latin typeface="Rockwell"/>
                <a:cs typeface="Rockwell"/>
              </a:rPr>
              <a:t>.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Ep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s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de s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uai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spc="-15" dirty="0">
                <a:latin typeface="Rockwell"/>
                <a:cs typeface="Rockwell"/>
              </a:rPr>
              <a:t>uran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episode</a:t>
            </a:r>
            <a:r>
              <a:rPr sz="2400" spc="-10" dirty="0">
                <a:latin typeface="Rockwell"/>
                <a:cs typeface="Rockwell"/>
              </a:rPr>
              <a:t> 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,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ed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spc="-15" dirty="0">
                <a:latin typeface="Rockwell"/>
                <a:cs typeface="Rockwell"/>
              </a:rPr>
              <a:t>ca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ional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u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tuk</a:t>
            </a:r>
            <a:r>
              <a:rPr sz="2400" spc="-2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gizi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misal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ya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gizi)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pada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20" dirty="0">
                <a:latin typeface="Rockwell"/>
                <a:cs typeface="Rockwell"/>
              </a:rPr>
              <a:t>klai</a:t>
            </a:r>
            <a:r>
              <a:rPr sz="2400" dirty="0">
                <a:latin typeface="Rockwell"/>
                <a:cs typeface="Rockwell"/>
              </a:rPr>
              <a:t>m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n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dirty="0">
                <a:latin typeface="Rockwell"/>
                <a:cs typeface="Rockwell"/>
              </a:rPr>
              <a:t>Ke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epa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:</a:t>
            </a:r>
            <a:endParaRPr sz="2400" dirty="0">
              <a:latin typeface="Rockwell"/>
              <a:cs typeface="Rockwell"/>
            </a:endParaRPr>
          </a:p>
          <a:p>
            <a:pPr marL="355600" marR="168275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20" dirty="0">
                <a:latin typeface="Rockwell"/>
                <a:cs typeface="Rockwell"/>
              </a:rPr>
              <a:t>1</a:t>
            </a:r>
            <a:r>
              <a:rPr sz="2400" spc="-10" dirty="0">
                <a:latin typeface="Rockwell"/>
                <a:cs typeface="Rockwell"/>
              </a:rPr>
              <a:t>.</a:t>
            </a:r>
            <a:r>
              <a:rPr sz="2400" dirty="0">
                <a:latin typeface="Rockwell"/>
                <a:cs typeface="Rockwell"/>
              </a:rPr>
              <a:t> Epis</a:t>
            </a:r>
            <a:r>
              <a:rPr sz="2400" spc="-5" dirty="0">
                <a:latin typeface="Rockwell"/>
                <a:cs typeface="Rockwell"/>
              </a:rPr>
              <a:t>od</a:t>
            </a:r>
            <a:r>
              <a:rPr sz="2400" dirty="0">
                <a:latin typeface="Rockwell"/>
                <a:cs typeface="Rockwell"/>
              </a:rPr>
              <a:t>e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uai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spc="-15" dirty="0">
                <a:latin typeface="Rockwell"/>
                <a:cs typeface="Rockwell"/>
              </a:rPr>
              <a:t>uran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episode</a:t>
            </a:r>
            <a:r>
              <a:rPr sz="2400" spc="-10" dirty="0">
                <a:latin typeface="Rockwell"/>
                <a:cs typeface="Rockwell"/>
              </a:rPr>
              <a:t> 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5" dirty="0">
                <a:latin typeface="Rockwell"/>
                <a:cs typeface="Rockwell"/>
              </a:rPr>
              <a:t>n, ed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spc="-15" dirty="0">
                <a:latin typeface="Rockwell"/>
                <a:cs typeface="Rockwell"/>
              </a:rPr>
              <a:t>ca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ional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u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tuk</a:t>
            </a:r>
            <a:r>
              <a:rPr sz="2400" spc="-2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 gizi</a:t>
            </a:r>
          </a:p>
          <a:p>
            <a:pPr marL="355600" marR="63754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10" dirty="0">
                <a:latin typeface="Rockwell"/>
                <a:cs typeface="Rockwell"/>
              </a:rPr>
              <a:t>2. </a:t>
            </a:r>
            <a:r>
              <a:rPr sz="2400" spc="-5" dirty="0">
                <a:latin typeface="Rockwell"/>
                <a:cs typeface="Rockwell"/>
              </a:rPr>
              <a:t>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yan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poli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30" dirty="0">
                <a:latin typeface="Rockwell"/>
                <a:cs typeface="Rockwell"/>
              </a:rPr>
              <a:t>G</a:t>
            </a:r>
            <a:r>
              <a:rPr sz="2400" dirty="0">
                <a:latin typeface="Rockwell"/>
                <a:cs typeface="Rockwell"/>
              </a:rPr>
              <a:t>izi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adalah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yang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dilaku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oleh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sia</a:t>
            </a:r>
            <a:r>
              <a:rPr sz="2400" spc="-2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is gizi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ni</a:t>
            </a:r>
            <a:endParaRPr sz="24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0620576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609600"/>
            <a:ext cx="8229600" cy="1143000"/>
          </a:xfrm>
          <a:prstGeom prst="rect">
            <a:avLst/>
          </a:prstGeom>
        </p:spPr>
        <p:txBody>
          <a:bodyPr vert="horz" wrap="square" lIns="0" tIns="36436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Rockwell"/>
                <a:cs typeface="Rockwell"/>
              </a:rPr>
              <a:t>Collar</a:t>
            </a:r>
            <a:r>
              <a:rPr sz="4400" spc="-10" dirty="0">
                <a:latin typeface="Rockwell"/>
                <a:cs typeface="Rockwell"/>
              </a:rPr>
              <a:t> </a:t>
            </a:r>
            <a:r>
              <a:rPr sz="4400" spc="-5" dirty="0">
                <a:latin typeface="Rockwell"/>
                <a:cs typeface="Rockwell"/>
              </a:rPr>
              <a:t>Neck</a:t>
            </a:r>
            <a:endParaRPr sz="4400" dirty="0">
              <a:latin typeface="Rockwell"/>
              <a:cs typeface="Rockwel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36917" y="2057400"/>
            <a:ext cx="7698740" cy="316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6235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Collar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ck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 </a:t>
            </a:r>
            <a:r>
              <a:rPr sz="2800" spc="-15" dirty="0">
                <a:latin typeface="Rockwell"/>
                <a:cs typeface="Rockwell"/>
              </a:rPr>
              <a:t>In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ertion</a:t>
            </a:r>
            <a:r>
              <a:rPr sz="2800" spc="-15" dirty="0">
                <a:latin typeface="Rockwell"/>
                <a:cs typeface="Rockwell"/>
              </a:rPr>
              <a:t> Other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Spin</a:t>
            </a:r>
            <a:r>
              <a:rPr sz="2800" spc="-10" dirty="0">
                <a:latin typeface="Rockwell"/>
                <a:cs typeface="Rockwell"/>
              </a:rPr>
              <a:t>al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Device </a:t>
            </a:r>
            <a:r>
              <a:rPr sz="2800" spc="-10" dirty="0">
                <a:latin typeface="Rockwell"/>
                <a:cs typeface="Rockwell"/>
              </a:rPr>
              <a:t>(</a:t>
            </a:r>
            <a:r>
              <a:rPr sz="2800" spc="-15" dirty="0">
                <a:latin typeface="Rockwell"/>
                <a:cs typeface="Rockwell"/>
              </a:rPr>
              <a:t>84.</a:t>
            </a:r>
            <a:r>
              <a:rPr sz="2800" spc="-35" dirty="0">
                <a:latin typeface="Rockwell"/>
                <a:cs typeface="Rockwell"/>
              </a:rPr>
              <a:t>5</a:t>
            </a:r>
            <a:r>
              <a:rPr sz="2800" spc="-15" dirty="0">
                <a:latin typeface="Rockwell"/>
                <a:cs typeface="Rockwell"/>
              </a:rPr>
              <a:t>9)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lan</a:t>
            </a:r>
            <a:r>
              <a:rPr sz="2800" spc="-20" dirty="0">
                <a:latin typeface="Rockwell"/>
                <a:cs typeface="Rockwell"/>
              </a:rPr>
              <a:t>gsu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 diko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oleh </a:t>
            </a:r>
            <a:r>
              <a:rPr sz="2800" spc="-15" dirty="0">
                <a:latin typeface="Rockwell"/>
                <a:cs typeface="Rockwell"/>
              </a:rPr>
              <a:t>dr.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Sp.OT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6235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64490" marR="18859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ak p</a:t>
            </a:r>
            <a:r>
              <a:rPr sz="2800" spc="-15" dirty="0">
                <a:latin typeface="Rockwell"/>
                <a:cs typeface="Rockwell"/>
              </a:rPr>
              <a:t>erlu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Collar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ck</a:t>
            </a:r>
            <a:r>
              <a:rPr sz="2800" spc="-15" dirty="0">
                <a:latin typeface="Rockwell"/>
                <a:cs typeface="Rockwell"/>
              </a:rPr>
              <a:t> terma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uk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alat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yar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t</a:t>
            </a:r>
            <a:r>
              <a:rPr sz="2800" spc="-20" dirty="0">
                <a:latin typeface="Rockwell"/>
                <a:cs typeface="Rockwell"/>
              </a:rPr>
              <a:t>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sistem</a:t>
            </a:r>
            <a:r>
              <a:rPr sz="2800" spc="3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15" dirty="0">
                <a:latin typeface="Rockwell"/>
                <a:cs typeface="Rockwell"/>
              </a:rPr>
              <a:t>NA</a:t>
            </a:r>
            <a:r>
              <a:rPr sz="2800" spc="-20" dirty="0">
                <a:latin typeface="Rockwell"/>
                <a:cs typeface="Rockwell"/>
              </a:rPr>
              <a:t>-CBG.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43348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34842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DHF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pada pa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ien hamil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40" y="2457608"/>
            <a:ext cx="7677784" cy="376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16764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Pa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mil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20" dirty="0">
                <a:latin typeface="Arial"/>
                <a:cs typeface="Arial"/>
              </a:rPr>
              <a:t>PD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dengankasus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DH</a:t>
            </a:r>
            <a:r>
              <a:rPr sz="2800" spc="-3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Arial"/>
                <a:cs typeface="Arial"/>
              </a:rPr>
              <a:t>Diag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sekunderny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bagai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ana??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900"/>
              </a:lnSpc>
              <a:spcBef>
                <a:spcPts val="5"/>
              </a:spcBef>
            </a:pPr>
            <a:endParaRPr sz="1900"/>
          </a:p>
          <a:p>
            <a:pPr>
              <a:lnSpc>
                <a:spcPts val="2800"/>
              </a:lnSpc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Kes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akatan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Jik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Sp.PD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 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DHF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(A9</a:t>
            </a:r>
            <a:r>
              <a:rPr sz="2800" spc="-10" dirty="0">
                <a:latin typeface="Arial"/>
                <a:cs typeface="Arial"/>
              </a:rPr>
              <a:t>1),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sekunde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adala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 ko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"O"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379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81000" y="290687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Kelas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Rawat</a:t>
            </a:r>
          </a:p>
        </p:txBody>
      </p:sp>
      <p:sp>
        <p:nvSpPr>
          <p:cNvPr id="4" name="object 3"/>
          <p:cNvSpPr/>
          <p:nvPr/>
        </p:nvSpPr>
        <p:spPr>
          <a:xfrm>
            <a:off x="709930" y="4096734"/>
            <a:ext cx="7571740" cy="523240"/>
          </a:xfrm>
          <a:custGeom>
            <a:avLst/>
            <a:gdLst/>
            <a:ahLst/>
            <a:cxnLst/>
            <a:rect l="l" t="t" r="r" b="b"/>
            <a:pathLst>
              <a:path w="7571740" h="523239">
                <a:moveTo>
                  <a:pt x="0" y="522731"/>
                </a:moveTo>
                <a:lnTo>
                  <a:pt x="7571232" y="522731"/>
                </a:lnTo>
                <a:lnTo>
                  <a:pt x="757123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768985" y="1724374"/>
            <a:ext cx="7453630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Pes</a:t>
            </a:r>
            <a:r>
              <a:rPr sz="2800" spc="-15" dirty="0">
                <a:latin typeface="Arial"/>
                <a:cs typeface="Arial"/>
              </a:rPr>
              <a:t>erta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ruanga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35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rti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ruang observasi/peralihan</a:t>
            </a:r>
            <a:r>
              <a:rPr sz="2800" spc="-20" dirty="0">
                <a:latin typeface="Arial"/>
                <a:cs typeface="Arial"/>
              </a:rPr>
              <a:t>/</a:t>
            </a:r>
            <a:r>
              <a:rPr sz="2800" spc="-10" dirty="0">
                <a:latin typeface="Arial"/>
                <a:cs typeface="Arial"/>
              </a:rPr>
              <a:t>ruanga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kemot</a:t>
            </a:r>
            <a:r>
              <a:rPr sz="2800" spc="-10" dirty="0">
                <a:latin typeface="Arial"/>
                <a:cs typeface="Arial"/>
              </a:rPr>
              <a:t>erap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kl</a:t>
            </a:r>
            <a:r>
              <a:rPr sz="2800" spc="-15" dirty="0">
                <a:latin typeface="Arial"/>
                <a:cs typeface="Arial"/>
              </a:rPr>
              <a:t>aim 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gi</a:t>
            </a:r>
            <a:r>
              <a:rPr sz="2800" spc="-15" dirty="0">
                <a:latin typeface="Arial"/>
                <a:cs typeface="Arial"/>
              </a:rPr>
              <a:t>hka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eserta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r>
              <a:rPr sz="2800" spc="-10" dirty="0">
                <a:latin typeface="Arial"/>
                <a:cs typeface="Arial"/>
              </a:rPr>
              <a:t>-3)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2800"/>
              </a:lnSpc>
            </a:pPr>
            <a:endParaRPr sz="2800" dirty="0"/>
          </a:p>
          <a:p>
            <a:pPr>
              <a:lnSpc>
                <a:spcPts val="3100"/>
              </a:lnSpc>
              <a:spcBef>
                <a:spcPts val="25"/>
              </a:spcBef>
            </a:pPr>
            <a:endParaRPr sz="3100" dirty="0"/>
          </a:p>
          <a:p>
            <a:pPr marL="4508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Kelas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aya</a:t>
            </a:r>
            <a:r>
              <a:rPr sz="2800" spc="-10" dirty="0">
                <a:latin typeface="Arial"/>
                <a:cs typeface="Arial"/>
              </a:rPr>
              <a:t>rk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seta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459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152400" y="152400"/>
            <a:ext cx="8153400" cy="1049645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Anem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71487" y="1202045"/>
            <a:ext cx="8229600" cy="4983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24815">
              <a:lnSpc>
                <a:spcPct val="100000"/>
              </a:lnSpc>
            </a:pP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g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dirty="0"/>
              <a:t>an</a:t>
            </a:r>
            <a:r>
              <a:rPr sz="2000" spc="25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5" dirty="0"/>
              <a:t> </a:t>
            </a:r>
            <a:r>
              <a:rPr sz="2000" dirty="0"/>
              <a:t>se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ai</a:t>
            </a:r>
            <a:r>
              <a:rPr sz="2000" spc="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sis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25" dirty="0"/>
              <a:t> 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ra</a:t>
            </a:r>
            <a:r>
              <a:rPr sz="2000" spc="-10" dirty="0"/>
              <a:t>p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 ut</a:t>
            </a:r>
            <a:r>
              <a:rPr sz="2000" spc="-10" dirty="0"/>
              <a:t>a</a:t>
            </a:r>
            <a:r>
              <a:rPr sz="2000" dirty="0"/>
              <a:t>ma se</a:t>
            </a:r>
            <a:r>
              <a:rPr sz="2000" spc="-10" dirty="0"/>
              <a:t>p</a:t>
            </a:r>
            <a:r>
              <a:rPr sz="2000" dirty="0"/>
              <a:t>erti</a:t>
            </a:r>
            <a:r>
              <a:rPr sz="2000" spc="5" dirty="0"/>
              <a:t> </a:t>
            </a:r>
            <a:r>
              <a:rPr sz="2000" dirty="0"/>
              <a:t>:</a:t>
            </a:r>
            <a:r>
              <a:rPr sz="2000" spc="-5" dirty="0"/>
              <a:t> p</a:t>
            </a:r>
            <a:r>
              <a:rPr sz="2000" dirty="0"/>
              <a:t>ers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spc="-5" dirty="0"/>
              <a:t>n</a:t>
            </a:r>
            <a:r>
              <a:rPr sz="2000" dirty="0"/>
              <a:t>,</a:t>
            </a:r>
            <a:r>
              <a:rPr sz="2000" spc="25" dirty="0"/>
              <a:t> </a:t>
            </a:r>
            <a:r>
              <a:rPr sz="2000" dirty="0"/>
              <a:t>g</a:t>
            </a:r>
            <a:r>
              <a:rPr sz="2000" spc="-10" dirty="0"/>
              <a:t>a</a:t>
            </a:r>
            <a:r>
              <a:rPr sz="2000" dirty="0"/>
              <a:t>g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25" dirty="0"/>
              <a:t> </a:t>
            </a:r>
            <a:r>
              <a:rPr sz="2000" dirty="0"/>
              <a:t>Gin</a:t>
            </a:r>
            <a:r>
              <a:rPr sz="2000" spc="-10" dirty="0"/>
              <a:t>j</a:t>
            </a:r>
            <a:r>
              <a:rPr sz="2000" dirty="0"/>
              <a:t>a</a:t>
            </a:r>
            <a:r>
              <a:rPr sz="2000" spc="-10" dirty="0"/>
              <a:t>l</a:t>
            </a:r>
            <a:r>
              <a:rPr sz="2000" dirty="0"/>
              <a:t>,d</a:t>
            </a:r>
            <a:r>
              <a:rPr sz="2000" spc="-10" dirty="0"/>
              <a:t>l</a:t>
            </a:r>
            <a:r>
              <a:rPr sz="2000" spc="-5" dirty="0"/>
              <a:t>l</a:t>
            </a:r>
            <a:r>
              <a:rPr sz="2000" dirty="0"/>
              <a:t>.</a:t>
            </a:r>
          </a:p>
          <a:p>
            <a:pPr marL="12700" marR="3179445">
              <a:lnSpc>
                <a:spcPts val="2600"/>
              </a:lnSpc>
              <a:spcBef>
                <a:spcPts val="150"/>
              </a:spcBef>
            </a:pPr>
            <a:r>
              <a:rPr sz="2000" dirty="0"/>
              <a:t>Me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e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10" dirty="0"/>
              <a:t>b</a:t>
            </a:r>
            <a:r>
              <a:rPr sz="2000" dirty="0"/>
              <a:t>kan</a:t>
            </a:r>
            <a:r>
              <a:rPr sz="2000" spc="40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kat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35" dirty="0"/>
              <a:t> </a:t>
            </a:r>
            <a:r>
              <a:rPr sz="2000" dirty="0"/>
              <a:t>b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30" dirty="0"/>
              <a:t>y</a:t>
            </a:r>
            <a:r>
              <a:rPr sz="2000" dirty="0"/>
              <a:t>a</a:t>
            </a:r>
            <a:r>
              <a:rPr sz="2000" spc="30" dirty="0"/>
              <a:t> </a:t>
            </a:r>
            <a:r>
              <a:rPr sz="2000" dirty="0"/>
              <a:t>kl</a:t>
            </a:r>
            <a:r>
              <a:rPr sz="2000" spc="-10" dirty="0"/>
              <a:t>a</a:t>
            </a:r>
            <a:r>
              <a:rPr sz="2000" dirty="0"/>
              <a:t>im. D</a:t>
            </a:r>
            <a:r>
              <a:rPr sz="2000" spc="-10" dirty="0"/>
              <a:t>a</a:t>
            </a:r>
            <a:r>
              <a:rPr sz="2000" dirty="0"/>
              <a:t>mp</a:t>
            </a:r>
            <a:r>
              <a:rPr sz="2000" spc="-10" dirty="0"/>
              <a:t>a</a:t>
            </a:r>
            <a:r>
              <a:rPr sz="2000" dirty="0"/>
              <a:t>k</a:t>
            </a:r>
            <a:r>
              <a:rPr sz="2000" spc="10" dirty="0"/>
              <a:t> </a:t>
            </a:r>
            <a:r>
              <a:rPr sz="2000" dirty="0"/>
              <a:t>: </a:t>
            </a:r>
            <a:r>
              <a:rPr sz="2000" spc="-10" dirty="0"/>
              <a:t>P</a:t>
            </a:r>
            <a:r>
              <a:rPr sz="2000" dirty="0"/>
              <a:t>e</a:t>
            </a:r>
            <a:r>
              <a:rPr sz="2000" spc="-10" dirty="0"/>
              <a:t>n</a:t>
            </a:r>
            <a:r>
              <a:rPr sz="2000" dirty="0"/>
              <a:t>i</a:t>
            </a:r>
            <a:r>
              <a:rPr sz="2000" spc="-10" dirty="0"/>
              <a:t>n</a:t>
            </a:r>
            <a:r>
              <a:rPr sz="2000" dirty="0"/>
              <a:t>gk</a:t>
            </a:r>
            <a:r>
              <a:rPr sz="2000" spc="-10" dirty="0"/>
              <a:t>a</a:t>
            </a:r>
            <a:r>
              <a:rPr sz="2000" dirty="0"/>
              <a:t>tan</a:t>
            </a:r>
            <a:r>
              <a:rPr sz="2000" spc="15" dirty="0"/>
              <a:t> </a:t>
            </a:r>
            <a:r>
              <a:rPr sz="2000" dirty="0"/>
              <a:t>S</a:t>
            </a:r>
            <a:r>
              <a:rPr sz="2000" spc="-10" dirty="0"/>
              <a:t>e</a:t>
            </a:r>
            <a:r>
              <a:rPr sz="2000" dirty="0"/>
              <a:t>ver</a:t>
            </a:r>
            <a:r>
              <a:rPr sz="2000" spc="-10" dirty="0"/>
              <a:t>i</a:t>
            </a:r>
            <a:r>
              <a:rPr sz="2000" dirty="0"/>
              <a:t>ty</a:t>
            </a:r>
            <a:r>
              <a:rPr sz="2000" spc="25" dirty="0"/>
              <a:t> </a:t>
            </a:r>
            <a:r>
              <a:rPr sz="2000" dirty="0"/>
              <a:t>L</a:t>
            </a:r>
            <a:r>
              <a:rPr sz="2000" spc="-10" dirty="0"/>
              <a:t>e</a:t>
            </a:r>
            <a:r>
              <a:rPr sz="2000" dirty="0"/>
              <a:t>vel</a:t>
            </a:r>
            <a:r>
              <a:rPr sz="2000" spc="5" dirty="0"/>
              <a:t> </a:t>
            </a:r>
            <a:r>
              <a:rPr sz="2000" dirty="0"/>
              <a:t>me</a:t>
            </a:r>
            <a:r>
              <a:rPr sz="2000" spc="-10" dirty="0"/>
              <a:t>n</a:t>
            </a:r>
            <a:r>
              <a:rPr sz="2000" dirty="0"/>
              <a:t>j</a:t>
            </a:r>
            <a:r>
              <a:rPr sz="2000" spc="-10" dirty="0"/>
              <a:t>a</a:t>
            </a:r>
            <a:r>
              <a:rPr sz="2000" dirty="0"/>
              <a:t>di</a:t>
            </a:r>
            <a:r>
              <a:rPr sz="2000" spc="5" dirty="0"/>
              <a:t> </a:t>
            </a:r>
            <a:r>
              <a:rPr sz="2000" dirty="0"/>
              <a:t>II</a:t>
            </a:r>
          </a:p>
          <a:p>
            <a:pPr>
              <a:lnSpc>
                <a:spcPts val="1050"/>
              </a:lnSpc>
              <a:spcBef>
                <a:spcPts val="13"/>
              </a:spcBef>
            </a:pPr>
            <a:endParaRPr sz="2000" dirty="0"/>
          </a:p>
          <a:p>
            <a:pPr>
              <a:lnSpc>
                <a:spcPts val="1800"/>
              </a:lnSpc>
            </a:pPr>
            <a:endParaRPr sz="2000" dirty="0"/>
          </a:p>
          <a:p>
            <a:pPr marL="12700" marR="539750">
              <a:lnSpc>
                <a:spcPct val="100000"/>
              </a:lnSpc>
            </a:pPr>
            <a:r>
              <a:rPr sz="2000" b="1" spc="-5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nemia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bagai d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agn</a:t>
            </a:r>
            <a:r>
              <a:rPr sz="2000" b="1" spc="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sis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kun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adalah anemia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babk</a:t>
            </a:r>
            <a:r>
              <a:rPr sz="2000" b="1" spc="-1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 o</a:t>
            </a:r>
            <a:r>
              <a:rPr sz="2000" b="1" spc="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eh:</a:t>
            </a:r>
          </a:p>
          <a:p>
            <a:pPr marL="12700" marR="635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203835" algn="l"/>
              </a:tabLst>
            </a:pPr>
            <a:r>
              <a:rPr sz="2000" dirty="0"/>
              <a:t>K</a:t>
            </a:r>
            <a:r>
              <a:rPr sz="2000" spc="-10" dirty="0"/>
              <a:t>o</a:t>
            </a:r>
            <a:r>
              <a:rPr sz="2000" dirty="0"/>
              <a:t>mp</a:t>
            </a:r>
            <a:r>
              <a:rPr sz="2000" spc="-10" dirty="0"/>
              <a:t>l</a:t>
            </a:r>
            <a:r>
              <a:rPr sz="2000" dirty="0"/>
              <a:t>ik</a:t>
            </a:r>
            <a:r>
              <a:rPr sz="2000" spc="-10" dirty="0"/>
              <a:t>a</a:t>
            </a:r>
            <a:r>
              <a:rPr sz="2000" dirty="0"/>
              <a:t>si</a:t>
            </a:r>
            <a:r>
              <a:rPr sz="2000" spc="20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ut</a:t>
            </a:r>
            <a:r>
              <a:rPr sz="2000" spc="-10" dirty="0"/>
              <a:t>a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30" dirty="0"/>
              <a:t> </a:t>
            </a:r>
            <a:r>
              <a:rPr sz="2000" dirty="0"/>
              <a:t>(</a:t>
            </a:r>
            <a:r>
              <a:rPr sz="2000" spc="-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rb</a:t>
            </a:r>
            <a:r>
              <a:rPr sz="2000" spc="-10" dirty="0"/>
              <a:t>e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an</a:t>
            </a:r>
            <a:r>
              <a:rPr sz="2000" spc="15" dirty="0"/>
              <a:t> 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 ut</a:t>
            </a:r>
            <a:r>
              <a:rPr sz="2000" spc="-10" dirty="0"/>
              <a:t>a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a,</a:t>
            </a:r>
            <a:r>
              <a:rPr sz="2000" spc="35" dirty="0"/>
              <a:t> </a:t>
            </a:r>
            <a:r>
              <a:rPr sz="2000" dirty="0"/>
              <a:t>co</a:t>
            </a:r>
            <a:r>
              <a:rPr sz="2000" spc="-10" dirty="0"/>
              <a:t>n</a:t>
            </a:r>
            <a:r>
              <a:rPr sz="2000" dirty="0"/>
              <a:t>toh :p</a:t>
            </a:r>
            <a:r>
              <a:rPr sz="2000" spc="-10" dirty="0"/>
              <a:t>a</a:t>
            </a:r>
            <a:r>
              <a:rPr sz="2000" dirty="0"/>
              <a:t>si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10" dirty="0"/>
              <a:t> </a:t>
            </a:r>
            <a:r>
              <a:rPr sz="2000" dirty="0"/>
              <a:t>ka</a:t>
            </a:r>
            <a:r>
              <a:rPr sz="2000" spc="-10" dirty="0"/>
              <a:t>n</a:t>
            </a:r>
            <a:r>
              <a:rPr sz="2000" dirty="0"/>
              <a:t>ker</a:t>
            </a:r>
            <a:r>
              <a:rPr sz="2000" spc="5" dirty="0"/>
              <a:t> 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spc="-25" dirty="0"/>
              <a:t>y</a:t>
            </a:r>
            <a:r>
              <a:rPr sz="2000" dirty="0"/>
              <a:t>u</a:t>
            </a:r>
            <a:r>
              <a:rPr sz="2000" spc="-10" dirty="0"/>
              <a:t>d</a:t>
            </a:r>
            <a:r>
              <a:rPr sz="2000" dirty="0"/>
              <a:t>ara</a:t>
            </a:r>
            <a:r>
              <a:rPr sz="2000" spc="40" dirty="0"/>
              <a:t> </a:t>
            </a:r>
            <a:r>
              <a:rPr sz="2000" spc="-25" dirty="0"/>
              <a:t>y</a:t>
            </a:r>
            <a:r>
              <a:rPr sz="2000" dirty="0"/>
              <a:t>g</a:t>
            </a:r>
            <a:r>
              <a:rPr sz="2000" spc="2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ra</a:t>
            </a:r>
            <a:r>
              <a:rPr sz="2000" spc="-10" dirty="0"/>
              <a:t>d</a:t>
            </a:r>
            <a:r>
              <a:rPr sz="2000" dirty="0"/>
              <a:t>i</a:t>
            </a:r>
            <a:r>
              <a:rPr sz="2000" spc="-10" dirty="0"/>
              <a:t>o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</a:t>
            </a:r>
            <a:r>
              <a:rPr sz="2000" spc="15" dirty="0"/>
              <a:t> </a:t>
            </a:r>
            <a:r>
              <a:rPr sz="2000" dirty="0"/>
              <a:t>,</a:t>
            </a:r>
            <a:r>
              <a:rPr sz="2000" spc="15" dirty="0"/>
              <a:t> </a:t>
            </a:r>
            <a:r>
              <a:rPr sz="2000" spc="-5" dirty="0"/>
              <a:t>pada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rj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n</a:t>
            </a:r>
            <a:r>
              <a:rPr sz="2000" spc="5" dirty="0"/>
              <a:t>n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60" dirty="0"/>
              <a:t> </a:t>
            </a:r>
            <a:r>
              <a:rPr sz="2000" dirty="0"/>
              <a:t>timb</a:t>
            </a:r>
            <a:r>
              <a:rPr sz="2000" spc="-10" dirty="0"/>
              <a:t>u</a:t>
            </a:r>
            <a:r>
              <a:rPr sz="2000" dirty="0"/>
              <a:t>l 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maka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10" dirty="0"/>
              <a:t> </a:t>
            </a:r>
            <a:r>
              <a:rPr sz="2000" dirty="0"/>
              <a:t>ters</a:t>
            </a:r>
            <a:r>
              <a:rPr sz="2000" spc="-10" dirty="0"/>
              <a:t>e</a:t>
            </a:r>
            <a:r>
              <a:rPr sz="2000" dirty="0"/>
              <a:t>b</a:t>
            </a:r>
            <a:r>
              <a:rPr sz="2000" spc="-10" dirty="0"/>
              <a:t>u</a:t>
            </a:r>
            <a:r>
              <a:rPr sz="2000" dirty="0"/>
              <a:t>t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dirty="0"/>
              <a:t>t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masukkan 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5" dirty="0"/>
              <a:t> </a:t>
            </a:r>
            <a:r>
              <a:rPr sz="2000" dirty="0"/>
              <a:t>sta</a:t>
            </a:r>
            <a:r>
              <a:rPr sz="2000" spc="-10" dirty="0"/>
              <a:t>d</a:t>
            </a:r>
            <a:r>
              <a:rPr sz="2000" dirty="0"/>
              <a:t>i</a:t>
            </a:r>
            <a:r>
              <a:rPr sz="2000" spc="-10" dirty="0"/>
              <a:t>u</a:t>
            </a:r>
            <a:r>
              <a:rPr sz="2000" dirty="0"/>
              <a:t>m</a:t>
            </a:r>
            <a:r>
              <a:rPr sz="2000" spc="10" dirty="0"/>
              <a:t> </a:t>
            </a:r>
            <a:r>
              <a:rPr sz="2000" dirty="0"/>
              <a:t>l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j</a:t>
            </a:r>
            <a:r>
              <a:rPr sz="2000" dirty="0"/>
              <a:t>ut, d</a:t>
            </a:r>
            <a:r>
              <a:rPr sz="2000" spc="-10" dirty="0"/>
              <a:t>l</a:t>
            </a:r>
            <a:r>
              <a:rPr sz="2000" dirty="0"/>
              <a:t>l)</a:t>
            </a:r>
            <a:r>
              <a:rPr sz="2000" spc="10" dirty="0"/>
              <a:t> 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g</a:t>
            </a:r>
            <a:r>
              <a:rPr sz="2000" spc="30" dirty="0"/>
              <a:t> </a:t>
            </a:r>
            <a:r>
              <a:rPr sz="2000" dirty="0"/>
              <a:t>mem</a:t>
            </a:r>
            <a:r>
              <a:rPr sz="2000" spc="-10" dirty="0"/>
              <a:t>e</a:t>
            </a:r>
            <a:r>
              <a:rPr sz="2000" dirty="0"/>
              <a:t>rl</a:t>
            </a:r>
            <a:r>
              <a:rPr sz="2000" spc="-10" dirty="0"/>
              <a:t>u</a:t>
            </a:r>
            <a:r>
              <a:rPr sz="2000" dirty="0"/>
              <a:t>kan</a:t>
            </a:r>
            <a:r>
              <a:rPr sz="2000" spc="5" dirty="0"/>
              <a:t> </a:t>
            </a:r>
            <a:r>
              <a:rPr sz="2000" dirty="0"/>
              <a:t>tra</a:t>
            </a:r>
            <a:r>
              <a:rPr sz="2000" spc="-10" dirty="0"/>
              <a:t>n</a:t>
            </a:r>
            <a:r>
              <a:rPr sz="2000" dirty="0"/>
              <a:t>sfusi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rah d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5" dirty="0"/>
              <a:t> </a:t>
            </a:r>
            <a:r>
              <a:rPr sz="2000" dirty="0"/>
              <a:t>er</a:t>
            </a:r>
            <a:r>
              <a:rPr sz="2000" spc="-10" dirty="0"/>
              <a:t>i</a:t>
            </a:r>
            <a:r>
              <a:rPr sz="2000" dirty="0"/>
              <a:t>tro</a:t>
            </a:r>
            <a:r>
              <a:rPr sz="2000" spc="-10" dirty="0"/>
              <a:t>p</a:t>
            </a:r>
            <a:r>
              <a:rPr sz="2000" dirty="0"/>
              <a:t>o</a:t>
            </a:r>
            <a:r>
              <a:rPr sz="2000" spc="-10" dirty="0"/>
              <a:t>e</a:t>
            </a:r>
            <a:r>
              <a:rPr sz="2000" dirty="0"/>
              <a:t>tin</a:t>
            </a:r>
            <a:r>
              <a:rPr sz="2000" spc="10" dirty="0"/>
              <a:t> </a:t>
            </a:r>
            <a:r>
              <a:rPr sz="2000" dirty="0"/>
              <a:t>h</a:t>
            </a:r>
            <a:r>
              <a:rPr sz="2000" spc="-10" dirty="0"/>
              <a:t>a</a:t>
            </a:r>
            <a:r>
              <a:rPr sz="2000" dirty="0"/>
              <a:t>rus</a:t>
            </a:r>
            <a:r>
              <a:rPr sz="2000" spc="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mas</a:t>
            </a:r>
            <a:r>
              <a:rPr sz="2000" spc="-10" dirty="0"/>
              <a:t>u</a:t>
            </a:r>
            <a:r>
              <a:rPr sz="2000" dirty="0"/>
              <a:t>kkan</a:t>
            </a:r>
          </a:p>
          <a:p>
            <a:pPr marL="12700" marR="29718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000" dirty="0"/>
              <a:t>An</a:t>
            </a:r>
            <a:r>
              <a:rPr sz="2000" spc="-10" dirty="0"/>
              <a:t>e</a:t>
            </a:r>
            <a:r>
              <a:rPr sz="2000" dirty="0"/>
              <a:t>mia</a:t>
            </a:r>
            <a:r>
              <a:rPr sz="2000" spc="5" dirty="0"/>
              <a:t> </a:t>
            </a:r>
            <a:r>
              <a:rPr sz="2000" dirty="0"/>
              <a:t>gr</a:t>
            </a:r>
            <a:r>
              <a:rPr sz="2000" spc="-10" dirty="0"/>
              <a:t>a</a:t>
            </a:r>
            <a:r>
              <a:rPr sz="2000" dirty="0"/>
              <a:t>vis ( di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45" dirty="0"/>
              <a:t>w</a:t>
            </a:r>
            <a:r>
              <a:rPr sz="2000" dirty="0"/>
              <a:t>ah</a:t>
            </a:r>
            <a:r>
              <a:rPr sz="2000" spc="50" dirty="0"/>
              <a:t> </a:t>
            </a:r>
            <a:r>
              <a:rPr sz="2000" dirty="0"/>
              <a:t>8 ) p</a:t>
            </a:r>
            <a:r>
              <a:rPr sz="2000" spc="-10" dirty="0"/>
              <a:t>a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kro</a:t>
            </a:r>
            <a:r>
              <a:rPr sz="2000" spc="-10" dirty="0"/>
              <a:t>n</a:t>
            </a:r>
            <a:r>
              <a:rPr sz="2000" dirty="0"/>
              <a:t>ik ( ga</a:t>
            </a:r>
            <a:r>
              <a:rPr sz="2000" spc="-15" dirty="0"/>
              <a:t>g</a:t>
            </a:r>
            <a:r>
              <a:rPr sz="2000" dirty="0"/>
              <a:t>al</a:t>
            </a:r>
            <a:r>
              <a:rPr sz="2000" spc="5" dirty="0"/>
              <a:t> </a:t>
            </a:r>
            <a:r>
              <a:rPr sz="2000" dirty="0"/>
              <a:t>g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j</a:t>
            </a:r>
            <a:r>
              <a:rPr sz="2000" dirty="0"/>
              <a:t>al</a:t>
            </a:r>
            <a:r>
              <a:rPr sz="2000" spc="15" dirty="0"/>
              <a:t> </a:t>
            </a:r>
            <a:r>
              <a:rPr sz="2000" dirty="0"/>
              <a:t>kro</a:t>
            </a:r>
            <a:r>
              <a:rPr sz="2000" spc="-10" dirty="0"/>
              <a:t>n</a:t>
            </a:r>
            <a:r>
              <a:rPr sz="2000" dirty="0"/>
              <a:t>ik, ka</a:t>
            </a:r>
            <a:r>
              <a:rPr sz="2000" spc="-10" dirty="0"/>
              <a:t>n</a:t>
            </a:r>
            <a:r>
              <a:rPr sz="2000" dirty="0"/>
              <a:t>ker</a:t>
            </a:r>
            <a:r>
              <a:rPr sz="2000" spc="5" dirty="0"/>
              <a:t> </a:t>
            </a:r>
            <a:r>
              <a:rPr sz="2000" dirty="0"/>
              <a:t>ke</a:t>
            </a:r>
            <a:r>
              <a:rPr sz="2000" spc="-10" dirty="0"/>
              <a:t>d</a:t>
            </a:r>
            <a:r>
              <a:rPr sz="2000" dirty="0"/>
              <a:t>a</a:t>
            </a:r>
            <a:r>
              <a:rPr sz="2000" spc="-10" dirty="0"/>
              <a:t>l</a:t>
            </a:r>
            <a:r>
              <a:rPr sz="2000" dirty="0"/>
              <a:t>am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10" dirty="0"/>
              <a:t> </a:t>
            </a:r>
            <a:r>
              <a:rPr sz="2000" dirty="0"/>
              <a:t>kar</a:t>
            </a:r>
            <a:r>
              <a:rPr sz="2000" spc="-10" dirty="0"/>
              <a:t>e</a:t>
            </a:r>
            <a:r>
              <a:rPr sz="2000" dirty="0"/>
              <a:t>na</a:t>
            </a:r>
            <a:r>
              <a:rPr sz="2000" spc="5" dirty="0"/>
              <a:t> </a:t>
            </a:r>
            <a:r>
              <a:rPr sz="2000" dirty="0"/>
              <a:t>mem</a:t>
            </a:r>
            <a:r>
              <a:rPr sz="2000" spc="-10" dirty="0"/>
              <a:t>e</a:t>
            </a:r>
            <a:r>
              <a:rPr sz="2000" dirty="0"/>
              <a:t>rl</a:t>
            </a:r>
            <a:r>
              <a:rPr sz="2000" spc="-10" dirty="0"/>
              <a:t>u</a:t>
            </a:r>
            <a:r>
              <a:rPr sz="2000" dirty="0"/>
              <a:t>kan</a:t>
            </a:r>
            <a:r>
              <a:rPr sz="2000" spc="15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o</a:t>
            </a:r>
            <a:r>
              <a:rPr sz="2000" spc="-10" dirty="0"/>
              <a:t>b</a:t>
            </a:r>
            <a:r>
              <a:rPr sz="2000" dirty="0"/>
              <a:t>at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20" dirty="0"/>
              <a:t> </a:t>
            </a:r>
            <a:r>
              <a:rPr sz="2000" dirty="0"/>
              <a:t>kh</a:t>
            </a:r>
            <a:r>
              <a:rPr sz="2000" spc="-10" dirty="0"/>
              <a:t>u</a:t>
            </a:r>
            <a:r>
              <a:rPr sz="2000" dirty="0"/>
              <a:t>sus </a:t>
            </a:r>
            <a:r>
              <a:rPr sz="2000" spc="-25" dirty="0"/>
              <a:t>y</a:t>
            </a:r>
            <a:r>
              <a:rPr sz="2000" dirty="0"/>
              <a:t>g</a:t>
            </a:r>
            <a:r>
              <a:rPr sz="2000" spc="20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rb</a:t>
            </a:r>
            <a:r>
              <a:rPr sz="2000" spc="-10" dirty="0"/>
              <a:t>e</a:t>
            </a:r>
            <a:r>
              <a:rPr sz="2000" dirty="0"/>
              <a:t>da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ri 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sar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96439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8317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Leukos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tosis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46826" y="1485265"/>
            <a:ext cx="8044180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6294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sito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28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er,se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akan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saat 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upn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mengik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terapi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spesifik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Le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kositos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(D72.8) 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masukkan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 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ah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tosis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feksi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karena pemberian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-ob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GCS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, stero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d) 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myelopro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iferatif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asma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85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585152" y="578040"/>
            <a:ext cx="3879215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Malnutrisi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Kaheks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(R64)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99439" y="2286000"/>
            <a:ext cx="7973695" cy="359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Malnutrisi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heks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34163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menyertakan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bukti kl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(pen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status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zi, I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T,dl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Termasuk pada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kanker stad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um 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njut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masukkan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memerlukan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atalaks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kh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sus</a:t>
            </a:r>
          </a:p>
        </p:txBody>
      </p:sp>
    </p:spTree>
    <p:extLst>
      <p:ext uri="{BB962C8B-B14F-4D97-AF65-F5344CB8AC3E}">
        <p14:creationId xmlns:p14="http://schemas.microsoft.com/office/powerpoint/2010/main" val="608383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048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Gagal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Ginjal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Akut</a:t>
            </a:r>
            <a:r>
              <a:rPr sz="4000" spc="-10" dirty="0">
                <a:latin typeface="Arial"/>
                <a:cs typeface="Arial"/>
              </a:rPr>
              <a:t>/</a:t>
            </a:r>
            <a:r>
              <a:rPr sz="4000" spc="-25" dirty="0">
                <a:latin typeface="Arial"/>
                <a:cs typeface="Arial"/>
              </a:rPr>
              <a:t>AKI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(N17)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75004" y="1752600"/>
            <a:ext cx="7822565" cy="359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1971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I seb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er,biasanya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sering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nakan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pada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hasil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boratorium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ureum kreatinin 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bermakna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teria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Ginjal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Akut (N1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10" dirty="0">
                <a:latin typeface="Arial"/>
                <a:cs typeface="Arial"/>
              </a:rPr>
              <a:t>9</a:t>
            </a:r>
            <a:r>
              <a:rPr sz="2400" dirty="0">
                <a:latin typeface="Arial"/>
                <a:cs typeface="Arial"/>
              </a:rPr>
              <a:t>):</a:t>
            </a:r>
          </a:p>
          <a:p>
            <a:pPr marL="469900" marR="103505" indent="-45720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Terjadi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gkatan/pen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run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kadar kreati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serum seba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≥0,3 mg/dl</a:t>
            </a: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runan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jumlah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≤0,5ml/K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/Jam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</a:p>
          <a:p>
            <a:pPr marL="4699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jam</a:t>
            </a:r>
          </a:p>
        </p:txBody>
      </p:sp>
    </p:spTree>
    <p:extLst>
      <p:ext uri="{BB962C8B-B14F-4D97-AF65-F5344CB8AC3E}">
        <p14:creationId xmlns:p14="http://schemas.microsoft.com/office/powerpoint/2010/main" val="4030716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/>
        </p:nvSpPr>
        <p:spPr>
          <a:xfrm>
            <a:off x="471487" y="32727"/>
            <a:ext cx="8229600" cy="1143000"/>
          </a:xfrm>
          <a:prstGeom prst="rect">
            <a:avLst/>
          </a:prstGeom>
        </p:spPr>
        <p:txBody>
          <a:bodyPr vert="horz" wrap="square" lIns="0" tIns="4324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Leuko</a:t>
            </a:r>
            <a:r>
              <a:rPr sz="3600" spc="5" dirty="0">
                <a:latin typeface="Arial"/>
                <a:cs typeface="Arial"/>
              </a:rPr>
              <a:t>p</a:t>
            </a:r>
            <a:r>
              <a:rPr sz="3600" dirty="0">
                <a:latin typeface="Arial"/>
                <a:cs typeface="Arial"/>
              </a:rPr>
              <a:t>enia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Agranu</a:t>
            </a:r>
            <a:r>
              <a:rPr sz="3600" spc="10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ositosis(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7</a:t>
            </a:r>
            <a:r>
              <a:rPr sz="3600" spc="30" dirty="0">
                <a:latin typeface="Arial"/>
                <a:cs typeface="Arial"/>
              </a:rPr>
              <a:t>0</a:t>
            </a:r>
            <a:r>
              <a:rPr sz="36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92772" y="1371600"/>
            <a:ext cx="7987030" cy="391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587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Kode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Agran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lositosis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anya disalahguna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atorium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menu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api tidak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makna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alnya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</a:t>
            </a:r>
            <a:r>
              <a:rPr sz="2000" spc="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-pa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motera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juga dikoding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D70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ena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leukopeni)</a:t>
            </a:r>
          </a:p>
          <a:p>
            <a:pPr>
              <a:lnSpc>
                <a:spcPts val="1350"/>
              </a:lnSpc>
              <a:spcBef>
                <a:spcPts val="11"/>
              </a:spcBef>
            </a:pPr>
            <a:endParaRPr sz="135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Kesepa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Dalam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penega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mencantum</a:t>
            </a:r>
            <a:r>
              <a:rPr sz="2000" spc="-1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bukti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(ha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lab)</a:t>
            </a:r>
          </a:p>
          <a:p>
            <a:pPr marL="12700" marR="172085">
              <a:lnSpc>
                <a:spcPct val="100000"/>
              </a:lnSpc>
              <a:spcBef>
                <a:spcPts val="480"/>
              </a:spcBef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Dia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ope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70)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adalah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 diba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3000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ditulis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diluar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rena hal ini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dampak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 pembe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GCSF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ca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moterapi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mpai 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diatas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atau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3426111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5927" y="2286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Gas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Gangrene</a:t>
            </a:r>
            <a:r>
              <a:rPr sz="4000" spc="2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(A48.0</a:t>
            </a:r>
            <a:r>
              <a:rPr sz="4000" spc="-15" dirty="0">
                <a:latin typeface="Arial"/>
                <a:cs typeface="Arial"/>
              </a:rPr>
              <a:t>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39" y="1613263"/>
            <a:ext cx="8029575" cy="397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Penggun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anya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didiagnosis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</a:p>
          <a:p>
            <a:pPr>
              <a:lnSpc>
                <a:spcPts val="1350"/>
              </a:lnSpc>
              <a:spcBef>
                <a:spcPts val="11"/>
              </a:spcBef>
            </a:pPr>
            <a:endParaRPr sz="135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Kesepa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Penega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peme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ik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fisik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didapatkan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adanya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epi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asi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dibawah</a:t>
            </a:r>
          </a:p>
          <a:p>
            <a:pPr marL="12700" marR="78994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lit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muko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atau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rontgen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didapatkan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 dilo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ren</a:t>
            </a:r>
          </a:p>
          <a:p>
            <a:pPr marL="12700" marR="6350">
              <a:lnSpc>
                <a:spcPct val="100000"/>
              </a:lnSpc>
              <a:spcBef>
                <a:spcPts val="480"/>
              </a:spcBef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Sesuai kaidah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ICD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jika gangrene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dap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R02,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Sedang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48.0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diberi k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E10-E14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uai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jenis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DM)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digit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tera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hir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.5 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ontoh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Tipe 2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 kode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E11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5).</a:t>
            </a:r>
          </a:p>
        </p:txBody>
      </p:sp>
    </p:spTree>
    <p:extLst>
      <p:ext uri="{BB962C8B-B14F-4D97-AF65-F5344CB8AC3E}">
        <p14:creationId xmlns:p14="http://schemas.microsoft.com/office/powerpoint/2010/main" val="240224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9"/>
          <p:cNvSpPr txBox="1"/>
          <p:nvPr/>
        </p:nvSpPr>
        <p:spPr>
          <a:xfrm>
            <a:off x="820864" y="2205086"/>
            <a:ext cx="7058025" cy="358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70485" indent="-342900">
              <a:lnSpc>
                <a:spcPct val="90200"/>
              </a:lnSpc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fi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26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sk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kompe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si Ve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if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kator;</a:t>
            </a:r>
            <a:r>
              <a:rPr sz="26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Standa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Ve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if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kas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r>
              <a:rPr sz="26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buka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audit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me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is.</a:t>
            </a:r>
            <a:endParaRPr sz="2600">
              <a:latin typeface="Century Gothic"/>
              <a:cs typeface="Century Gothic"/>
            </a:endParaRPr>
          </a:p>
          <a:p>
            <a:pPr marL="355600" marR="6350" indent="-342900">
              <a:lnSpc>
                <a:spcPts val="2820"/>
              </a:lnSpc>
              <a:spcBef>
                <a:spcPts val="1015"/>
              </a:spcBef>
              <a:tabLst>
                <a:tab pos="3158490" algn="l"/>
              </a:tabLst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oses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Koding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ski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 kompete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koder;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Standa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koding 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penggu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edisi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765"/>
              </a:lnSpc>
            </a:pP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9C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2965"/>
              </a:lnSpc>
              <a:spcBef>
                <a:spcPts val="69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uran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(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965"/>
              </a:lnSpc>
            </a:pP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7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/20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1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4)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080"/>
              </a:lnSpc>
              <a:spcBef>
                <a:spcPts val="68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nkos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stens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Gr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uper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" name="object 31"/>
          <p:cNvSpPr/>
          <p:nvPr/>
        </p:nvSpPr>
        <p:spPr>
          <a:xfrm>
            <a:off x="2682812" y="1063894"/>
            <a:ext cx="5640324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2"/>
          <p:cNvSpPr txBox="1"/>
          <p:nvPr/>
        </p:nvSpPr>
        <p:spPr>
          <a:xfrm>
            <a:off x="851091" y="1147587"/>
            <a:ext cx="7172325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2113915" algn="l"/>
              </a:tabLst>
            </a:pPr>
            <a:r>
              <a:rPr sz="3800" i="1" spc="-140" dirty="0">
                <a:solidFill>
                  <a:srgbClr val="6F2F9F"/>
                </a:solidFill>
                <a:latin typeface="Stencil"/>
                <a:cs typeface="Stencil"/>
              </a:rPr>
              <a:t>Disput</a:t>
            </a:r>
            <a:r>
              <a:rPr sz="3800" i="1" spc="-135" dirty="0">
                <a:solidFill>
                  <a:srgbClr val="6F2F9F"/>
                </a:solidFill>
                <a:latin typeface="Stencil"/>
                <a:cs typeface="Stencil"/>
              </a:rPr>
              <a:t>e</a:t>
            </a:r>
            <a:r>
              <a:rPr sz="3800" i="1" dirty="0">
                <a:solidFill>
                  <a:srgbClr val="6F2F9F"/>
                </a:solidFill>
                <a:latin typeface="Stencil"/>
                <a:cs typeface="Stencil"/>
              </a:rPr>
              <a:t>	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koder</a:t>
            </a:r>
            <a:r>
              <a:rPr sz="3600" spc="-10" dirty="0">
                <a:solidFill>
                  <a:srgbClr val="6F2F9F"/>
                </a:solidFill>
                <a:latin typeface="Stencil"/>
                <a:cs typeface="Stencil"/>
              </a:rPr>
              <a:t> 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&amp; </a:t>
            </a:r>
            <a:r>
              <a:rPr sz="3600" spc="-35" dirty="0">
                <a:solidFill>
                  <a:srgbClr val="6F2F9F"/>
                </a:solidFill>
                <a:latin typeface="Stencil"/>
                <a:cs typeface="Stencil"/>
              </a:rPr>
              <a:t>v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erifikator</a:t>
            </a:r>
            <a:endParaRPr sz="360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224345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81000"/>
            <a:ext cx="8229600" cy="1143000"/>
          </a:xfrm>
          <a:prstGeom prst="rect">
            <a:avLst/>
          </a:prstGeom>
        </p:spPr>
        <p:txBody>
          <a:bodyPr vert="horz" wrap="square" lIns="0" tIns="2829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Efusi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Pleura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(J9</a:t>
            </a:r>
            <a:r>
              <a:rPr sz="4400" spc="5" dirty="0">
                <a:latin typeface="Arial"/>
                <a:cs typeface="Arial"/>
              </a:rPr>
              <a:t>0</a:t>
            </a:r>
            <a:r>
              <a:rPr sz="4400" spc="-5" dirty="0">
                <a:latin typeface="Arial"/>
                <a:cs typeface="Arial"/>
              </a:rPr>
              <a:t>-</a:t>
            </a:r>
            <a:r>
              <a:rPr sz="4400" dirty="0">
                <a:latin typeface="Arial"/>
                <a:cs typeface="Arial"/>
              </a:rPr>
              <a:t>J91)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80072" y="2057400"/>
            <a:ext cx="8012430" cy="322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Efusi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ura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sekunder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meny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aya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im</a:t>
            </a:r>
          </a:p>
          <a:p>
            <a:pPr>
              <a:lnSpc>
                <a:spcPts val="1600"/>
              </a:lnSpc>
              <a:spcBef>
                <a:spcPts val="35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Efusi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sil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pemeriksaan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imag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oto thoraks,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G,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 scan)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menunjukkan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gambaran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efusi atau/dan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kukan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proof pu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cairan</a:t>
            </a:r>
          </a:p>
        </p:txBody>
      </p:sp>
    </p:spTree>
    <p:extLst>
      <p:ext uri="{BB962C8B-B14F-4D97-AF65-F5344CB8AC3E}">
        <p14:creationId xmlns:p14="http://schemas.microsoft.com/office/powerpoint/2010/main" val="2577641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Resp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ratory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Arrest (R0</a:t>
            </a:r>
            <a:r>
              <a:rPr sz="4400" spc="-15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04144" y="1752600"/>
            <a:ext cx="7498715" cy="4107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spiratory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Arrest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5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ratory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arrest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dite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akk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(1).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Terdap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usaha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resusitasi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pemaka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 ba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tu nafas</a:t>
            </a:r>
          </a:p>
          <a:p>
            <a:pPr marL="12700" marR="1816735">
              <a:lnSpc>
                <a:spcPct val="120000"/>
              </a:lnSpc>
            </a:pPr>
            <a:r>
              <a:rPr sz="2400" dirty="0">
                <a:latin typeface="Arial"/>
                <a:cs typeface="Arial"/>
              </a:rPr>
              <a:t>(2).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terkait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 (3).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erupakan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yakit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</a:t>
            </a:r>
          </a:p>
        </p:txBody>
      </p:sp>
    </p:spTree>
    <p:extLst>
      <p:ext uri="{BB962C8B-B14F-4D97-AF65-F5344CB8AC3E}">
        <p14:creationId xmlns:p14="http://schemas.microsoft.com/office/powerpoint/2010/main" val="1925573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5292" y="2286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Pneumonia/Bron</a:t>
            </a:r>
            <a:r>
              <a:rPr sz="4000" spc="-10" dirty="0">
                <a:latin typeface="Arial"/>
                <a:cs typeface="Arial"/>
              </a:rPr>
              <a:t>k</a:t>
            </a:r>
            <a:r>
              <a:rPr sz="4000" spc="-30" dirty="0">
                <a:latin typeface="Arial"/>
                <a:cs typeface="Arial"/>
              </a:rPr>
              <a:t>opne</a:t>
            </a:r>
            <a:r>
              <a:rPr sz="4000" spc="-15" dirty="0">
                <a:latin typeface="Arial"/>
                <a:cs typeface="Arial"/>
              </a:rPr>
              <a:t>u</a:t>
            </a:r>
            <a:r>
              <a:rPr sz="4000" spc="-35" dirty="0">
                <a:latin typeface="Arial"/>
                <a:cs typeface="Arial"/>
              </a:rPr>
              <a:t>mon</a:t>
            </a:r>
            <a:r>
              <a:rPr sz="4000" spc="-5" dirty="0">
                <a:latin typeface="Arial"/>
                <a:cs typeface="Arial"/>
              </a:rPr>
              <a:t>i</a:t>
            </a:r>
            <a:r>
              <a:rPr sz="4000" spc="-25" dirty="0">
                <a:latin typeface="Arial"/>
                <a:cs typeface="Arial"/>
              </a:rPr>
              <a:t>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39" y="1635034"/>
            <a:ext cx="8028305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7816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eumon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 tanpa 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rontgen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tanda kl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eumon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tegakkan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berdasarkan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pemeriksaan ima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foto th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raks 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rdas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amn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sis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han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batuk produktif ya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sertai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 peruba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sputum (purulens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dari pemeriksa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fisik di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tkan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suara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nafas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berupa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ronki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su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fas bronk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745712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6244" y="4572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TB Paru (A15)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71182" y="2033905"/>
            <a:ext cx="8030209" cy="279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 TB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Paru 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ru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seda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go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OAT rutin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208279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TB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ru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(A1</a:t>
            </a:r>
            <a:r>
              <a:rPr sz="2400" spc="-5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-A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9)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etap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ltul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 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pun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primernya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merup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kan komorbid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harus tetap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pantau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atan</a:t>
            </a:r>
          </a:p>
        </p:txBody>
      </p:sp>
    </p:spTree>
    <p:extLst>
      <p:ext uri="{BB962C8B-B14F-4D97-AF65-F5344CB8AC3E}">
        <p14:creationId xmlns:p14="http://schemas.microsoft.com/office/powerpoint/2010/main" val="427174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106516" y="601930"/>
            <a:ext cx="4890135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ts val="2340"/>
              </a:lnSpc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03.9)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DS :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Dyspha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13)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inda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ilektomi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(28.2)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menjadi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</a:t>
            </a:r>
            <a:r>
              <a:rPr sz="2000" spc="-15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</a:t>
            </a:r>
          </a:p>
        </p:txBody>
      </p:sp>
      <p:sp>
        <p:nvSpPr>
          <p:cNvPr id="4" name="object 3"/>
          <p:cNvSpPr/>
          <p:nvPr/>
        </p:nvSpPr>
        <p:spPr>
          <a:xfrm>
            <a:off x="92799" y="1171169"/>
            <a:ext cx="4026408" cy="5117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347100" y="1250705"/>
            <a:ext cx="4475988" cy="5117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5338735" y="399456"/>
            <a:ext cx="3562350" cy="1861185"/>
          </a:xfrm>
          <a:custGeom>
            <a:avLst/>
            <a:gdLst/>
            <a:ahLst/>
            <a:cxnLst/>
            <a:rect l="l" t="t" r="r" b="b"/>
            <a:pathLst>
              <a:path w="3562350" h="1861185">
                <a:moveTo>
                  <a:pt x="1598041" y="1203960"/>
                </a:moveTo>
                <a:lnTo>
                  <a:pt x="756031" y="1203960"/>
                </a:lnTo>
                <a:lnTo>
                  <a:pt x="0" y="1861185"/>
                </a:lnTo>
                <a:lnTo>
                  <a:pt x="1598041" y="1203960"/>
                </a:lnTo>
              </a:path>
              <a:path w="3562350" h="1861185">
                <a:moveTo>
                  <a:pt x="3561969" y="0"/>
                </a:moveTo>
                <a:lnTo>
                  <a:pt x="194691" y="0"/>
                </a:lnTo>
                <a:lnTo>
                  <a:pt x="194691" y="1203960"/>
                </a:lnTo>
                <a:lnTo>
                  <a:pt x="3561969" y="1203960"/>
                </a:lnTo>
                <a:lnTo>
                  <a:pt x="3561969" y="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5338735" y="396186"/>
            <a:ext cx="3562350" cy="1861185"/>
          </a:xfrm>
          <a:custGeom>
            <a:avLst/>
            <a:gdLst/>
            <a:ahLst/>
            <a:cxnLst/>
            <a:rect l="l" t="t" r="r" b="b"/>
            <a:pathLst>
              <a:path w="3562350" h="1861185">
                <a:moveTo>
                  <a:pt x="194691" y="0"/>
                </a:moveTo>
                <a:lnTo>
                  <a:pt x="756031" y="0"/>
                </a:lnTo>
                <a:lnTo>
                  <a:pt x="1598041" y="0"/>
                </a:lnTo>
                <a:lnTo>
                  <a:pt x="3561969" y="0"/>
                </a:lnTo>
              </a:path>
              <a:path w="3562350" h="1861185">
                <a:moveTo>
                  <a:pt x="3561969" y="1203960"/>
                </a:moveTo>
                <a:lnTo>
                  <a:pt x="1598041" y="1203960"/>
                </a:lnTo>
                <a:lnTo>
                  <a:pt x="0" y="1861185"/>
                </a:lnTo>
                <a:lnTo>
                  <a:pt x="756031" y="1203960"/>
                </a:lnTo>
                <a:lnTo>
                  <a:pt x="194691" y="1203960"/>
                </a:lnTo>
                <a:lnTo>
                  <a:pt x="194691" y="1003300"/>
                </a:lnTo>
                <a:lnTo>
                  <a:pt x="194691" y="702310"/>
                </a:lnTo>
                <a:lnTo>
                  <a:pt x="194691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7"/>
          <p:cNvSpPr txBox="1">
            <a:spLocks noGrp="1"/>
          </p:cNvSpPr>
          <p:nvPr/>
        </p:nvSpPr>
        <p:spPr>
          <a:xfrm>
            <a:off x="329401" y="269907"/>
            <a:ext cx="8229600" cy="1143000"/>
          </a:xfrm>
          <a:prstGeom prst="rect">
            <a:avLst/>
          </a:prstGeom>
        </p:spPr>
        <p:txBody>
          <a:bodyPr vert="horz" wrap="square" lIns="0" tIns="29032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09590">
              <a:lnSpc>
                <a:spcPct val="100000"/>
              </a:lnSpc>
            </a:pPr>
            <a:r>
              <a:rPr sz="1800" spc="-2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RH</a:t>
            </a:r>
            <a:r>
              <a:rPr sz="1800" spc="-16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TI: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5727535" y="687419"/>
            <a:ext cx="306768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1800" spc="-2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ha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R13)</a:t>
            </a:r>
            <a:r>
              <a:rPr sz="18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di</a:t>
            </a:r>
            <a:r>
              <a:rPr sz="1800" spc="-65" dirty="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odin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727535" y="961739"/>
            <a:ext cx="286766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sz="1800" spc="-5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An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ak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sz="1800" spc="-16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gi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ang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29.39)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9747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04800" y="220914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Kejang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5940" y="1905000"/>
            <a:ext cx="6658609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jang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 marL="12700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menyeba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535940" y="3172889"/>
            <a:ext cx="7213600" cy="154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Jika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jang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sertai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pemeriksaan 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njang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terapi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am, fenito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n, atau valproat) maka dapat di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3446094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29898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Hem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parese/Hemiplegia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781367" y="1997392"/>
            <a:ext cx="7609840" cy="286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/Hemiparese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utama maupun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032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asa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jika memang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rekam medis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catatan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atan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tul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resis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(G81.9)</a:t>
            </a:r>
          </a:p>
        </p:txBody>
      </p:sp>
    </p:spTree>
    <p:extLst>
      <p:ext uri="{BB962C8B-B14F-4D97-AF65-F5344CB8AC3E}">
        <p14:creationId xmlns:p14="http://schemas.microsoft.com/office/powerpoint/2010/main" val="1364133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08298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345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vertigo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57200" y="1905000"/>
            <a:ext cx="7687945" cy="396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rawat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apk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Indikasi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vertigo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ang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dira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ati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ap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an:</a:t>
            </a:r>
            <a:endParaRPr sz="2400" dirty="0">
              <a:latin typeface="Arial"/>
              <a:cs typeface="Arial"/>
            </a:endParaRPr>
          </a:p>
          <a:p>
            <a:pPr marL="12700" marR="2159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400" dirty="0">
                <a:latin typeface="Arial"/>
                <a:cs typeface="Arial"/>
              </a:rPr>
              <a:t>Vertigo (R.42)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sentral deng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etio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ogi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nya :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Stroke (iskemik, hemoragik),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feksi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akut dan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kronik,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rauma kepa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tumor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ntraserebral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tekanan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tra kran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400" dirty="0">
                <a:latin typeface="Arial"/>
                <a:cs typeface="Arial"/>
              </a:rPr>
              <a:t>Vertigo perifer 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munta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-muntah hebat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 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menyeba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terjadi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atremia/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mia/ 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kem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a/insufisien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renal</a:t>
            </a:r>
          </a:p>
        </p:txBody>
      </p:sp>
    </p:spTree>
    <p:extLst>
      <p:ext uri="{BB962C8B-B14F-4D97-AF65-F5344CB8AC3E}">
        <p14:creationId xmlns:p14="http://schemas.microsoft.com/office/powerpoint/2010/main" val="4119941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048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KATA</a:t>
            </a:r>
            <a:r>
              <a:rPr sz="4000" spc="-45" dirty="0">
                <a:latin typeface="Arial"/>
                <a:cs typeface="Arial"/>
              </a:rPr>
              <a:t>R</a:t>
            </a:r>
            <a:r>
              <a:rPr sz="4000" spc="-30" dirty="0">
                <a:latin typeface="Arial"/>
                <a:cs typeface="Arial"/>
              </a:rPr>
              <a:t>AK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30" dirty="0">
                <a:latin typeface="Arial"/>
                <a:cs typeface="Arial"/>
              </a:rPr>
              <a:t>DAN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PTERIGIUM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71487" y="1676128"/>
            <a:ext cx="7725409" cy="427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2700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atalaks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kasus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derita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katarak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pterigi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 umumnya di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akukan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rawat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ap</a:t>
            </a:r>
          </a:p>
          <a:p>
            <a:pPr marL="27305" algn="just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endParaRPr sz="1800" dirty="0">
              <a:latin typeface="Arial"/>
              <a:cs typeface="Arial"/>
            </a:endParaRPr>
          </a:p>
          <a:p>
            <a:pPr marL="27305" marR="18796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Pha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oemulsific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n: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tuk 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ficati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(i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±</a:t>
            </a:r>
            <a:r>
              <a:rPr sz="1800" b="1" dirty="0">
                <a:latin typeface="Arial"/>
                <a:cs typeface="Arial"/>
              </a:rPr>
              <a:t>3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)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ka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ien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tanpa 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 di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3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 jalan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31"/>
              </a:spcBef>
            </a:pPr>
            <a:endParaRPr sz="2400" dirty="0"/>
          </a:p>
          <a:p>
            <a:pPr marL="27305" marR="6350" indent="31750">
              <a:lnSpc>
                <a:spcPct val="176400"/>
              </a:lnSpc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SICS </a:t>
            </a:r>
            <a:r>
              <a:rPr sz="1800" b="1" spc="15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Sm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ll</a:t>
            </a:r>
            <a:r>
              <a:rPr sz="1800" b="1" spc="5" dirty="0">
                <a:latin typeface="Arial"/>
                <a:cs typeface="Arial"/>
              </a:rPr>
              <a:t> I</a:t>
            </a:r>
            <a:r>
              <a:rPr sz="1800" b="1" dirty="0">
                <a:latin typeface="Arial"/>
                <a:cs typeface="Arial"/>
              </a:rPr>
              <a:t>ncicion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Surge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) 1). Unt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SICS (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nsisi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±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) ma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5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jalan</a:t>
            </a:r>
            <a:endParaRPr sz="1800" dirty="0">
              <a:latin typeface="Arial"/>
              <a:cs typeface="Arial"/>
            </a:endParaRPr>
          </a:p>
          <a:p>
            <a:pPr marL="329565" marR="148590" indent="-317500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(2) 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4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oemulsific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an SICS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581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191739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</a:t>
            </a:r>
            <a:r>
              <a:rPr sz="4400" spc="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AK DAN PTERIGIUM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08317" y="1495998"/>
            <a:ext cx="8127365" cy="464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034" marR="780415" indent="-381000">
              <a:lnSpc>
                <a:spcPct val="100000"/>
              </a:lnSpc>
              <a:buFont typeface="Arial"/>
              <a:buAutoNum type="alphaLcPeriod"/>
              <a:tabLst>
                <a:tab pos="369570" algn="l"/>
                <a:tab pos="2590800" algn="l"/>
              </a:tabLst>
            </a:pPr>
            <a:r>
              <a:rPr sz="1800" dirty="0">
                <a:latin typeface="Arial"/>
                <a:cs typeface="Arial"/>
              </a:rPr>
              <a:t>Ada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sif	set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</a:p>
          <a:p>
            <a:pPr marL="329565" marR="6350" indent="-316865">
              <a:lnSpc>
                <a:spcPct val="100000"/>
              </a:lnSpc>
              <a:spcBef>
                <a:spcPts val="770"/>
              </a:spcBef>
              <a:buFont typeface="Arial"/>
              <a:buAutoNum type="alphaLcPeriod"/>
              <a:tabLst>
                <a:tab pos="330200" algn="l"/>
              </a:tabLst>
            </a:pP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satu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 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ah 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ta)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>
              <a:lnSpc>
                <a:spcPts val="1900"/>
              </a:lnSpc>
              <a:spcBef>
                <a:spcPts val="31"/>
              </a:spcBef>
              <a:buFont typeface="Arial"/>
              <a:buAutoNum type="alphaLcPeriod"/>
            </a:pPr>
            <a:endParaRPr sz="1900" dirty="0"/>
          </a:p>
          <a:p>
            <a:pPr marL="328930" indent="-241300">
              <a:lnSpc>
                <a:spcPct val="100000"/>
              </a:lnSpc>
              <a:buFont typeface="Arial"/>
              <a:buAutoNum type="alphaLcPeriod"/>
              <a:tabLst>
                <a:tab pos="329565" algn="l"/>
                <a:tab pos="5269230" algn="l"/>
              </a:tabLst>
            </a:pP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i="1" dirty="0">
                <a:latin typeface="Arial"/>
                <a:cs typeface="Arial"/>
              </a:rPr>
              <a:t>u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rly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ng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erti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 </a:t>
            </a:r>
            <a:r>
              <a:rPr sz="1800" i="1" spc="-10" dirty="0">
                <a:latin typeface="Arial"/>
                <a:cs typeface="Arial"/>
              </a:rPr>
              <a:t>h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ert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nsi,	DM,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H</a:t>
            </a:r>
            <a:r>
              <a:rPr sz="1800" i="1" spc="-10" dirty="0">
                <a:latin typeface="Arial"/>
                <a:cs typeface="Arial"/>
              </a:rPr>
              <a:t>b</a:t>
            </a:r>
            <a:r>
              <a:rPr sz="1800" i="1" dirty="0">
                <a:latin typeface="Arial"/>
                <a:cs typeface="Arial"/>
              </a:rPr>
              <a:t>sAG(</a:t>
            </a:r>
            <a:r>
              <a:rPr sz="1800" i="1" spc="5" dirty="0">
                <a:latin typeface="Arial"/>
                <a:cs typeface="Arial"/>
              </a:rPr>
              <a:t>+</a:t>
            </a:r>
            <a:r>
              <a:rPr sz="1800" i="1" dirty="0">
                <a:latin typeface="Arial"/>
                <a:cs typeface="Arial"/>
              </a:rPr>
              <a:t>), </a:t>
            </a:r>
            <a:r>
              <a:rPr sz="1800" i="1" spc="-10" dirty="0">
                <a:latin typeface="Arial"/>
                <a:cs typeface="Arial"/>
              </a:rPr>
              <a:t>d</a:t>
            </a:r>
            <a:r>
              <a:rPr sz="1800" i="1" dirty="0">
                <a:latin typeface="Arial"/>
                <a:cs typeface="Arial"/>
              </a:rPr>
              <a:t>ll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43"/>
              </a:spcBef>
            </a:pPr>
            <a:endParaRPr sz="1100" dirty="0"/>
          </a:p>
          <a:p>
            <a:pPr>
              <a:lnSpc>
                <a:spcPts val="1800"/>
              </a:lnSpc>
            </a:pPr>
            <a:endParaRPr sz="1800" dirty="0"/>
          </a:p>
          <a:p>
            <a:pPr marL="12700" marR="115443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EC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st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psu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ar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 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tr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ctio</a:t>
            </a:r>
            <a:r>
              <a:rPr sz="1800" b="1" spc="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),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ICCE (I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tra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psu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ar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tr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ctio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342900" indent="-314325">
              <a:lnSpc>
                <a:spcPct val="100000"/>
              </a:lnSpc>
              <a:spcBef>
                <a:spcPts val="455"/>
              </a:spcBef>
              <a:buFont typeface="Arial"/>
              <a:buAutoNum type="alphaLcPeriod"/>
              <a:tabLst>
                <a:tab pos="283845" algn="l"/>
              </a:tabLst>
            </a:pPr>
            <a:r>
              <a:rPr sz="1800" dirty="0">
                <a:latin typeface="Arial"/>
                <a:cs typeface="Arial"/>
              </a:rPr>
              <a:t>Ins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kuk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 mm</a:t>
            </a:r>
          </a:p>
          <a:p>
            <a:pPr marL="280035" indent="-254000">
              <a:lnSpc>
                <a:spcPct val="100000"/>
              </a:lnSpc>
              <a:spcBef>
                <a:spcPts val="1485"/>
              </a:spcBef>
              <a:buFont typeface="Arial"/>
              <a:buAutoNum type="alphaLcPeriod"/>
              <a:tabLst>
                <a:tab pos="280670" algn="l"/>
                <a:tab pos="5198745" algn="l"/>
              </a:tabLst>
            </a:pPr>
            <a:r>
              <a:rPr sz="1800" spc="-6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aktu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	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aco</a:t>
            </a:r>
          </a:p>
          <a:p>
            <a:pPr marL="342900" marR="169545" indent="-316865">
              <a:lnSpc>
                <a:spcPct val="100000"/>
              </a:lnSpc>
              <a:spcBef>
                <a:spcPts val="1490"/>
              </a:spcBef>
              <a:buFont typeface="Arial"/>
              <a:buAutoNum type="alphaLcPeriod"/>
              <a:tabLst>
                <a:tab pos="267970" algn="l"/>
              </a:tabLst>
            </a:pP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feks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(iris, vitreo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ska</a:t>
            </a:r>
          </a:p>
        </p:txBody>
      </p:sp>
    </p:spTree>
    <p:extLst>
      <p:ext uri="{BB962C8B-B14F-4D97-AF65-F5344CB8AC3E}">
        <p14:creationId xmlns:p14="http://schemas.microsoft.com/office/powerpoint/2010/main" val="1453047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584199" y="2209800"/>
            <a:ext cx="8004175" cy="842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b="1" spc="-20" dirty="0">
                <a:latin typeface="Maiandra GD"/>
                <a:cs typeface="Maiandra GD"/>
              </a:rPr>
              <a:t>S</a:t>
            </a:r>
            <a:r>
              <a:rPr sz="2800" b="1" spc="-15" dirty="0">
                <a:latin typeface="Maiandra GD"/>
                <a:cs typeface="Maiandra GD"/>
              </a:rPr>
              <a:t>UR</a:t>
            </a:r>
            <a:r>
              <a:rPr sz="2800" b="1" spc="-20" dirty="0">
                <a:latin typeface="Maiandra GD"/>
                <a:cs typeface="Maiandra GD"/>
              </a:rPr>
              <a:t>AT</a:t>
            </a:r>
            <a:r>
              <a:rPr sz="2800" b="1" spc="-10" dirty="0">
                <a:latin typeface="Maiandra GD"/>
                <a:cs typeface="Maiandra GD"/>
              </a:rPr>
              <a:t> </a:t>
            </a:r>
            <a:r>
              <a:rPr sz="2800" b="1" spc="-5" dirty="0">
                <a:latin typeface="Maiandra GD"/>
                <a:cs typeface="Maiandra GD"/>
              </a:rPr>
              <a:t>E</a:t>
            </a:r>
            <a:r>
              <a:rPr sz="2800" b="1" spc="-20" dirty="0">
                <a:latin typeface="Maiandra GD"/>
                <a:cs typeface="Maiandra GD"/>
              </a:rPr>
              <a:t>DARAN</a:t>
            </a:r>
            <a:r>
              <a:rPr sz="2800" b="1" spc="-30" dirty="0">
                <a:latin typeface="Maiandra GD"/>
                <a:cs typeface="Maiandra GD"/>
              </a:rPr>
              <a:t> </a:t>
            </a:r>
            <a:r>
              <a:rPr sz="2800" b="1" spc="-20" dirty="0">
                <a:latin typeface="Maiandra GD"/>
                <a:cs typeface="Maiandra GD"/>
              </a:rPr>
              <a:t>S</a:t>
            </a:r>
            <a:r>
              <a:rPr sz="2800" b="1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K</a:t>
            </a:r>
            <a:r>
              <a:rPr sz="2800" b="1" spc="-5" dirty="0">
                <a:latin typeface="Maiandra GD"/>
                <a:cs typeface="Maiandra GD"/>
              </a:rPr>
              <a:t>J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25" dirty="0">
                <a:latin typeface="Maiandra GD"/>
                <a:cs typeface="Maiandra GD"/>
              </a:rPr>
              <a:t>N</a:t>
            </a:r>
            <a:r>
              <a:rPr sz="2800" b="1" spc="-30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KEM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NK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S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R</a:t>
            </a:r>
            <a:r>
              <a:rPr sz="2800" b="1" spc="-10" dirty="0">
                <a:latin typeface="Maiandra GD"/>
                <a:cs typeface="Maiandra GD"/>
              </a:rPr>
              <a:t>I</a:t>
            </a:r>
            <a:endParaRPr sz="2800" dirty="0">
              <a:latin typeface="Maiandra GD"/>
              <a:cs typeface="Maiandra GD"/>
            </a:endParaRPr>
          </a:p>
          <a:p>
            <a:pPr marL="12700">
              <a:lnSpc>
                <a:spcPts val="3350"/>
              </a:lnSpc>
            </a:pPr>
            <a:r>
              <a:rPr sz="2800" b="1" spc="-15" dirty="0">
                <a:latin typeface="Maiandra GD"/>
                <a:cs typeface="Maiandra GD"/>
              </a:rPr>
              <a:t>T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n</a:t>
            </a:r>
            <a:r>
              <a:rPr sz="2800" b="1" spc="-10" dirty="0">
                <a:latin typeface="Maiandra GD"/>
                <a:cs typeface="Maiandra GD"/>
              </a:rPr>
              <a:t>ta</a:t>
            </a:r>
            <a:r>
              <a:rPr sz="2800" b="1" spc="-15" dirty="0">
                <a:latin typeface="Maiandra GD"/>
                <a:cs typeface="Maiandra GD"/>
              </a:rPr>
              <a:t>ng</a:t>
            </a:r>
            <a:r>
              <a:rPr sz="2800" b="1" spc="-2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P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ny</a:t>
            </a:r>
            <a:r>
              <a:rPr sz="2800" b="1" spc="-20" dirty="0">
                <a:latin typeface="Maiandra GD"/>
                <a:cs typeface="Maiandra GD"/>
              </a:rPr>
              <a:t>eles</a:t>
            </a:r>
            <a:r>
              <a:rPr sz="2800" b="1" spc="-5" dirty="0">
                <a:latin typeface="Maiandra GD"/>
                <a:cs typeface="Maiandra GD"/>
              </a:rPr>
              <a:t>ai</a:t>
            </a:r>
            <a:r>
              <a:rPr sz="2800" b="1" spc="-20" dirty="0">
                <a:latin typeface="Maiandra GD"/>
                <a:cs typeface="Maiandra GD"/>
              </a:rPr>
              <a:t>an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P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r</a:t>
            </a:r>
            <a:r>
              <a:rPr sz="2800" b="1" spc="-15" dirty="0">
                <a:latin typeface="Maiandra GD"/>
                <a:cs typeface="Maiandra GD"/>
              </a:rPr>
              <a:t>ma</a:t>
            </a:r>
            <a:r>
              <a:rPr sz="2800" b="1" dirty="0">
                <a:latin typeface="Maiandra GD"/>
                <a:cs typeface="Maiandra GD"/>
              </a:rPr>
              <a:t>s</a:t>
            </a:r>
            <a:r>
              <a:rPr sz="2800" b="1" spc="-10" dirty="0">
                <a:latin typeface="Maiandra GD"/>
                <a:cs typeface="Maiandra GD"/>
              </a:rPr>
              <a:t>a</a:t>
            </a:r>
            <a:r>
              <a:rPr sz="2800" b="1" spc="-15" dirty="0">
                <a:latin typeface="Maiandra GD"/>
                <a:cs typeface="Maiandra GD"/>
              </a:rPr>
              <a:t>lah</a:t>
            </a:r>
            <a:r>
              <a:rPr sz="2800" b="1" spc="-5" dirty="0">
                <a:latin typeface="Maiandra GD"/>
                <a:cs typeface="Maiandra GD"/>
              </a:rPr>
              <a:t>a</a:t>
            </a:r>
            <a:r>
              <a:rPr sz="2800" b="1" spc="-20" dirty="0">
                <a:latin typeface="Maiandra GD"/>
                <a:cs typeface="Maiandra GD"/>
              </a:rPr>
              <a:t>n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K</a:t>
            </a:r>
            <a:r>
              <a:rPr sz="2800" b="1" spc="-10" dirty="0">
                <a:latin typeface="Maiandra GD"/>
                <a:cs typeface="Maiandra GD"/>
              </a:rPr>
              <a:t>l</a:t>
            </a:r>
            <a:r>
              <a:rPr sz="2800" b="1" dirty="0">
                <a:latin typeface="Maiandra GD"/>
                <a:cs typeface="Maiandra GD"/>
              </a:rPr>
              <a:t>ai</a:t>
            </a:r>
            <a:r>
              <a:rPr sz="2800" b="1" spc="-25" dirty="0">
                <a:latin typeface="Maiandra GD"/>
                <a:cs typeface="Maiandra GD"/>
              </a:rPr>
              <a:t>m</a:t>
            </a:r>
            <a:r>
              <a:rPr sz="2800" b="1" spc="-15" dirty="0">
                <a:latin typeface="Maiandra GD"/>
                <a:cs typeface="Maiandra GD"/>
              </a:rPr>
              <a:t> </a:t>
            </a:r>
            <a:r>
              <a:rPr sz="2800" b="1" spc="-10" dirty="0">
                <a:latin typeface="Maiandra GD"/>
                <a:cs typeface="Maiandra GD"/>
              </a:rPr>
              <a:t>IN</a:t>
            </a:r>
            <a:r>
              <a:rPr sz="2800" b="1" spc="-15" dirty="0">
                <a:latin typeface="Maiandra GD"/>
                <a:cs typeface="Maiandra GD"/>
              </a:rPr>
              <a:t>ACB</a:t>
            </a:r>
            <a:r>
              <a:rPr sz="2800" b="1" spc="-25" dirty="0">
                <a:latin typeface="Maiandra GD"/>
                <a:cs typeface="Maiandra GD"/>
              </a:rPr>
              <a:t>G</a:t>
            </a:r>
            <a:endParaRPr sz="2800" dirty="0">
              <a:latin typeface="Maiandra GD"/>
              <a:cs typeface="Maiandra G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913" y="3674326"/>
            <a:ext cx="311404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70"/>
              </a:lnSpc>
            </a:pPr>
            <a:r>
              <a:rPr sz="2400" spc="-20" dirty="0">
                <a:latin typeface="Maiandra GD"/>
                <a:cs typeface="Maiandra GD"/>
              </a:rPr>
              <a:t>HK</a:t>
            </a:r>
            <a:r>
              <a:rPr sz="2400" spc="-5" dirty="0">
                <a:latin typeface="Maiandra GD"/>
                <a:cs typeface="Maiandra GD"/>
              </a:rPr>
              <a:t> </a:t>
            </a:r>
            <a:r>
              <a:rPr sz="2400" spc="-15" dirty="0">
                <a:latin typeface="Maiandra GD"/>
                <a:cs typeface="Maiandra GD"/>
              </a:rPr>
              <a:t>03.</a:t>
            </a:r>
            <a:r>
              <a:rPr sz="2400" spc="-10" dirty="0">
                <a:latin typeface="Maiandra GD"/>
                <a:cs typeface="Maiandra GD"/>
              </a:rPr>
              <a:t>0</a:t>
            </a:r>
            <a:r>
              <a:rPr sz="2400" dirty="0">
                <a:latin typeface="Maiandra GD"/>
                <a:cs typeface="Maiandra GD"/>
              </a:rPr>
              <a:t>3/X/11</a:t>
            </a:r>
            <a:r>
              <a:rPr sz="2400" spc="-15" dirty="0">
                <a:latin typeface="Maiandra GD"/>
                <a:cs typeface="Maiandra GD"/>
              </a:rPr>
              <a:t>8</a:t>
            </a:r>
            <a:r>
              <a:rPr sz="2400" spc="-25" dirty="0">
                <a:latin typeface="Maiandra GD"/>
                <a:cs typeface="Maiandra GD"/>
              </a:rPr>
              <a:t>5</a:t>
            </a:r>
            <a:r>
              <a:rPr sz="2400" spc="-20" dirty="0">
                <a:latin typeface="Maiandra GD"/>
                <a:cs typeface="Maiandra GD"/>
              </a:rPr>
              <a:t>/20</a:t>
            </a:r>
            <a:r>
              <a:rPr sz="2400" spc="-25" dirty="0">
                <a:latin typeface="Maiandra GD"/>
                <a:cs typeface="Maiandra GD"/>
              </a:rPr>
              <a:t>1</a:t>
            </a:r>
            <a:r>
              <a:rPr sz="2400" spc="-15" dirty="0">
                <a:latin typeface="Maiandra GD"/>
                <a:cs typeface="Maiandra GD"/>
              </a:rPr>
              <a:t>5</a:t>
            </a:r>
            <a:endParaRPr sz="2400">
              <a:latin typeface="Maiandra GD"/>
              <a:cs typeface="Maiandra GD"/>
            </a:endParaRPr>
          </a:p>
        </p:txBody>
      </p:sp>
    </p:spTree>
    <p:extLst>
      <p:ext uri="{BB962C8B-B14F-4D97-AF65-F5344CB8AC3E}">
        <p14:creationId xmlns:p14="http://schemas.microsoft.com/office/powerpoint/2010/main" val="4159825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91948" y="390797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684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KATARAK DAN PTERI</a:t>
            </a:r>
            <a:r>
              <a:rPr sz="4400" spc="-20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IUM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91948" y="1981200"/>
            <a:ext cx="8469630" cy="397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4458335" algn="l"/>
              </a:tabLst>
            </a:pP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um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da	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k:</a:t>
            </a:r>
            <a:endParaRPr sz="1800" dirty="0">
              <a:latin typeface="Arial"/>
              <a:cs typeface="Arial"/>
            </a:endParaRPr>
          </a:p>
          <a:p>
            <a:pPr marL="12700" marR="4100195">
              <a:lnSpc>
                <a:spcPct val="100000"/>
              </a:lnSpc>
              <a:spcBef>
                <a:spcPts val="745"/>
              </a:spcBef>
              <a:buFont typeface="Arial"/>
              <a:buAutoNum type="alphaL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kai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EC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E (</a:t>
            </a:r>
            <a:r>
              <a:rPr sz="1800" i="1" dirty="0">
                <a:latin typeface="Arial"/>
                <a:cs typeface="Arial"/>
              </a:rPr>
              <a:t>Ekstra C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ps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r C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tar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ct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Extracti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>
              <a:lnSpc>
                <a:spcPts val="1800"/>
              </a:lnSpc>
              <a:spcBef>
                <a:spcPts val="45"/>
              </a:spcBef>
              <a:buFont typeface="Arial"/>
              <a:buAutoNum type="alphaLcPeriod"/>
            </a:pPr>
            <a:endParaRPr sz="1800" dirty="0"/>
          </a:p>
          <a:p>
            <a:pPr marL="299720" indent="-254000">
              <a:lnSpc>
                <a:spcPct val="100000"/>
              </a:lnSpc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trik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ak: ko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>
              <a:lnSpc>
                <a:spcPts val="1800"/>
              </a:lnSpc>
              <a:spcBef>
                <a:spcPts val="21"/>
              </a:spcBef>
              <a:buFont typeface="Arial"/>
              <a:buAutoNum type="alphaLcPeriod"/>
            </a:pPr>
            <a:endParaRPr sz="1800" dirty="0"/>
          </a:p>
          <a:p>
            <a:pPr marL="286385" indent="-240665">
              <a:lnSpc>
                <a:spcPct val="100000"/>
              </a:lnSpc>
              <a:buFont typeface="Arial"/>
              <a:buAutoNum type="alphaLcPeriod"/>
              <a:tabLst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ipe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</a:p>
          <a:p>
            <a:pPr marL="37465" marR="6350">
              <a:lnSpc>
                <a:spcPct val="100000"/>
              </a:lnSpc>
              <a:spcBef>
                <a:spcPts val="1570"/>
              </a:spcBef>
              <a:buFont typeface="Arial"/>
              <a:buAutoNum type="alphaLcPeriod"/>
              <a:tabLst>
                <a:tab pos="292100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pendengaran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kelaina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a/c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tal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k( HH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tu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HBsA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+)</a:t>
            </a:r>
          </a:p>
          <a:p>
            <a:pPr marL="299720" indent="-254000">
              <a:lnSpc>
                <a:spcPct val="100000"/>
              </a:lnSpc>
              <a:spcBef>
                <a:spcPts val="1500"/>
              </a:spcBef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mak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</a:p>
          <a:p>
            <a:pPr marL="235585" indent="-189865">
              <a:lnSpc>
                <a:spcPct val="100000"/>
              </a:lnSpc>
              <a:spcBef>
                <a:spcPts val="880"/>
              </a:spcBef>
              <a:buFont typeface="Arial"/>
              <a:buAutoNum type="alphaLcPeriod"/>
              <a:tabLst>
                <a:tab pos="236220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itis, gl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uk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 marL="299720" indent="-254000">
              <a:lnSpc>
                <a:spcPct val="100000"/>
              </a:lnSpc>
              <a:spcBef>
                <a:spcPts val="1230"/>
              </a:spcBef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ksasi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ntis/s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uks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denga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s,</a:t>
            </a:r>
          </a:p>
        </p:txBody>
      </p:sp>
    </p:spTree>
    <p:extLst>
      <p:ext uri="{BB962C8B-B14F-4D97-AF65-F5344CB8AC3E}">
        <p14:creationId xmlns:p14="http://schemas.microsoft.com/office/powerpoint/2010/main" val="2216179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63272" y="301466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</a:t>
            </a:r>
            <a:r>
              <a:rPr sz="4400" spc="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AK DAN PTERIGIUM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02907" y="1524000"/>
            <a:ext cx="8366759" cy="466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h. 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trik korn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</a:p>
          <a:p>
            <a:pPr marL="40640">
              <a:lnSpc>
                <a:spcPct val="100000"/>
              </a:lnSpc>
              <a:spcBef>
                <a:spcPts val="30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spc="5" dirty="0">
                <a:latin typeface="Arial"/>
                <a:cs typeface="Arial"/>
              </a:rPr>
              <a:t>Z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sis</a:t>
            </a:r>
          </a:p>
          <a:p>
            <a:pPr marL="218440" indent="-177800">
              <a:lnSpc>
                <a:spcPct val="100000"/>
              </a:lnSpc>
              <a:spcBef>
                <a:spcPts val="30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r/p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at&gt;2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ran</a:t>
            </a:r>
          </a:p>
          <a:p>
            <a:pPr marL="281940" indent="-241300">
              <a:lnSpc>
                <a:spcPct val="100000"/>
              </a:lnSpc>
              <a:spcBef>
                <a:spcPts val="875"/>
              </a:spcBef>
              <a:buFont typeface="Arial"/>
              <a:buAutoNum type="alphaLcPeriod" startAt="9"/>
              <a:tabLst>
                <a:tab pos="282575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tra 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tif</a:t>
            </a:r>
          </a:p>
          <a:p>
            <a:pPr marL="218440" indent="-177800">
              <a:lnSpc>
                <a:spcPct val="100000"/>
              </a:lnSpc>
              <a:spcBef>
                <a:spcPts val="61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Gra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 (Br</a:t>
            </a:r>
            <a:r>
              <a:rPr sz="1800" spc="-10" dirty="0">
                <a:latin typeface="Arial"/>
                <a:cs typeface="Arial"/>
              </a:rPr>
              <a:t>une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t)</a:t>
            </a:r>
          </a:p>
          <a:p>
            <a:pPr marL="358140" indent="-317500">
              <a:lnSpc>
                <a:spcPct val="100000"/>
              </a:lnSpc>
              <a:buFont typeface="Arial"/>
              <a:buAutoNum type="alphaLcPeriod" startAt="9"/>
              <a:tabLst>
                <a:tab pos="358775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 Gl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uk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ma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Post </a:t>
            </a:r>
            <a:r>
              <a:rPr sz="1800" spc="-4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itrektomi</a:t>
            </a:r>
          </a:p>
          <a:p>
            <a:pPr marL="294640" indent="-254000">
              <a:lnSpc>
                <a:spcPct val="100000"/>
              </a:lnSpc>
              <a:spcBef>
                <a:spcPts val="25"/>
              </a:spcBef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Post Uv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itis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ia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matika</a:t>
            </a:r>
          </a:p>
          <a:p>
            <a:pPr marL="231775" indent="-191135">
              <a:lnSpc>
                <a:spcPct val="100000"/>
              </a:lnSpc>
              <a:buFont typeface="Arial"/>
              <a:buAutoNum type="alphaLcPeriod" startAt="9"/>
              <a:tabLst>
                <a:tab pos="232410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ratif</a:t>
            </a:r>
          </a:p>
          <a:p>
            <a:pPr marL="281940" indent="-241300">
              <a:lnSpc>
                <a:spcPct val="100000"/>
              </a:lnSpc>
              <a:buFont typeface="Arial"/>
              <a:buAutoNum type="alphaLcPeriod" startAt="9"/>
              <a:tabLst>
                <a:tab pos="282575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tina</a:t>
            </a:r>
          </a:p>
          <a:p>
            <a:pPr marL="231140" indent="-190500">
              <a:lnSpc>
                <a:spcPct val="100000"/>
              </a:lnSpc>
              <a:buFont typeface="Arial"/>
              <a:buAutoNum type="alphaLcPeriod" startAt="9"/>
              <a:tabLst>
                <a:tab pos="231775" algn="l"/>
              </a:tabLst>
            </a:pP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 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Pas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ksa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</a:p>
          <a:p>
            <a:pPr marL="40640" marR="6350">
              <a:lnSpc>
                <a:spcPct val="100000"/>
              </a:lnSpc>
              <a:buFont typeface="Arial"/>
              <a:buAutoNum type="alphaLcPeriod" startAt="9"/>
              <a:tabLst>
                <a:tab pos="266065" algn="l"/>
              </a:tabLst>
            </a:pP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ko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ratif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krn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sia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n, cem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 dll</a:t>
            </a:r>
          </a:p>
        </p:txBody>
      </p:sp>
    </p:spTree>
    <p:extLst>
      <p:ext uri="{BB962C8B-B14F-4D97-AF65-F5344CB8AC3E}">
        <p14:creationId xmlns:p14="http://schemas.microsoft.com/office/powerpoint/2010/main" val="525680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Pterig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um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(H11.</a:t>
            </a:r>
            <a:r>
              <a:rPr sz="4400" spc="-5" dirty="0">
                <a:latin typeface="Arial"/>
                <a:cs typeface="Arial"/>
              </a:rPr>
              <a:t>0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71487" y="1442402"/>
            <a:ext cx="8277859" cy="397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4579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nata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aksan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kasus 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derita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katarak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pterigi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 umumnya di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akukan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rawat inap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Pteri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</a:t>
            </a:r>
            <a:r>
              <a:rPr sz="1800" spc="-14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IV</a:t>
            </a:r>
          </a:p>
          <a:p>
            <a:pPr marL="12700" marR="487045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Graft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gtiv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Flap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tiva,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ran am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mbr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ue</a:t>
            </a:r>
          </a:p>
          <a:p>
            <a:pPr marL="12700" marR="6350">
              <a:lnSpc>
                <a:spcPct val="100000"/>
              </a:lnSpc>
              <a:buFont typeface="Arial"/>
              <a:buAutoNum type="arabicPeriod" startAt="4"/>
              <a:tabLst>
                <a:tab pos="25400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 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rtemen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</a:p>
          <a:p>
            <a:pPr marL="12700" marR="441959">
              <a:lnSpc>
                <a:spcPct val="100000"/>
              </a:lnSpc>
              <a:buFont typeface="Arial"/>
              <a:buAutoNum type="arabicPeriod" startAt="4"/>
              <a:tabLst>
                <a:tab pos="262890" algn="l"/>
              </a:tabLst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at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asi 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ut</a:t>
            </a:r>
          </a:p>
          <a:p>
            <a:pPr marL="262255" indent="-249554">
              <a:lnSpc>
                <a:spcPct val="100000"/>
              </a:lnSpc>
              <a:buFont typeface="Arial"/>
              <a:buAutoNum type="arabicPeriod" startAt="4"/>
              <a:tabLst>
                <a:tab pos="262890" algn="l"/>
              </a:tabLst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rtasi 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J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 temp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an</a:t>
            </a:r>
          </a:p>
          <a:p>
            <a:pPr marL="12700" marR="545465">
              <a:lnSpc>
                <a:spcPct val="100000"/>
              </a:lnSpc>
              <a:spcBef>
                <a:spcPts val="970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jalan: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</a:t>
            </a:r>
            <a:r>
              <a:rPr sz="1800" spc="-14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pa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(Ko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erti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p)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ker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</a:p>
        </p:txBody>
      </p:sp>
    </p:spTree>
    <p:extLst>
      <p:ext uri="{BB962C8B-B14F-4D97-AF65-F5344CB8AC3E}">
        <p14:creationId xmlns:p14="http://schemas.microsoft.com/office/powerpoint/2010/main" val="1632365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91744" y="272653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Chalaz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on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(H00</a:t>
            </a:r>
            <a:r>
              <a:rPr sz="4400" spc="5" dirty="0">
                <a:latin typeface="Arial"/>
                <a:cs typeface="Arial"/>
              </a:rPr>
              <a:t>1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21919" y="2133600"/>
            <a:ext cx="7969250" cy="301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Ch</a:t>
            </a:r>
            <a:r>
              <a:rPr sz="2800" spc="-10" dirty="0">
                <a:latin typeface="Arial"/>
                <a:cs typeface="Arial"/>
              </a:rPr>
              <a:t>alazi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pka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3300"/>
              </a:lnSpc>
              <a:spcBef>
                <a:spcPts val="63"/>
              </a:spcBef>
            </a:pPr>
            <a:endParaRPr sz="3300" dirty="0"/>
          </a:p>
          <a:p>
            <a:pPr marL="2857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Damp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k: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gkatan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ki</a:t>
            </a:r>
            <a:r>
              <a:rPr sz="2800" spc="-15" dirty="0">
                <a:latin typeface="Arial"/>
                <a:cs typeface="Arial"/>
              </a:rPr>
              <a:t>bat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awat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ap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3500"/>
              </a:lnSpc>
              <a:spcBef>
                <a:spcPts val="27"/>
              </a:spcBef>
            </a:pPr>
            <a:endParaRPr sz="3500" dirty="0"/>
          </a:p>
          <a:p>
            <a:pPr marL="12700" marR="6350">
              <a:lnSpc>
                <a:spcPct val="100000"/>
              </a:lnSpc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ind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la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Rawat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ja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kecu</a:t>
            </a:r>
            <a:r>
              <a:rPr sz="2800" spc="-10" dirty="0">
                <a:latin typeface="Arial"/>
                <a:cs typeface="Arial"/>
              </a:rPr>
              <a:t>ali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10" dirty="0">
                <a:latin typeface="Arial"/>
                <a:cs typeface="Arial"/>
              </a:rPr>
              <a:t> anak-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nak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ko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f/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rluk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 Ane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Umum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(GA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977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Extrapira</a:t>
            </a:r>
            <a:r>
              <a:rPr sz="4400" spc="10" dirty="0">
                <a:latin typeface="Arial"/>
                <a:cs typeface="Arial"/>
              </a:rPr>
              <a:t>m</a:t>
            </a:r>
            <a:r>
              <a:rPr sz="4400" dirty="0">
                <a:latin typeface="Arial"/>
                <a:cs typeface="Arial"/>
              </a:rPr>
              <a:t>idal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Syndrom (DS)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05117" y="1778726"/>
            <a:ext cx="8533765" cy="405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323215">
              <a:lnSpc>
                <a:spcPct val="100000"/>
              </a:lnSpc>
              <a:tabLst>
                <a:tab pos="1043305" algn="l"/>
              </a:tabLst>
            </a:pPr>
            <a:r>
              <a:rPr sz="2000" dirty="0">
                <a:latin typeface="Arial"/>
                <a:cs typeface="Arial"/>
              </a:rPr>
              <a:t>Pasien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Schi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op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enia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dalam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obatan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lalu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ditambah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ding 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trapiramidal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</a:t>
            </a:r>
            <a:r>
              <a:rPr sz="2000" dirty="0">
                <a:latin typeface="Arial"/>
                <a:cs typeface="Arial"/>
              </a:rPr>
              <a:t>G25)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Dampa</a:t>
            </a:r>
            <a:r>
              <a:rPr sz="2000" spc="1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pening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verity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level menjadi	le</a:t>
            </a:r>
            <a:r>
              <a:rPr sz="2000" spc="-15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</a:t>
            </a: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53340" marR="6350">
              <a:lnSpc>
                <a:spcPct val="100000"/>
              </a:lnSpc>
              <a:buFont typeface="Arial"/>
              <a:buAutoNum type="arabicPeriod"/>
              <a:tabLst>
                <a:tab pos="334645" algn="l"/>
              </a:tabLst>
            </a:pPr>
            <a:r>
              <a:rPr sz="2000" dirty="0">
                <a:latin typeface="Arial"/>
                <a:cs typeface="Arial"/>
              </a:rPr>
              <a:t>Skala penilaian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Gejala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idal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5.9)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 oleh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Perhimpunan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Dokter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Spesialis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Kedokteran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Indone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(terlampir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Lampiran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digunakan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sebagai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panduan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idal 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untuk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dap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 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tor</a:t>
            </a:r>
          </a:p>
          <a:p>
            <a:pPr marL="53340" marR="47625">
              <a:lnSpc>
                <a:spcPct val="100000"/>
              </a:lnSpc>
              <a:buFont typeface="Arial"/>
              <a:buAutoNum type="arabicPeriod"/>
              <a:tabLst>
                <a:tab pos="334645" algn="l"/>
              </a:tabLst>
            </a:pPr>
            <a:r>
              <a:rPr sz="2000" dirty="0">
                <a:latin typeface="Arial"/>
                <a:cs typeface="Arial"/>
              </a:rPr>
              <a:t>Skala penilaian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gejala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trapiramidal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 di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oleh Perhimpunan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Dokter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Spesialis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Kedokteran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ndo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(terlampir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 Lampi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jika terjadi 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raguan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dianosis</a:t>
            </a:r>
          </a:p>
        </p:txBody>
      </p:sp>
    </p:spTree>
    <p:extLst>
      <p:ext uri="{BB962C8B-B14F-4D97-AF65-F5344CB8AC3E}">
        <p14:creationId xmlns:p14="http://schemas.microsoft.com/office/powerpoint/2010/main" val="1264817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5"/>
          <p:cNvSpPr/>
          <p:nvPr/>
        </p:nvSpPr>
        <p:spPr>
          <a:xfrm>
            <a:off x="790131" y="5805437"/>
            <a:ext cx="30480" cy="215265"/>
          </a:xfrm>
          <a:custGeom>
            <a:avLst/>
            <a:gdLst/>
            <a:ahLst/>
            <a:cxnLst/>
            <a:rect l="l" t="t" r="r" b="b"/>
            <a:pathLst>
              <a:path w="30480" h="215264">
                <a:moveTo>
                  <a:pt x="0" y="0"/>
                </a:moveTo>
                <a:lnTo>
                  <a:pt x="0" y="118275"/>
                </a:lnTo>
                <a:lnTo>
                  <a:pt x="6006" y="140745"/>
                </a:lnTo>
                <a:lnTo>
                  <a:pt x="9771" y="153398"/>
                </a:lnTo>
                <a:lnTo>
                  <a:pt x="14450" y="166515"/>
                </a:lnTo>
                <a:lnTo>
                  <a:pt x="18344" y="180233"/>
                </a:lnTo>
                <a:lnTo>
                  <a:pt x="22535" y="192358"/>
                </a:lnTo>
                <a:lnTo>
                  <a:pt x="26626" y="203699"/>
                </a:lnTo>
                <a:lnTo>
                  <a:pt x="30224" y="215070"/>
                </a:lnTo>
                <a:lnTo>
                  <a:pt x="28505" y="165502"/>
                </a:lnTo>
                <a:lnTo>
                  <a:pt x="28050" y="118275"/>
                </a:lnTo>
                <a:lnTo>
                  <a:pt x="28003" y="88047"/>
                </a:lnTo>
                <a:lnTo>
                  <a:pt x="24848" y="74267"/>
                </a:lnTo>
                <a:lnTo>
                  <a:pt x="14844" y="36610"/>
                </a:lnTo>
                <a:lnTo>
                  <a:pt x="2894" y="2315"/>
                </a:lnTo>
                <a:lnTo>
                  <a:pt x="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29"/>
          <p:cNvSpPr txBox="1"/>
          <p:nvPr/>
        </p:nvSpPr>
        <p:spPr>
          <a:xfrm>
            <a:off x="1905000" y="723419"/>
            <a:ext cx="485140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70" dirty="0">
                <a:latin typeface="Calibri"/>
                <a:cs typeface="Calibri"/>
              </a:rPr>
              <a:t>h</a:t>
            </a:r>
            <a:r>
              <a:rPr sz="3600" dirty="0">
                <a:latin typeface="Calibri"/>
                <a:cs typeface="Calibri"/>
              </a:rPr>
              <a:t>ypon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emia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(E87.1)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32"/>
          <p:cNvSpPr/>
          <p:nvPr/>
        </p:nvSpPr>
        <p:spPr>
          <a:xfrm>
            <a:off x="633676" y="1681759"/>
            <a:ext cx="7272655" cy="1569720"/>
          </a:xfrm>
          <a:custGeom>
            <a:avLst/>
            <a:gdLst/>
            <a:ahLst/>
            <a:cxnLst/>
            <a:rect l="l" t="t" r="r" b="b"/>
            <a:pathLst>
              <a:path w="7272655" h="1569720">
                <a:moveTo>
                  <a:pt x="0" y="1569720"/>
                </a:moveTo>
                <a:lnTo>
                  <a:pt x="7272528" y="1569720"/>
                </a:lnTo>
                <a:lnTo>
                  <a:pt x="7272528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3"/>
          <p:cNvSpPr/>
          <p:nvPr/>
        </p:nvSpPr>
        <p:spPr>
          <a:xfrm>
            <a:off x="919836" y="4322331"/>
            <a:ext cx="6336665" cy="923925"/>
          </a:xfrm>
          <a:custGeom>
            <a:avLst/>
            <a:gdLst/>
            <a:ahLst/>
            <a:cxnLst/>
            <a:rect l="l" t="t" r="r" b="b"/>
            <a:pathLst>
              <a:path w="6336665" h="923925">
                <a:moveTo>
                  <a:pt x="0" y="923924"/>
                </a:moveTo>
                <a:lnTo>
                  <a:pt x="6336665" y="923924"/>
                </a:lnTo>
                <a:lnTo>
                  <a:pt x="6336665" y="0"/>
                </a:lnTo>
                <a:lnTo>
                  <a:pt x="0" y="0"/>
                </a:lnTo>
                <a:lnTo>
                  <a:pt x="0" y="9239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34"/>
          <p:cNvSpPr/>
          <p:nvPr/>
        </p:nvSpPr>
        <p:spPr>
          <a:xfrm>
            <a:off x="1316164" y="4830814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35"/>
          <p:cNvSpPr/>
          <p:nvPr/>
        </p:nvSpPr>
        <p:spPr>
          <a:xfrm>
            <a:off x="7652829" y="4830814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36"/>
          <p:cNvSpPr/>
          <p:nvPr/>
        </p:nvSpPr>
        <p:spPr>
          <a:xfrm>
            <a:off x="1309814" y="4837164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>
                <a:moveTo>
                  <a:pt x="0" y="0"/>
                </a:moveTo>
                <a:lnTo>
                  <a:pt x="63493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37"/>
          <p:cNvSpPr/>
          <p:nvPr/>
        </p:nvSpPr>
        <p:spPr>
          <a:xfrm>
            <a:off x="1309814" y="5761051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>
                <a:moveTo>
                  <a:pt x="0" y="0"/>
                </a:moveTo>
                <a:lnTo>
                  <a:pt x="63493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38"/>
          <p:cNvSpPr txBox="1"/>
          <p:nvPr/>
        </p:nvSpPr>
        <p:spPr>
          <a:xfrm>
            <a:off x="900059" y="1740421"/>
            <a:ext cx="6739890" cy="350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299"/>
              </a:lnSpc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enambahan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E8</a:t>
            </a:r>
            <a:r>
              <a:rPr sz="2400" spc="-10" dirty="0">
                <a:latin typeface="Calibri"/>
                <a:cs typeface="Calibri"/>
              </a:rPr>
              <a:t>7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Hyp</a:t>
            </a:r>
            <a:r>
              <a:rPr sz="2400" spc="-5" dirty="0">
                <a:latin typeface="Calibri"/>
                <a:cs typeface="Calibri"/>
              </a:rPr>
              <a:t>o-o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molality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ypon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emi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hasi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oriu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menu</a:t>
            </a:r>
            <a:r>
              <a:rPr sz="2400" spc="-5" dirty="0">
                <a:latin typeface="Calibri"/>
                <a:cs typeface="Calibri"/>
              </a:rPr>
              <a:t>ru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makna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700"/>
              </a:lnSpc>
              <a:spcBef>
                <a:spcPts val="39"/>
              </a:spcBef>
            </a:pPr>
            <a:endParaRPr sz="17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04139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35" dirty="0">
                <a:latin typeface="Century Gothic"/>
                <a:cs typeface="Century Gothic"/>
              </a:rPr>
              <a:t>D</a:t>
            </a:r>
            <a:r>
              <a:rPr sz="2800" b="1" spc="-10" dirty="0">
                <a:latin typeface="Century Gothic"/>
                <a:cs typeface="Century Gothic"/>
              </a:rPr>
              <a:t>I</a:t>
            </a:r>
            <a:endParaRPr sz="2800" dirty="0">
              <a:latin typeface="Century Gothic"/>
              <a:cs typeface="Century Gothic"/>
            </a:endParaRPr>
          </a:p>
          <a:p>
            <a:pPr marL="165100" marR="831215">
              <a:lnSpc>
                <a:spcPct val="100000"/>
              </a:lnSpc>
              <a:spcBef>
                <a:spcPts val="128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rem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10" dirty="0">
                <a:latin typeface="Century Gothic"/>
                <a:cs typeface="Century Gothic"/>
              </a:rPr>
              <a:t> d</a:t>
            </a:r>
            <a:r>
              <a:rPr sz="2000" spc="-5" dirty="0">
                <a:latin typeface="Century Gothic"/>
                <a:cs typeface="Century Gothic"/>
              </a:rPr>
              <a:t>ia</a:t>
            </a:r>
            <a:r>
              <a:rPr sz="2000" spc="-10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nosis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aan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abo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denga</a:t>
            </a:r>
            <a:r>
              <a:rPr sz="2000" dirty="0">
                <a:latin typeface="Century Gothic"/>
                <a:cs typeface="Century Gothic"/>
              </a:rPr>
              <a:t>n ka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&lt;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</a:t>
            </a:r>
            <a:r>
              <a:rPr sz="2000" spc="5" dirty="0">
                <a:latin typeface="Century Gothic"/>
                <a:cs typeface="Century Gothic"/>
              </a:rPr>
              <a:t>3</a:t>
            </a:r>
            <a:r>
              <a:rPr sz="2000" dirty="0">
                <a:latin typeface="Century Gothic"/>
                <a:cs typeface="Century Gothic"/>
              </a:rPr>
              <a:t>5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q/L</a:t>
            </a:r>
            <a:endParaRPr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6437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0"/>
          <p:cNvSpPr/>
          <p:nvPr/>
        </p:nvSpPr>
        <p:spPr>
          <a:xfrm>
            <a:off x="918972" y="6436455"/>
            <a:ext cx="111760" cy="281940"/>
          </a:xfrm>
          <a:custGeom>
            <a:avLst/>
            <a:gdLst/>
            <a:ahLst/>
            <a:cxnLst/>
            <a:rect l="l" t="t" r="r" b="b"/>
            <a:pathLst>
              <a:path w="111759" h="281940">
                <a:moveTo>
                  <a:pt x="0" y="0"/>
                </a:moveTo>
                <a:lnTo>
                  <a:pt x="11008" y="42989"/>
                </a:lnTo>
                <a:lnTo>
                  <a:pt x="22634" y="85884"/>
                </a:lnTo>
                <a:lnTo>
                  <a:pt x="34958" y="128585"/>
                </a:lnTo>
                <a:lnTo>
                  <a:pt x="48059" y="170997"/>
                </a:lnTo>
                <a:lnTo>
                  <a:pt x="62020" y="213021"/>
                </a:lnTo>
                <a:lnTo>
                  <a:pt x="76919" y="254562"/>
                </a:lnTo>
                <a:lnTo>
                  <a:pt x="87414" y="281939"/>
                </a:lnTo>
                <a:lnTo>
                  <a:pt x="111252" y="281939"/>
                </a:lnTo>
                <a:lnTo>
                  <a:pt x="105320" y="268284"/>
                </a:lnTo>
                <a:lnTo>
                  <a:pt x="99446" y="254562"/>
                </a:lnTo>
                <a:lnTo>
                  <a:pt x="82133" y="213021"/>
                </a:lnTo>
                <a:lnTo>
                  <a:pt x="65224" y="170997"/>
                </a:lnTo>
                <a:lnTo>
                  <a:pt x="48637" y="128585"/>
                </a:lnTo>
                <a:lnTo>
                  <a:pt x="26882" y="71602"/>
                </a:lnTo>
                <a:lnTo>
                  <a:pt x="16106" y="42989"/>
                </a:lnTo>
                <a:lnTo>
                  <a:pt x="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29"/>
          <p:cNvSpPr txBox="1">
            <a:spLocks noGrp="1"/>
          </p:cNvSpPr>
          <p:nvPr/>
        </p:nvSpPr>
        <p:spPr>
          <a:xfrm>
            <a:off x="457200" y="139605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2139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Hypo</a:t>
            </a:r>
            <a:r>
              <a:rPr sz="3600" spc="-70" dirty="0">
                <a:latin typeface="Calibri"/>
                <a:cs typeface="Calibri"/>
              </a:rPr>
              <a:t>k</a:t>
            </a:r>
            <a:r>
              <a:rPr sz="3600" dirty="0">
                <a:latin typeface="Calibri"/>
                <a:cs typeface="Calibri"/>
              </a:rPr>
              <a:t>alemia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(E87.6)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30"/>
          <p:cNvSpPr txBox="1"/>
          <p:nvPr/>
        </p:nvSpPr>
        <p:spPr>
          <a:xfrm>
            <a:off x="7887461" y="6046311"/>
            <a:ext cx="5727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350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26/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endParaRPr sz="900">
              <a:latin typeface="Century Gothic"/>
              <a:cs typeface="Century Gothic"/>
            </a:endParaRPr>
          </a:p>
          <a:p>
            <a:pPr marR="6985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32"/>
          <p:cNvSpPr/>
          <p:nvPr/>
        </p:nvSpPr>
        <p:spPr>
          <a:xfrm>
            <a:off x="1197863" y="2083911"/>
            <a:ext cx="6986270" cy="1201420"/>
          </a:xfrm>
          <a:custGeom>
            <a:avLst/>
            <a:gdLst/>
            <a:ahLst/>
            <a:cxnLst/>
            <a:rect l="l" t="t" r="r" b="b"/>
            <a:pathLst>
              <a:path w="6986270" h="1201420">
                <a:moveTo>
                  <a:pt x="0" y="1200912"/>
                </a:moveTo>
                <a:lnTo>
                  <a:pt x="6986016" y="1200912"/>
                </a:lnTo>
                <a:lnTo>
                  <a:pt x="6986016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1168908" y="4180934"/>
            <a:ext cx="6986270" cy="1015365"/>
          </a:xfrm>
          <a:custGeom>
            <a:avLst/>
            <a:gdLst/>
            <a:ahLst/>
            <a:cxnLst/>
            <a:rect l="l" t="t" r="r" b="b"/>
            <a:pathLst>
              <a:path w="6986270" h="1015364">
                <a:moveTo>
                  <a:pt x="0" y="1014983"/>
                </a:moveTo>
                <a:lnTo>
                  <a:pt x="6986016" y="1014983"/>
                </a:lnTo>
                <a:lnTo>
                  <a:pt x="6986016" y="0"/>
                </a:lnTo>
                <a:lnTo>
                  <a:pt x="0" y="0"/>
                </a:lnTo>
                <a:lnTo>
                  <a:pt x="0" y="10149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34"/>
          <p:cNvSpPr/>
          <p:nvPr/>
        </p:nvSpPr>
        <p:spPr>
          <a:xfrm>
            <a:off x="1168908" y="4180934"/>
            <a:ext cx="6986270" cy="1015365"/>
          </a:xfrm>
          <a:custGeom>
            <a:avLst/>
            <a:gdLst/>
            <a:ahLst/>
            <a:cxnLst/>
            <a:rect l="l" t="t" r="r" b="b"/>
            <a:pathLst>
              <a:path w="6986270" h="1015364">
                <a:moveTo>
                  <a:pt x="0" y="1014983"/>
                </a:moveTo>
                <a:lnTo>
                  <a:pt x="6986016" y="1014983"/>
                </a:lnTo>
                <a:lnTo>
                  <a:pt x="6986016" y="0"/>
                </a:lnTo>
                <a:lnTo>
                  <a:pt x="0" y="0"/>
                </a:lnTo>
                <a:lnTo>
                  <a:pt x="0" y="1014983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35"/>
          <p:cNvSpPr txBox="1"/>
          <p:nvPr/>
        </p:nvSpPr>
        <p:spPr>
          <a:xfrm>
            <a:off x="1247952" y="2109625"/>
            <a:ext cx="6811645" cy="303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31775" indent="28575">
              <a:lnSpc>
                <a:spcPct val="1004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ena</a:t>
            </a:r>
            <a:r>
              <a:rPr sz="2400" dirty="0">
                <a:latin typeface="Calibri"/>
                <a:cs typeface="Calibri"/>
              </a:rPr>
              <a:t>mba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0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20" dirty="0">
                <a:latin typeface="Calibri"/>
                <a:cs typeface="Calibri"/>
              </a:rPr>
              <a:t>E87</a:t>
            </a:r>
            <a:r>
              <a:rPr sz="2400" spc="-15" dirty="0">
                <a:latin typeface="Calibri"/>
                <a:cs typeface="Calibri"/>
              </a:rPr>
              <a:t>6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ypo</a:t>
            </a:r>
            <a:r>
              <a:rPr sz="2400" spc="-5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mia)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3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hasil </a:t>
            </a:r>
            <a:r>
              <a:rPr sz="2400" dirty="0">
                <a:latin typeface="Calibri"/>
                <a:cs typeface="Calibri"/>
              </a:rPr>
              <a:t>labo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oriu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menurun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berm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kna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27"/>
              </a:spcBef>
            </a:pPr>
            <a:endParaRPr sz="1400"/>
          </a:p>
          <a:p>
            <a:pPr>
              <a:lnSpc>
                <a:spcPts val="2400"/>
              </a:lnSpc>
            </a:pPr>
            <a:endParaRPr sz="240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>
              <a:latin typeface="Century Gothic"/>
              <a:cs typeface="Century Gothic"/>
            </a:endParaRPr>
          </a:p>
          <a:p>
            <a:pPr marL="12700" marR="635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ka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m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abo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iu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dengan </a:t>
            </a:r>
            <a:r>
              <a:rPr sz="2000" dirty="0">
                <a:latin typeface="Century Gothic"/>
                <a:cs typeface="Century Gothic"/>
              </a:rPr>
              <a:t>ka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 &lt;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3</a:t>
            </a:r>
            <a:r>
              <a:rPr sz="2000" spc="-25" dirty="0">
                <a:latin typeface="Century Gothic"/>
                <a:cs typeface="Century Gothic"/>
              </a:rPr>
              <a:t>,</a:t>
            </a:r>
            <a:r>
              <a:rPr sz="2000" dirty="0">
                <a:latin typeface="Century Gothic"/>
                <a:cs typeface="Century Gothic"/>
              </a:rPr>
              <a:t>5</a:t>
            </a:r>
            <a:r>
              <a:rPr sz="2000" spc="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</a:t>
            </a:r>
            <a:r>
              <a:rPr sz="2000" spc="-5" dirty="0">
                <a:latin typeface="Century Gothic"/>
                <a:cs typeface="Century Gothic"/>
              </a:rPr>
              <a:t>q/L</a:t>
            </a:r>
            <a:endParaRPr sz="2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653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425741" y="1810892"/>
            <a:ext cx="6624955" cy="830580"/>
          </a:xfrm>
          <a:custGeom>
            <a:avLst/>
            <a:gdLst/>
            <a:ahLst/>
            <a:cxnLst/>
            <a:rect l="l" t="t" r="r" b="b"/>
            <a:pathLst>
              <a:path w="6624955" h="830580">
                <a:moveTo>
                  <a:pt x="0" y="830579"/>
                </a:moveTo>
                <a:lnTo>
                  <a:pt x="6624828" y="830579"/>
                </a:lnTo>
                <a:lnTo>
                  <a:pt x="6624828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393760" y="3705606"/>
            <a:ext cx="6624955" cy="1323340"/>
          </a:xfrm>
          <a:custGeom>
            <a:avLst/>
            <a:gdLst/>
            <a:ahLst/>
            <a:cxnLst/>
            <a:rect l="l" t="t" r="r" b="b"/>
            <a:pathLst>
              <a:path w="6624955" h="1323339">
                <a:moveTo>
                  <a:pt x="0" y="1322832"/>
                </a:moveTo>
                <a:lnTo>
                  <a:pt x="6624828" y="1322832"/>
                </a:lnTo>
                <a:lnTo>
                  <a:pt x="662482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23129" y="3705606"/>
            <a:ext cx="6624955" cy="1323340"/>
          </a:xfrm>
          <a:custGeom>
            <a:avLst/>
            <a:gdLst/>
            <a:ahLst/>
            <a:cxnLst/>
            <a:rect l="l" t="t" r="r" b="b"/>
            <a:pathLst>
              <a:path w="6624955" h="1323339">
                <a:moveTo>
                  <a:pt x="0" y="1322832"/>
                </a:moveTo>
                <a:lnTo>
                  <a:pt x="6624828" y="1322832"/>
                </a:lnTo>
                <a:lnTo>
                  <a:pt x="662482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393760" y="1767394"/>
            <a:ext cx="6507480" cy="324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66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gunaan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olemi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Diagnosa</a:t>
            </a:r>
            <a:endParaRPr sz="2400" dirty="0">
              <a:latin typeface="Calibri"/>
              <a:cs typeface="Calibri"/>
            </a:endParaRPr>
          </a:p>
          <a:p>
            <a:pPr marL="12700" indent="61594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ebab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pening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 klaim</a:t>
            </a:r>
          </a:p>
          <a:p>
            <a:pPr>
              <a:lnSpc>
                <a:spcPts val="2400"/>
              </a:lnSpc>
            </a:pPr>
            <a:endParaRPr sz="2400" dirty="0"/>
          </a:p>
          <a:p>
            <a:pPr>
              <a:lnSpc>
                <a:spcPts val="3500"/>
              </a:lnSpc>
              <a:spcBef>
                <a:spcPts val="39"/>
              </a:spcBef>
            </a:pPr>
            <a:endParaRPr sz="35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73660" marR="6350">
              <a:lnSpc>
                <a:spcPct val="100000"/>
              </a:lnSpc>
              <a:spcBef>
                <a:spcPts val="76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ok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m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sis 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manifes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dan 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san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sy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mik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2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ercat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t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rekam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269622" y="434338"/>
            <a:ext cx="8229600" cy="1143000"/>
          </a:xfrm>
          <a:prstGeom prst="rect">
            <a:avLst/>
          </a:prstGeom>
        </p:spPr>
        <p:txBody>
          <a:bodyPr vert="horz" wrap="square" lIns="0" tIns="5317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/>
              <a:t>D</a:t>
            </a:r>
            <a:r>
              <a:rPr sz="3600" dirty="0"/>
              <a:t>S</a:t>
            </a:r>
            <a:r>
              <a:rPr sz="3600" spc="-10" dirty="0"/>
              <a:t> </a:t>
            </a:r>
            <a:r>
              <a:rPr sz="3600" dirty="0"/>
              <a:t>: </a:t>
            </a:r>
            <a:r>
              <a:rPr sz="3600" spc="-5" dirty="0"/>
              <a:t>Syo</a:t>
            </a:r>
            <a:r>
              <a:rPr sz="3600" dirty="0"/>
              <a:t>k</a:t>
            </a:r>
            <a:r>
              <a:rPr sz="3600" spc="10" dirty="0"/>
              <a:t> </a:t>
            </a:r>
            <a:r>
              <a:rPr sz="3600" spc="-5" dirty="0"/>
              <a:t>Hipov</a:t>
            </a:r>
            <a:r>
              <a:rPr sz="3600" spc="-20" dirty="0"/>
              <a:t>o</a:t>
            </a:r>
            <a:r>
              <a:rPr sz="3600" spc="-5" dirty="0"/>
              <a:t>lemik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885902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398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405563" y="1756536"/>
            <a:ext cx="6590030" cy="830580"/>
          </a:xfrm>
          <a:custGeom>
            <a:avLst/>
            <a:gdLst/>
            <a:ahLst/>
            <a:cxnLst/>
            <a:rect l="l" t="t" r="r" b="b"/>
            <a:pathLst>
              <a:path w="6590030" h="830580">
                <a:moveTo>
                  <a:pt x="0" y="830580"/>
                </a:moveTo>
                <a:lnTo>
                  <a:pt x="6589776" y="830580"/>
                </a:lnTo>
                <a:lnTo>
                  <a:pt x="6589776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495697" y="3682332"/>
            <a:ext cx="6835140" cy="1940560"/>
          </a:xfrm>
          <a:custGeom>
            <a:avLst/>
            <a:gdLst/>
            <a:ahLst/>
            <a:cxnLst/>
            <a:rect l="l" t="t" r="r" b="b"/>
            <a:pathLst>
              <a:path w="6835140" h="1940560">
                <a:moveTo>
                  <a:pt x="0" y="1940051"/>
                </a:moveTo>
                <a:lnTo>
                  <a:pt x="6835140" y="1940051"/>
                </a:lnTo>
                <a:lnTo>
                  <a:pt x="6835140" y="0"/>
                </a:lnTo>
                <a:lnTo>
                  <a:pt x="0" y="0"/>
                </a:lnTo>
                <a:lnTo>
                  <a:pt x="0" y="194005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95697" y="3667569"/>
            <a:ext cx="6835140" cy="1940560"/>
          </a:xfrm>
          <a:custGeom>
            <a:avLst/>
            <a:gdLst/>
            <a:ahLst/>
            <a:cxnLst/>
            <a:rect l="l" t="t" r="r" b="b"/>
            <a:pathLst>
              <a:path w="6835140" h="1940560">
                <a:moveTo>
                  <a:pt x="0" y="1940051"/>
                </a:moveTo>
                <a:lnTo>
                  <a:pt x="6835140" y="1940051"/>
                </a:lnTo>
                <a:lnTo>
                  <a:pt x="6835140" y="0"/>
                </a:lnTo>
                <a:lnTo>
                  <a:pt x="0" y="0"/>
                </a:lnTo>
                <a:lnTo>
                  <a:pt x="0" y="194005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524000" y="1771300"/>
            <a:ext cx="6661150" cy="382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>
              <a:lnSpc>
                <a:spcPct val="100000"/>
              </a:lnSpc>
            </a:pP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asus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DH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ejala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penda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ahan</a:t>
            </a:r>
            <a:r>
              <a:rPr sz="2400" spc="-5" dirty="0">
                <a:latin typeface="Calibri"/>
                <a:cs typeface="Calibri"/>
              </a:rPr>
              <a:t> didiagn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sis</a:t>
            </a:r>
            <a:endParaRPr sz="2400" dirty="0">
              <a:latin typeface="Calibri"/>
              <a:cs typeface="Calibri"/>
            </a:endParaRPr>
          </a:p>
          <a:p>
            <a:pPr marL="12700" indent="171450">
              <a:lnSpc>
                <a:spcPct val="100000"/>
              </a:lnSpc>
              <a:spcBef>
                <a:spcPts val="25"/>
              </a:spcBef>
            </a:pP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sep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rti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epi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spc="-5" dirty="0">
                <a:latin typeface="Calibri"/>
                <a:cs typeface="Calibri"/>
              </a:rPr>
              <a:t>xis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mel</a:t>
            </a:r>
            <a:r>
              <a:rPr sz="2400" spc="-5" dirty="0">
                <a:latin typeface="Calibri"/>
                <a:cs typeface="Calibri"/>
              </a:rPr>
              <a:t>ena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2400"/>
              </a:lnSpc>
            </a:pPr>
            <a:endParaRPr sz="2400" dirty="0"/>
          </a:p>
          <a:p>
            <a:pPr>
              <a:lnSpc>
                <a:spcPts val="3400"/>
              </a:lnSpc>
              <a:spcBef>
                <a:spcPts val="64"/>
              </a:spcBef>
            </a:pPr>
            <a:endParaRPr sz="3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104139" marR="6350">
              <a:lnSpc>
                <a:spcPct val="100000"/>
              </a:lnSpc>
              <a:spcBef>
                <a:spcPts val="61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araha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2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erjadi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pad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kas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DHF </a:t>
            </a:r>
            <a:r>
              <a:rPr sz="2000" dirty="0">
                <a:latin typeface="Century Gothic"/>
                <a:cs typeface="Century Gothic"/>
              </a:rPr>
              <a:t>harus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baga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karena hal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erseb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dirty="0">
                <a:latin typeface="Century Gothic"/>
                <a:cs typeface="Century Gothic"/>
              </a:rPr>
              <a:t>g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nent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5" dirty="0">
                <a:latin typeface="Century Gothic"/>
                <a:cs typeface="Century Gothic"/>
              </a:rPr>
              <a:t>pena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ak</a:t>
            </a:r>
            <a:r>
              <a:rPr sz="2000" spc="-5" dirty="0">
                <a:latin typeface="Century Gothic"/>
                <a:cs typeface="Century Gothic"/>
              </a:rPr>
              <a:t>san</a:t>
            </a:r>
            <a:r>
              <a:rPr sz="2000" spc="-2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se</a:t>
            </a:r>
            <a:r>
              <a:rPr sz="2000" spc="10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anj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tnya,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5" dirty="0">
                <a:latin typeface="Century Gothic"/>
                <a:cs typeface="Century Gothic"/>
              </a:rPr>
              <a:t> buk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i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enduk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ngn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la</a:t>
            </a:r>
            <a:r>
              <a:rPr sz="2000" spc="-2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naan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araha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rekam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609600" y="411273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Epi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xis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024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241078" y="1541497"/>
            <a:ext cx="7059295" cy="1569720"/>
          </a:xfrm>
          <a:custGeom>
            <a:avLst/>
            <a:gdLst/>
            <a:ahLst/>
            <a:cxnLst/>
            <a:rect l="l" t="t" r="r" b="b"/>
            <a:pathLst>
              <a:path w="7059295" h="1569720">
                <a:moveTo>
                  <a:pt x="0" y="1569720"/>
                </a:moveTo>
                <a:lnTo>
                  <a:pt x="7059168" y="1569720"/>
                </a:lnTo>
                <a:lnTo>
                  <a:pt x="7059168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448671" y="4055444"/>
            <a:ext cx="7068820" cy="1323340"/>
          </a:xfrm>
          <a:custGeom>
            <a:avLst/>
            <a:gdLst/>
            <a:ahLst/>
            <a:cxnLst/>
            <a:rect l="l" t="t" r="r" b="b"/>
            <a:pathLst>
              <a:path w="7068820" h="1323339">
                <a:moveTo>
                  <a:pt x="0" y="1322831"/>
                </a:moveTo>
                <a:lnTo>
                  <a:pt x="7068311" y="1322831"/>
                </a:lnTo>
                <a:lnTo>
                  <a:pt x="7068311" y="0"/>
                </a:lnTo>
                <a:lnTo>
                  <a:pt x="0" y="0"/>
                </a:lnTo>
                <a:lnTo>
                  <a:pt x="0" y="13228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48671" y="4055444"/>
            <a:ext cx="7068820" cy="1323340"/>
          </a:xfrm>
          <a:custGeom>
            <a:avLst/>
            <a:gdLst/>
            <a:ahLst/>
            <a:cxnLst/>
            <a:rect l="l" t="t" r="r" b="b"/>
            <a:pathLst>
              <a:path w="7068820" h="1323339">
                <a:moveTo>
                  <a:pt x="0" y="1322831"/>
                </a:moveTo>
                <a:lnTo>
                  <a:pt x="7068311" y="1322831"/>
                </a:lnTo>
                <a:lnTo>
                  <a:pt x="7068311" y="0"/>
                </a:lnTo>
                <a:lnTo>
                  <a:pt x="0" y="0"/>
                </a:lnTo>
                <a:lnTo>
                  <a:pt x="0" y="1322831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481327" y="1569800"/>
            <a:ext cx="6808470" cy="342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marR="34290" algn="just">
              <a:lnSpc>
                <a:spcPct val="100299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gunaan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dispe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diagnosi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prim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tuk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alu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pen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rnaa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spesifi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sepert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tritis,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tic </a:t>
            </a:r>
            <a:r>
              <a:rPr sz="2400" spc="-5" dirty="0">
                <a:latin typeface="Calibri"/>
                <a:cs typeface="Calibri"/>
              </a:rPr>
              <a:t>ulc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600"/>
              </a:lnSpc>
              <a:spcBef>
                <a:spcPts val="14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12700" marR="6350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spep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tap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menj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d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ag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u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am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se</a:t>
            </a:r>
            <a:r>
              <a:rPr sz="2000" spc="10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ama b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um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kon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eb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sp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spc="-10" dirty="0">
                <a:latin typeface="Century Gothic"/>
                <a:cs typeface="Century Gothic"/>
              </a:rPr>
              <a:t>f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ks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en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skop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45" dirty="0">
                <a:latin typeface="Century Gothic"/>
                <a:cs typeface="Century Gothic"/>
              </a:rPr>
              <a:t>(</a:t>
            </a:r>
            <a:r>
              <a:rPr sz="2000" dirty="0">
                <a:latin typeface="Century Gothic"/>
                <a:cs typeface="Century Gothic"/>
              </a:rPr>
              <a:t>c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h.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gas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tis)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533400" y="280765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U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Dispe</a:t>
            </a:r>
            <a:r>
              <a:rPr sz="3600" spc="-15" dirty="0">
                <a:latin typeface="Calibri"/>
                <a:cs typeface="Calibri"/>
              </a:rPr>
              <a:t>p</a:t>
            </a:r>
            <a:r>
              <a:rPr sz="3600" spc="-5" dirty="0">
                <a:latin typeface="Calibri"/>
                <a:cs typeface="Calibri"/>
              </a:rPr>
              <a:t>si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(K30)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670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758424" y="6210237"/>
            <a:ext cx="374459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16839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26/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302485" y="6347396"/>
            <a:ext cx="8890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640982" y="841439"/>
            <a:ext cx="30924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4762906" y="2170182"/>
            <a:ext cx="3744467" cy="3096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662753" y="2116841"/>
            <a:ext cx="3726179" cy="3150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1114614" y="904811"/>
            <a:ext cx="6943344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1401444" y="1086182"/>
            <a:ext cx="636968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6F2F9F"/>
                </a:solidFill>
                <a:latin typeface="Stencil"/>
                <a:cs typeface="Stencil"/>
              </a:rPr>
              <a:t>S.E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 tida</a:t>
            </a:r>
            <a:r>
              <a:rPr sz="3600" spc="-30" dirty="0">
                <a:solidFill>
                  <a:srgbClr val="6F2F9F"/>
                </a:solidFill>
                <a:latin typeface="Stencil"/>
                <a:cs typeface="Stencil"/>
              </a:rPr>
              <a:t>k</a:t>
            </a:r>
            <a:r>
              <a:rPr sz="3600" spc="-15" dirty="0">
                <a:solidFill>
                  <a:srgbClr val="6F2F9F"/>
                </a:solidFill>
                <a:latin typeface="Stencil"/>
                <a:cs typeface="Stencil"/>
              </a:rPr>
              <a:t> </a:t>
            </a:r>
            <a:r>
              <a:rPr sz="3600" spc="-5" dirty="0">
                <a:solidFill>
                  <a:srgbClr val="6F2F9F"/>
                </a:solidFill>
                <a:latin typeface="Stencil"/>
                <a:cs typeface="Stencil"/>
              </a:rPr>
              <a:t>berl</a:t>
            </a:r>
            <a:r>
              <a:rPr sz="3600" spc="10" dirty="0">
                <a:solidFill>
                  <a:srgbClr val="6F2F9F"/>
                </a:solidFill>
                <a:latin typeface="Stencil"/>
                <a:cs typeface="Stencil"/>
              </a:rPr>
              <a:t>a</a:t>
            </a:r>
            <a:r>
              <a:rPr sz="3600" spc="-30" dirty="0">
                <a:solidFill>
                  <a:srgbClr val="6F2F9F"/>
                </a:solidFill>
                <a:latin typeface="Stencil"/>
                <a:cs typeface="Stencil"/>
              </a:rPr>
              <a:t>ku </a:t>
            </a:r>
            <a:r>
              <a:rPr sz="3600" spc="-5" dirty="0">
                <a:solidFill>
                  <a:srgbClr val="6F2F9F"/>
                </a:solidFill>
                <a:latin typeface="Stencil"/>
                <a:cs typeface="Stencil"/>
              </a:rPr>
              <a:t>mundur</a:t>
            </a:r>
            <a:endParaRPr sz="3600" dirty="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671481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924748" y="2403576"/>
            <a:ext cx="6628130" cy="830580"/>
          </a:xfrm>
          <a:custGeom>
            <a:avLst/>
            <a:gdLst/>
            <a:ahLst/>
            <a:cxnLst/>
            <a:rect l="l" t="t" r="r" b="b"/>
            <a:pathLst>
              <a:path w="6628130" h="830579">
                <a:moveTo>
                  <a:pt x="0" y="830580"/>
                </a:moveTo>
                <a:lnTo>
                  <a:pt x="6627876" y="830580"/>
                </a:lnTo>
                <a:lnTo>
                  <a:pt x="6627876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243602" y="4041235"/>
            <a:ext cx="6628130" cy="1324610"/>
          </a:xfrm>
          <a:custGeom>
            <a:avLst/>
            <a:gdLst/>
            <a:ahLst/>
            <a:cxnLst/>
            <a:rect l="l" t="t" r="r" b="b"/>
            <a:pathLst>
              <a:path w="6628130" h="1324610">
                <a:moveTo>
                  <a:pt x="0" y="1324356"/>
                </a:moveTo>
                <a:lnTo>
                  <a:pt x="6627876" y="1324356"/>
                </a:lnTo>
                <a:lnTo>
                  <a:pt x="662787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243602" y="4041235"/>
            <a:ext cx="6628130" cy="1324610"/>
          </a:xfrm>
          <a:custGeom>
            <a:avLst/>
            <a:gdLst/>
            <a:ahLst/>
            <a:cxnLst/>
            <a:rect l="l" t="t" r="r" b="b"/>
            <a:pathLst>
              <a:path w="6628130" h="1324610">
                <a:moveTo>
                  <a:pt x="0" y="1324356"/>
                </a:moveTo>
                <a:lnTo>
                  <a:pt x="6627876" y="1324356"/>
                </a:lnTo>
                <a:lnTo>
                  <a:pt x="662787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268601" y="2427076"/>
            <a:ext cx="5940425" cy="266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 marR="1638935">
              <a:lnSpc>
                <a:spcPct val="100800"/>
              </a:lnSpc>
            </a:pPr>
            <a:r>
              <a:rPr sz="2400" dirty="0">
                <a:latin typeface="Calibri"/>
                <a:cs typeface="Calibri"/>
              </a:rPr>
              <a:t>GE</a:t>
            </a:r>
            <a:r>
              <a:rPr sz="2400" spc="-5" dirty="0">
                <a:latin typeface="Calibri"/>
                <a:cs typeface="Calibri"/>
              </a:rPr>
              <a:t> di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inap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dasa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olume depletion/dehid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asi</a:t>
            </a:r>
          </a:p>
          <a:p>
            <a:pPr>
              <a:lnSpc>
                <a:spcPts val="1400"/>
              </a:lnSpc>
              <a:spcBef>
                <a:spcPts val="9"/>
              </a:spcBef>
            </a:pPr>
            <a:endParaRPr sz="14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38735" marR="6350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rawat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ina</a:t>
            </a:r>
            <a:r>
              <a:rPr sz="2000" dirty="0">
                <a:latin typeface="Century Gothic"/>
                <a:cs typeface="Century Gothic"/>
              </a:rPr>
              <a:t>p 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dasa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me </a:t>
            </a:r>
            <a:r>
              <a:rPr sz="2000" spc="-5" dirty="0">
                <a:latin typeface="Century Gothic"/>
                <a:cs typeface="Century Gothic"/>
              </a:rPr>
              <a:t>dep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n/dehid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asi</a:t>
            </a:r>
            <a:r>
              <a:rPr sz="2000" dirty="0">
                <a:latin typeface="Century Gothic"/>
                <a:cs typeface="Century Gothic"/>
              </a:rPr>
              <a:t>,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5" dirty="0">
                <a:latin typeface="Century Gothic"/>
                <a:cs typeface="Century Gothic"/>
              </a:rPr>
              <a:t>bu</a:t>
            </a:r>
            <a:r>
              <a:rPr sz="2000" dirty="0">
                <a:latin typeface="Century Gothic"/>
                <a:cs typeface="Century Gothic"/>
              </a:rPr>
              <a:t>kti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endukungn</a:t>
            </a:r>
            <a:r>
              <a:rPr sz="2000" spc="-15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erapi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ca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ran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357868" y="457200"/>
            <a:ext cx="8229600" cy="1143000"/>
          </a:xfrm>
          <a:prstGeom prst="rect">
            <a:avLst/>
          </a:prstGeom>
        </p:spPr>
        <p:txBody>
          <a:bodyPr vert="horz" wrap="square" lIns="0" tIns="53378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91030">
              <a:lnSpc>
                <a:spcPct val="100000"/>
              </a:lnSpc>
            </a:pPr>
            <a:r>
              <a:rPr spc="-5" dirty="0"/>
              <a:t>D</a:t>
            </a:r>
            <a:r>
              <a:rPr dirty="0"/>
              <a:t>S : </a:t>
            </a:r>
            <a:r>
              <a:rPr spc="-5" dirty="0"/>
              <a:t>Vo</a:t>
            </a:r>
            <a:r>
              <a:rPr spc="-15" dirty="0"/>
              <a:t>l</a:t>
            </a:r>
            <a:r>
              <a:rPr dirty="0"/>
              <a:t>u</a:t>
            </a:r>
            <a:r>
              <a:rPr spc="-15" dirty="0"/>
              <a:t>m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Deplet</a:t>
            </a:r>
            <a:r>
              <a:rPr spc="-10" dirty="0"/>
              <a:t>i</a:t>
            </a:r>
            <a:r>
              <a:rPr dirty="0"/>
              <a:t>on</a:t>
            </a:r>
            <a:r>
              <a:rPr spc="-15" dirty="0"/>
              <a:t> </a:t>
            </a:r>
            <a:r>
              <a:rPr spc="-5" dirty="0"/>
              <a:t>(E86)</a:t>
            </a:r>
          </a:p>
        </p:txBody>
      </p:sp>
    </p:spTree>
    <p:extLst>
      <p:ext uri="{BB962C8B-B14F-4D97-AF65-F5344CB8AC3E}">
        <p14:creationId xmlns:p14="http://schemas.microsoft.com/office/powerpoint/2010/main" val="27350720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9"/>
          <p:cNvSpPr txBox="1"/>
          <p:nvPr/>
        </p:nvSpPr>
        <p:spPr>
          <a:xfrm>
            <a:off x="1287654" y="870013"/>
            <a:ext cx="4095750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Endoskop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i</a:t>
            </a:r>
            <a:r>
              <a:rPr sz="3200" spc="-2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(45.1</a:t>
            </a:r>
            <a:r>
              <a:rPr sz="3200" spc="5" dirty="0">
                <a:solidFill>
                  <a:srgbClr val="252525"/>
                </a:solidFill>
                <a:latin typeface="Century Gothic"/>
                <a:cs typeface="Century Gothic"/>
              </a:rPr>
              <a:t>1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);</a:t>
            </a:r>
            <a:endParaRPr sz="3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Colonoscopy</a:t>
            </a:r>
            <a:r>
              <a:rPr sz="320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(45.2</a:t>
            </a:r>
            <a:r>
              <a:rPr sz="3200" spc="5" dirty="0">
                <a:solidFill>
                  <a:srgbClr val="252525"/>
                </a:solidFill>
                <a:latin typeface="Century Gothic"/>
                <a:cs typeface="Century Gothic"/>
              </a:rPr>
              <a:t>3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)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9" name="object 32"/>
          <p:cNvSpPr/>
          <p:nvPr/>
        </p:nvSpPr>
        <p:spPr>
          <a:xfrm>
            <a:off x="1276985" y="2669984"/>
            <a:ext cx="6590030" cy="954405"/>
          </a:xfrm>
          <a:custGeom>
            <a:avLst/>
            <a:gdLst/>
            <a:ahLst/>
            <a:cxnLst/>
            <a:rect l="l" t="t" r="r" b="b"/>
            <a:pathLst>
              <a:path w="6590030" h="954404">
                <a:moveTo>
                  <a:pt x="0" y="954024"/>
                </a:moveTo>
                <a:lnTo>
                  <a:pt x="6589776" y="954024"/>
                </a:lnTo>
                <a:lnTo>
                  <a:pt x="6589776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33"/>
          <p:cNvSpPr/>
          <p:nvPr/>
        </p:nvSpPr>
        <p:spPr>
          <a:xfrm>
            <a:off x="1287654" y="4443920"/>
            <a:ext cx="6579234" cy="1385570"/>
          </a:xfrm>
          <a:custGeom>
            <a:avLst/>
            <a:gdLst/>
            <a:ahLst/>
            <a:cxnLst/>
            <a:rect l="l" t="t" r="r" b="b"/>
            <a:pathLst>
              <a:path w="6579234" h="1385570">
                <a:moveTo>
                  <a:pt x="0" y="1385316"/>
                </a:moveTo>
                <a:lnTo>
                  <a:pt x="6579108" y="1385316"/>
                </a:lnTo>
                <a:lnTo>
                  <a:pt x="6579108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34"/>
          <p:cNvSpPr/>
          <p:nvPr/>
        </p:nvSpPr>
        <p:spPr>
          <a:xfrm>
            <a:off x="1287654" y="4443920"/>
            <a:ext cx="6579234" cy="1385570"/>
          </a:xfrm>
          <a:custGeom>
            <a:avLst/>
            <a:gdLst/>
            <a:ahLst/>
            <a:cxnLst/>
            <a:rect l="l" t="t" r="r" b="b"/>
            <a:pathLst>
              <a:path w="6579234" h="1385570">
                <a:moveTo>
                  <a:pt x="0" y="1385316"/>
                </a:moveTo>
                <a:lnTo>
                  <a:pt x="6579108" y="1385316"/>
                </a:lnTo>
                <a:lnTo>
                  <a:pt x="6579108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35"/>
          <p:cNvSpPr txBox="1"/>
          <p:nvPr/>
        </p:nvSpPr>
        <p:spPr>
          <a:xfrm>
            <a:off x="1291972" y="2688531"/>
            <a:ext cx="6071870" cy="309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835" marR="60960" algn="just">
              <a:lnSpc>
                <a:spcPct val="101099"/>
              </a:lnSpc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gunaan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Endos</a:t>
            </a:r>
            <a:r>
              <a:rPr sz="2800" spc="-114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 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ap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2800"/>
              </a:lnSpc>
              <a:spcBef>
                <a:spcPts val="11"/>
              </a:spcBef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87630" marR="6350" algn="just">
              <a:lnSpc>
                <a:spcPct val="100499"/>
              </a:lnSpc>
              <a:spcBef>
                <a:spcPts val="1030"/>
              </a:spcBef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asien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endo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2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dap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dasar</a:t>
            </a:r>
            <a:r>
              <a:rPr sz="2800" spc="-6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eadaan 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pasien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653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/>
          <p:nvPr/>
        </p:nvSpPr>
        <p:spPr>
          <a:xfrm>
            <a:off x="1406905" y="3002660"/>
            <a:ext cx="6329934" cy="853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1405890" y="3000756"/>
            <a:ext cx="6332220" cy="85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117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055491" y="789749"/>
            <a:ext cx="9582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HIV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84654" y="1717993"/>
            <a:ext cx="1973580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ts val="3810"/>
              </a:lnSpc>
              <a:buClr>
                <a:srgbClr val="000099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DU :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HIV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23303" y="2353628"/>
            <a:ext cx="8022590" cy="313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DS :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Can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id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asis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(B3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7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-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HIV</a:t>
            </a:r>
            <a:r>
              <a:rPr sz="2800" spc="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dita</a:t>
            </a:r>
            <a:r>
              <a:rPr sz="2800" spc="-20" dirty="0">
                <a:latin typeface="Rockwell"/>
                <a:cs typeface="Rockwell"/>
              </a:rPr>
              <a:t>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candidia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is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(B3</a:t>
            </a:r>
            <a:r>
              <a:rPr sz="2800" spc="-30" dirty="0">
                <a:latin typeface="Rockwell"/>
                <a:cs typeface="Rockwell"/>
              </a:rPr>
              <a:t>7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u="heavy" spc="-20" dirty="0">
                <a:solidFill>
                  <a:srgbClr val="000099"/>
                </a:solidFill>
                <a:latin typeface="Rockwell"/>
                <a:cs typeface="Rockwell"/>
              </a:rPr>
              <a:t>K</a:t>
            </a:r>
            <a:r>
              <a:rPr sz="2800" u="heavy" spc="-15" dirty="0">
                <a:solidFill>
                  <a:srgbClr val="000099"/>
                </a:solidFill>
                <a:latin typeface="Rockwell"/>
                <a:cs typeface="Rockwell"/>
              </a:rPr>
              <a:t>ese</a:t>
            </a:r>
            <a:r>
              <a:rPr sz="2800" u="heavy" spc="-20" dirty="0">
                <a:solidFill>
                  <a:srgbClr val="000099"/>
                </a:solidFill>
                <a:latin typeface="Rockwell"/>
                <a:cs typeface="Rockwell"/>
              </a:rPr>
              <a:t>pa</a:t>
            </a:r>
            <a:r>
              <a:rPr sz="2800" u="heavy" spc="-10" dirty="0">
                <a:solidFill>
                  <a:srgbClr val="000099"/>
                </a:solidFill>
                <a:latin typeface="Rockwell"/>
                <a:cs typeface="Rockwell"/>
              </a:rPr>
              <a:t>k</a:t>
            </a:r>
            <a:r>
              <a:rPr sz="2800" u="heavy" spc="-15" dirty="0">
                <a:solidFill>
                  <a:srgbClr val="000099"/>
                </a:solidFill>
                <a:latin typeface="Rockwell"/>
                <a:cs typeface="Rockwell"/>
              </a:rPr>
              <a:t>atan</a:t>
            </a:r>
            <a:r>
              <a:rPr sz="2800" spc="-15" dirty="0">
                <a:solidFill>
                  <a:srgbClr val="000099"/>
                </a:solidFill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0"/>
              </a:spcBef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kasu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HIV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dir</a:t>
            </a:r>
            <a:r>
              <a:rPr sz="2800" spc="-15" dirty="0">
                <a:latin typeface="Rockwell"/>
                <a:cs typeface="Rockwell"/>
              </a:rPr>
              <a:t>i</a:t>
            </a:r>
            <a:r>
              <a:rPr sz="2800" spc="-10" dirty="0">
                <a:latin typeface="Rockwell"/>
                <a:cs typeface="Rockwell"/>
              </a:rPr>
              <a:t>-</a:t>
            </a:r>
            <a:r>
              <a:rPr sz="2800" spc="-15" dirty="0">
                <a:latin typeface="Rockwell"/>
                <a:cs typeface="Rockwell"/>
              </a:rPr>
              <a:t> sendiri/</a:t>
            </a:r>
            <a:r>
              <a:rPr sz="2800" spc="-20" dirty="0">
                <a:latin typeface="Rockwell"/>
                <a:cs typeface="Rockwell"/>
              </a:rPr>
              <a:t>terpisa</a:t>
            </a:r>
            <a:r>
              <a:rPr sz="2800" spc="-10" dirty="0">
                <a:latin typeface="Rockwell"/>
                <a:cs typeface="Rockwell"/>
              </a:rPr>
              <a:t>h,</a:t>
            </a:r>
            <a:r>
              <a:rPr sz="2800" spc="-4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 seharusnya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B2</a:t>
            </a:r>
            <a:r>
              <a:rPr sz="2800" spc="-30" dirty="0">
                <a:latin typeface="Rockwell"/>
                <a:cs typeface="Rockwell"/>
              </a:rPr>
              <a:t>0</a:t>
            </a:r>
            <a:r>
              <a:rPr sz="2800" spc="-15" dirty="0">
                <a:latin typeface="Rockwell"/>
                <a:cs typeface="Rockwell"/>
              </a:rPr>
              <a:t>.4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B37</a:t>
            </a:r>
            <a:r>
              <a:rPr sz="2800" spc="-15" dirty="0">
                <a:latin typeface="Rockwell"/>
                <a:cs typeface="Rockwell"/>
              </a:rPr>
              <a:t> 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dicodin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16379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566706"/>
            <a:ext cx="8229600" cy="1143000"/>
          </a:xfrm>
          <a:prstGeom prst="rect">
            <a:avLst/>
          </a:prstGeom>
        </p:spPr>
        <p:txBody>
          <a:bodyPr vert="horz" wrap="square" lIns="0" tIns="20218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796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DU : HIPERTENSI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(I10</a:t>
            </a:r>
            <a:r>
              <a:rPr sz="4400" spc="-5" dirty="0">
                <a:latin typeface="Arial"/>
                <a:cs typeface="Arial"/>
              </a:rPr>
              <a:t>-I15)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19760" y="1905000"/>
            <a:ext cx="7904480" cy="410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buFont typeface="Rockwell"/>
              <a:buAutoNum type="arabicPeriod"/>
              <a:tabLst>
                <a:tab pos="528320" algn="l"/>
              </a:tabLst>
            </a:pPr>
            <a:r>
              <a:rPr sz="2800" spc="-20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Hipertensi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disertai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CHF</a:t>
            </a:r>
            <a:endParaRPr sz="2800" dirty="0">
              <a:latin typeface="Rockwell"/>
              <a:cs typeface="Rockwell"/>
            </a:endParaRPr>
          </a:p>
          <a:p>
            <a:pPr marL="12700" marR="1540510">
              <a:lnSpc>
                <a:spcPct val="120000"/>
              </a:lnSpc>
              <a:buFont typeface="Rockwell"/>
              <a:buAutoNum type="arabicPeriod"/>
              <a:tabLst>
                <a:tab pos="52832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Hip</a:t>
            </a:r>
            <a:r>
              <a:rPr sz="2800" spc="-15" dirty="0">
                <a:latin typeface="Rockwell"/>
                <a:cs typeface="Rockwell"/>
              </a:rPr>
              <a:t>ertensi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rtai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R</a:t>
            </a:r>
            <a:r>
              <a:rPr sz="2800" spc="-15" dirty="0">
                <a:latin typeface="Rockwell"/>
                <a:cs typeface="Rockwell"/>
              </a:rPr>
              <a:t>F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-15" dirty="0">
                <a:latin typeface="Rockwell"/>
                <a:cs typeface="Rockwell"/>
              </a:rPr>
              <a:t> Da</a:t>
            </a:r>
            <a:r>
              <a:rPr sz="2800" spc="-20" dirty="0">
                <a:latin typeface="Rockwell"/>
                <a:cs typeface="Rockwell"/>
              </a:rPr>
              <a:t>mpak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katan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severity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level 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ka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 marR="14604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Diag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osis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erte</a:t>
            </a:r>
            <a:r>
              <a:rPr sz="2800" spc="-15" dirty="0">
                <a:latin typeface="Rockwell"/>
                <a:cs typeface="Rockwell"/>
              </a:rPr>
              <a:t>nsi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ga</a:t>
            </a:r>
            <a:r>
              <a:rPr sz="2800" spc="-15" dirty="0">
                <a:latin typeface="Rockwell"/>
                <a:cs typeface="Rockwell"/>
              </a:rPr>
              <a:t>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jantung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15" dirty="0">
                <a:latin typeface="Rockwell"/>
                <a:cs typeface="Rockwell"/>
              </a:rPr>
              <a:t> gagal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ginjal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ny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dapat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satu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oding</a:t>
            </a:r>
            <a:r>
              <a:rPr sz="2800" spc="-25" dirty="0">
                <a:latin typeface="Rockwell"/>
                <a:cs typeface="Rockwell"/>
              </a:rPr>
              <a:t> 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5" dirty="0">
                <a:latin typeface="Rockwell"/>
                <a:cs typeface="Rockwell"/>
              </a:rPr>
              <a:t>mbi</a:t>
            </a:r>
            <a:r>
              <a:rPr sz="2800" spc="-15" dirty="0">
                <a:latin typeface="Rockwell"/>
                <a:cs typeface="Rockwell"/>
              </a:rPr>
              <a:t>nasi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tanpa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ng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ntr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gag</a:t>
            </a:r>
            <a:r>
              <a:rPr sz="2800" spc="-10" dirty="0">
                <a:latin typeface="Rockwell"/>
                <a:cs typeface="Rockwell"/>
              </a:rPr>
              <a:t>al ja</a:t>
            </a:r>
            <a:r>
              <a:rPr sz="2800" spc="-15" dirty="0">
                <a:latin typeface="Rockwell"/>
                <a:cs typeface="Rockwell"/>
              </a:rPr>
              <a:t>ntung/g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ginjaln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erm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ke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 n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.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27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hu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20</a:t>
            </a:r>
            <a:r>
              <a:rPr sz="2800" spc="-35" dirty="0">
                <a:latin typeface="Rockwell"/>
                <a:cs typeface="Rockwell"/>
              </a:rPr>
              <a:t>1</a:t>
            </a:r>
            <a:r>
              <a:rPr sz="2800" spc="-20" dirty="0">
                <a:latin typeface="Rockwell"/>
                <a:cs typeface="Rockwell"/>
              </a:rPr>
              <a:t>4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3433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57200" y="629340"/>
            <a:ext cx="509143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3211830" algn="l"/>
              </a:tabLst>
            </a:pPr>
            <a:r>
              <a:rPr sz="4400" dirty="0">
                <a:latin typeface="Arial"/>
                <a:cs typeface="Arial"/>
              </a:rPr>
              <a:t>Thalasem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	(D56.</a:t>
            </a:r>
            <a:r>
              <a:rPr sz="4400" spc="5" dirty="0">
                <a:latin typeface="Arial"/>
                <a:cs typeface="Arial"/>
              </a:rPr>
              <a:t>1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57200" y="1801273"/>
            <a:ext cx="8229600" cy="4525963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21970">
              <a:lnSpc>
                <a:spcPct val="100000"/>
              </a:lnSpc>
            </a:pPr>
            <a:r>
              <a:rPr sz="2800" spc="-20" dirty="0"/>
              <a:t>Pena</a:t>
            </a:r>
            <a:r>
              <a:rPr sz="2800" spc="-15" dirty="0"/>
              <a:t>giha</a:t>
            </a:r>
            <a:r>
              <a:rPr sz="2800" spc="-20" dirty="0"/>
              <a:t>n</a:t>
            </a:r>
            <a:r>
              <a:rPr sz="2800" spc="20" dirty="0"/>
              <a:t> </a:t>
            </a:r>
            <a:r>
              <a:rPr sz="2800" spc="-20" dirty="0"/>
              <a:t>Top</a:t>
            </a:r>
            <a:r>
              <a:rPr sz="2800" spc="10" dirty="0"/>
              <a:t> </a:t>
            </a:r>
            <a:r>
              <a:rPr sz="2800" spc="-20" dirty="0"/>
              <a:t>Up</a:t>
            </a:r>
            <a:r>
              <a:rPr sz="2800" spc="15" dirty="0"/>
              <a:t> </a:t>
            </a:r>
            <a:r>
              <a:rPr sz="2800" spc="-15" dirty="0"/>
              <a:t>obat</a:t>
            </a:r>
            <a:r>
              <a:rPr sz="2800" spc="-10" dirty="0"/>
              <a:t> </a:t>
            </a:r>
            <a:r>
              <a:rPr sz="2800" spc="-15" dirty="0"/>
              <a:t>kela</a:t>
            </a:r>
            <a:r>
              <a:rPr sz="2800" spc="-10" dirty="0"/>
              <a:t>s</a:t>
            </a:r>
            <a:r>
              <a:rPr sz="2800" dirty="0"/>
              <a:t>i</a:t>
            </a:r>
            <a:r>
              <a:rPr sz="2800" spc="-15" dirty="0"/>
              <a:t>/Thalasemia (De</a:t>
            </a:r>
            <a:r>
              <a:rPr sz="2800" spc="-5" dirty="0"/>
              <a:t>f</a:t>
            </a:r>
            <a:r>
              <a:rPr sz="2800" spc="-20" dirty="0"/>
              <a:t>e</a:t>
            </a:r>
            <a:r>
              <a:rPr sz="2800" spc="-5" dirty="0"/>
              <a:t>r</a:t>
            </a:r>
            <a:r>
              <a:rPr sz="2800" spc="-10" dirty="0"/>
              <a:t>i</a:t>
            </a:r>
            <a:r>
              <a:rPr sz="2800" spc="-15" dirty="0"/>
              <a:t>p</a:t>
            </a:r>
            <a:r>
              <a:rPr sz="2800" spc="-10" dirty="0"/>
              <a:t>r</a:t>
            </a:r>
            <a:r>
              <a:rPr sz="2800" spc="-15" dirty="0"/>
              <a:t>o</a:t>
            </a:r>
            <a:r>
              <a:rPr sz="2800" spc="-20" dirty="0"/>
              <a:t>n</a:t>
            </a:r>
            <a:r>
              <a:rPr sz="2800" spc="30" dirty="0"/>
              <a:t> </a:t>
            </a:r>
            <a:r>
              <a:rPr sz="2800" spc="-15" dirty="0"/>
              <a:t>Defe</a:t>
            </a:r>
            <a:r>
              <a:rPr sz="2800" spc="-10" dirty="0"/>
              <a:t>r</a:t>
            </a:r>
            <a:r>
              <a:rPr sz="2800" spc="-15" dirty="0"/>
              <a:t>ox</a:t>
            </a:r>
            <a:r>
              <a:rPr sz="2800" spc="-10" dirty="0"/>
              <a:t>s</a:t>
            </a:r>
            <a:r>
              <a:rPr sz="2800" spc="-15" dirty="0"/>
              <a:t>ami</a:t>
            </a:r>
            <a:r>
              <a:rPr sz="2800" spc="-10" dirty="0"/>
              <a:t>n)</a:t>
            </a:r>
            <a:r>
              <a:rPr sz="2800" spc="25" dirty="0"/>
              <a:t> </a:t>
            </a:r>
            <a:r>
              <a:rPr sz="2800" spc="-20" dirty="0"/>
              <a:t>d</a:t>
            </a:r>
            <a:r>
              <a:rPr sz="2800" spc="-15" dirty="0"/>
              <a:t>a</a:t>
            </a:r>
            <a:r>
              <a:rPr sz="2800" spc="-10" dirty="0"/>
              <a:t>l</a:t>
            </a:r>
            <a:r>
              <a:rPr sz="2800" spc="-15" dirty="0"/>
              <a:t>a</a:t>
            </a:r>
            <a:r>
              <a:rPr sz="2800" spc="-25" dirty="0"/>
              <a:t>m</a:t>
            </a:r>
            <a:r>
              <a:rPr sz="2800" spc="35" dirty="0"/>
              <a:t> </a:t>
            </a:r>
            <a:r>
              <a:rPr sz="2800" spc="-15" dirty="0"/>
              <a:t>se</a:t>
            </a:r>
            <a:r>
              <a:rPr sz="2800" spc="-20" dirty="0"/>
              <a:t>b</a:t>
            </a:r>
            <a:r>
              <a:rPr sz="2800" spc="-15" dirty="0"/>
              <a:t>u</a:t>
            </a:r>
            <a:r>
              <a:rPr sz="2800" spc="-10" dirty="0"/>
              <a:t>l</a:t>
            </a:r>
            <a:r>
              <a:rPr sz="2800" spc="-15" dirty="0"/>
              <a:t>a</a:t>
            </a:r>
            <a:r>
              <a:rPr sz="2800" spc="-20" dirty="0"/>
              <a:t>n</a:t>
            </a:r>
            <a:r>
              <a:rPr sz="2800" spc="-5" dirty="0"/>
              <a:t> l</a:t>
            </a:r>
            <a:r>
              <a:rPr sz="2800" spc="-20" dirty="0"/>
              <a:t>e</a:t>
            </a:r>
            <a:r>
              <a:rPr sz="2800" spc="-15" dirty="0"/>
              <a:t>bih da</a:t>
            </a:r>
            <a:r>
              <a:rPr sz="2800" spc="-10" dirty="0"/>
              <a:t>ri</a:t>
            </a:r>
            <a:r>
              <a:rPr sz="2800" spc="10" dirty="0"/>
              <a:t> </a:t>
            </a:r>
            <a:r>
              <a:rPr sz="2800" spc="-10" dirty="0"/>
              <a:t>1x</a:t>
            </a:r>
            <a:endParaRPr sz="2800"/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5"/>
              </a:spcBef>
            </a:pP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up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bat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el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si (pada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raw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15" dirty="0">
                <a:latin typeface="Rockwell"/>
                <a:cs typeface="Rockwell"/>
              </a:rPr>
              <a:t>nap)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ny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dapat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1x</a:t>
            </a:r>
            <a:r>
              <a:rPr sz="2800" spc="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ulan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5" dirty="0">
                <a:latin typeface="Rockwell"/>
                <a:cs typeface="Rockwell"/>
              </a:rPr>
              <a:t>(</a:t>
            </a:r>
            <a:r>
              <a:rPr sz="2800" spc="-15" dirty="0">
                <a:latin typeface="Rockwell"/>
                <a:cs typeface="Rockwell"/>
              </a:rPr>
              <a:t>se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uai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rmen</a:t>
            </a:r>
            <a:r>
              <a:rPr sz="2800" spc="-25" dirty="0">
                <a:latin typeface="Rockwell"/>
                <a:cs typeface="Rockwell"/>
              </a:rPr>
              <a:t>ke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o.59 tahun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</a:t>
            </a:r>
            <a:r>
              <a:rPr sz="2800" spc="-35" dirty="0">
                <a:latin typeface="Rockwell"/>
                <a:cs typeface="Rockwell"/>
              </a:rPr>
              <a:t>0</a:t>
            </a:r>
            <a:r>
              <a:rPr sz="2800" spc="-20" dirty="0">
                <a:latin typeface="Rockwell"/>
                <a:cs typeface="Rockwell"/>
              </a:rPr>
              <a:t>1</a:t>
            </a:r>
            <a:r>
              <a:rPr sz="2800" spc="-30" dirty="0">
                <a:latin typeface="Rockwell"/>
                <a:cs typeface="Rockwell"/>
              </a:rPr>
              <a:t>4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99775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487680"/>
            <a:ext cx="8229600" cy="1143000"/>
          </a:xfrm>
          <a:prstGeom prst="rect">
            <a:avLst/>
          </a:prstGeom>
        </p:spPr>
        <p:txBody>
          <a:bodyPr vert="horz" wrap="square" lIns="0" tIns="20218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796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DS : Hipergl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kemia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(R73.9)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70230" y="2057400"/>
            <a:ext cx="8003540" cy="376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Hip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-20" dirty="0">
                <a:latin typeface="Arial"/>
                <a:cs typeface="Arial"/>
              </a:rPr>
              <a:t>ah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gan</a:t>
            </a:r>
            <a:endParaRPr sz="2800" dirty="0">
              <a:latin typeface="Arial"/>
              <a:cs typeface="Arial"/>
            </a:endParaRPr>
          </a:p>
          <a:p>
            <a:pPr marL="12700" indent="3429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os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ut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rti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(E1</a:t>
            </a:r>
            <a:r>
              <a:rPr sz="2800" spc="10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E1</a:t>
            </a:r>
            <a:r>
              <a:rPr sz="2800" spc="-15" dirty="0">
                <a:latin typeface="Arial"/>
                <a:cs typeface="Arial"/>
              </a:rPr>
              <a:t>4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Arial"/>
                <a:cs typeface="Arial"/>
              </a:rPr>
              <a:t>Damp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nilai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tid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da,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kecuai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dibal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jj</a:t>
            </a:r>
            <a:r>
              <a:rPr sz="2800" spc="-15" dirty="0">
                <a:latin typeface="Arial"/>
                <a:cs typeface="Arial"/>
              </a:rPr>
              <a:t>adi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dia</a:t>
            </a:r>
            <a:r>
              <a:rPr sz="2800" spc="-20" dirty="0">
                <a:latin typeface="Arial"/>
                <a:cs typeface="Arial"/>
              </a:rPr>
              <a:t>gn</a:t>
            </a:r>
            <a:r>
              <a:rPr sz="2800" spc="-15" dirty="0">
                <a:latin typeface="Arial"/>
                <a:cs typeface="Arial"/>
              </a:rPr>
              <a:t>osis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ime</a:t>
            </a:r>
            <a:r>
              <a:rPr sz="2800" spc="-10" dirty="0"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900"/>
              </a:lnSpc>
              <a:spcBef>
                <a:spcPts val="7"/>
              </a:spcBef>
            </a:pPr>
            <a:endParaRPr sz="1900" dirty="0"/>
          </a:p>
          <a:p>
            <a:pPr>
              <a:lnSpc>
                <a:spcPts val="2800"/>
              </a:lnSpc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Kes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akatan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354"/>
              </a:lnSpc>
              <a:spcBef>
                <a:spcPts val="670"/>
              </a:spcBef>
            </a:pPr>
            <a:r>
              <a:rPr sz="2800" spc="-15" dirty="0">
                <a:latin typeface="Arial"/>
                <a:cs typeface="Arial"/>
              </a:rPr>
              <a:t>Hipe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gl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kemi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(R73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15" dirty="0">
                <a:latin typeface="Arial"/>
                <a:cs typeface="Arial"/>
              </a:rPr>
              <a:t>9)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dak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15" dirty="0">
                <a:latin typeface="Arial"/>
                <a:cs typeface="Arial"/>
              </a:rPr>
              <a:t>pat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enjadi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dia</a:t>
            </a:r>
            <a:r>
              <a:rPr sz="2800" spc="-20" dirty="0">
                <a:latin typeface="Arial"/>
                <a:cs typeface="Arial"/>
              </a:rPr>
              <a:t>gn</a:t>
            </a:r>
            <a:r>
              <a:rPr sz="2800" spc="-15" dirty="0">
                <a:latin typeface="Arial"/>
                <a:cs typeface="Arial"/>
              </a:rPr>
              <a:t>osa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354"/>
              </a:lnSpc>
            </a:pPr>
            <a:r>
              <a:rPr sz="2800" spc="-15" dirty="0">
                <a:latin typeface="Arial"/>
                <a:cs typeface="Arial"/>
              </a:rPr>
              <a:t>ut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jik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ada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osa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bih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fik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218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2245</Words>
  <Application>Microsoft Office PowerPoint</Application>
  <PresentationFormat>On-screen Show (4:3)</PresentationFormat>
  <Paragraphs>401</Paragraphs>
  <Slides>52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233</cp:revision>
  <dcterms:created xsi:type="dcterms:W3CDTF">2010-08-24T06:47:44Z</dcterms:created>
  <dcterms:modified xsi:type="dcterms:W3CDTF">2017-11-29T17:58:48Z</dcterms:modified>
</cp:coreProperties>
</file>