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6" r:id="rId2"/>
    <p:sldId id="395" r:id="rId3"/>
    <p:sldId id="336" r:id="rId4"/>
    <p:sldId id="337" r:id="rId5"/>
    <p:sldId id="338" r:id="rId6"/>
    <p:sldId id="339" r:id="rId7"/>
    <p:sldId id="340" r:id="rId8"/>
    <p:sldId id="364" r:id="rId9"/>
    <p:sldId id="365" r:id="rId10"/>
    <p:sldId id="396" r:id="rId11"/>
    <p:sldId id="397"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92" r:id="rId33"/>
    <p:sldId id="393" r:id="rId34"/>
    <p:sldId id="394" r:id="rId35"/>
    <p:sldId id="39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112" d="100"/>
          <a:sy n="112" d="100"/>
        </p:scale>
        <p:origin x="-150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EDC26-B197-4951-AFCD-F72D5A539060}" type="doc">
      <dgm:prSet loTypeId="urn:microsoft.com/office/officeart/2005/8/layout/chevron1" loCatId="process" qsTypeId="urn:microsoft.com/office/officeart/2005/8/quickstyle/3d1" qsCatId="3D" csTypeId="urn:microsoft.com/office/officeart/2005/8/colors/colorful2" csCatId="colorful" phldr="1"/>
      <dgm:spPr/>
    </dgm:pt>
    <dgm:pt modelId="{CC2750A0-4241-4648-8C21-945486DF3A35}">
      <dgm:prSet phldrT="[Text]" custT="1"/>
      <dgm:spPr/>
      <dgm:t>
        <a:bodyPr/>
        <a:lstStyle/>
        <a:p>
          <a:r>
            <a:rPr lang="id-ID" sz="1400" dirty="0" smtClean="0">
              <a:latin typeface="Arial Narrow" pitchFamily="34" charset="0"/>
            </a:rPr>
            <a:t>Pasien Demografi</a:t>
          </a:r>
          <a:endParaRPr lang="id-ID" sz="1400" dirty="0">
            <a:latin typeface="Arial Narrow" pitchFamily="34" charset="0"/>
          </a:endParaRPr>
        </a:p>
      </dgm:t>
    </dgm:pt>
    <dgm:pt modelId="{BE121390-1B2C-4720-80E9-3677CF009E28}" type="parTrans" cxnId="{FFD5E339-D9C4-4CA8-A814-8031C4B0C81F}">
      <dgm:prSet/>
      <dgm:spPr/>
      <dgm:t>
        <a:bodyPr/>
        <a:lstStyle/>
        <a:p>
          <a:endParaRPr lang="id-ID"/>
        </a:p>
      </dgm:t>
    </dgm:pt>
    <dgm:pt modelId="{4EB155AD-FB2E-4981-810D-A46879759668}" type="sibTrans" cxnId="{FFD5E339-D9C4-4CA8-A814-8031C4B0C81F}">
      <dgm:prSet/>
      <dgm:spPr/>
      <dgm:t>
        <a:bodyPr/>
        <a:lstStyle/>
        <a:p>
          <a:endParaRPr lang="id-ID"/>
        </a:p>
      </dgm:t>
    </dgm:pt>
    <dgm:pt modelId="{63F1D3EA-2F8C-45F6-A1A0-8589FAAF59A0}">
      <dgm:prSet phldrT="[Text]"/>
      <dgm:spPr/>
      <dgm:t>
        <a:bodyPr/>
        <a:lstStyle/>
        <a:p>
          <a:r>
            <a:rPr lang="id-ID" dirty="0" smtClean="0">
              <a:solidFill>
                <a:schemeClr val="accent6">
                  <a:lumMod val="75000"/>
                </a:schemeClr>
              </a:solidFill>
            </a:rPr>
            <a:t>Cek &amp; Group</a:t>
          </a:r>
          <a:endParaRPr lang="id-ID" dirty="0">
            <a:solidFill>
              <a:schemeClr val="accent6">
                <a:lumMod val="75000"/>
              </a:schemeClr>
            </a:solidFill>
          </a:endParaRPr>
        </a:p>
      </dgm:t>
    </dgm:pt>
    <dgm:pt modelId="{C9D74412-26A9-4FDC-B37C-F3EFFD6384E6}" type="parTrans" cxnId="{6FB45D43-A01F-4D04-95E6-3B3B33473971}">
      <dgm:prSet/>
      <dgm:spPr/>
      <dgm:t>
        <a:bodyPr/>
        <a:lstStyle/>
        <a:p>
          <a:endParaRPr lang="id-ID"/>
        </a:p>
      </dgm:t>
    </dgm:pt>
    <dgm:pt modelId="{1118431F-E022-41B4-BC1F-243F581B5064}" type="sibTrans" cxnId="{6FB45D43-A01F-4D04-95E6-3B3B33473971}">
      <dgm:prSet/>
      <dgm:spPr/>
      <dgm:t>
        <a:bodyPr/>
        <a:lstStyle/>
        <a:p>
          <a:endParaRPr lang="id-ID"/>
        </a:p>
      </dgm:t>
    </dgm:pt>
    <dgm:pt modelId="{5780BE2A-CA86-4E73-946D-6EEDE42804B0}">
      <dgm:prSet phldrT="[Text]"/>
      <dgm:spPr>
        <a:solidFill>
          <a:srgbClr val="FF0000"/>
        </a:solidFill>
      </dgm:spPr>
      <dgm:t>
        <a:bodyPr/>
        <a:lstStyle/>
        <a:p>
          <a:r>
            <a:rPr lang="id-ID" dirty="0" smtClean="0"/>
            <a:t>Injury &amp; External Cause</a:t>
          </a:r>
          <a:endParaRPr lang="id-ID" dirty="0"/>
        </a:p>
      </dgm:t>
    </dgm:pt>
    <dgm:pt modelId="{87561F55-B3B9-4ADD-BBBF-61920ED66D19}" type="parTrans" cxnId="{E524317C-C61C-4700-ADB9-5A723E690318}">
      <dgm:prSet/>
      <dgm:spPr/>
      <dgm:t>
        <a:bodyPr/>
        <a:lstStyle/>
        <a:p>
          <a:endParaRPr lang="id-ID"/>
        </a:p>
      </dgm:t>
    </dgm:pt>
    <dgm:pt modelId="{1A36FEC1-0AF4-4A5B-B382-AE07D830394F}" type="sibTrans" cxnId="{E524317C-C61C-4700-ADB9-5A723E690318}">
      <dgm:prSet/>
      <dgm:spPr/>
      <dgm:t>
        <a:bodyPr/>
        <a:lstStyle/>
        <a:p>
          <a:endParaRPr lang="id-ID"/>
        </a:p>
      </dgm:t>
    </dgm:pt>
    <dgm:pt modelId="{7432BBE4-97E0-45A8-B41E-D9C83B4125B0}">
      <dgm:prSet phldrT="[Text]"/>
      <dgm:spPr>
        <a:solidFill>
          <a:srgbClr val="FF0000"/>
        </a:solidFill>
      </dgm:spPr>
      <dgm:t>
        <a:bodyPr/>
        <a:lstStyle/>
        <a:p>
          <a:r>
            <a:rPr lang="id-ID" dirty="0" smtClean="0"/>
            <a:t>Morphology &amp; Histolgy</a:t>
          </a:r>
          <a:endParaRPr lang="id-ID" dirty="0"/>
        </a:p>
      </dgm:t>
    </dgm:pt>
    <dgm:pt modelId="{C6C6BD61-67F5-4E98-A7F9-5EA4D79958CE}" type="parTrans" cxnId="{3996CA7A-A9BB-40D5-9DFA-2C0976D21773}">
      <dgm:prSet/>
      <dgm:spPr/>
      <dgm:t>
        <a:bodyPr/>
        <a:lstStyle/>
        <a:p>
          <a:endParaRPr lang="id-ID"/>
        </a:p>
      </dgm:t>
    </dgm:pt>
    <dgm:pt modelId="{25984457-70FA-47A5-A886-05539432F1BF}" type="sibTrans" cxnId="{3996CA7A-A9BB-40D5-9DFA-2C0976D21773}">
      <dgm:prSet/>
      <dgm:spPr/>
      <dgm:t>
        <a:bodyPr/>
        <a:lstStyle/>
        <a:p>
          <a:endParaRPr lang="id-ID"/>
        </a:p>
      </dgm:t>
    </dgm:pt>
    <dgm:pt modelId="{B140BCE1-4BFA-407B-A169-F2E325054AC5}">
      <dgm:prSet phldrT="[Text]"/>
      <dgm:spPr/>
      <dgm:t>
        <a:bodyPr/>
        <a:lstStyle/>
        <a:p>
          <a:r>
            <a:rPr lang="id-ID" dirty="0" smtClean="0"/>
            <a:t>Prosedur Utama &amp; Sekuder</a:t>
          </a:r>
          <a:endParaRPr lang="id-ID" dirty="0"/>
        </a:p>
      </dgm:t>
    </dgm:pt>
    <dgm:pt modelId="{ADE5CA59-E324-4E4C-A2E3-C1D44756F1D3}" type="sibTrans" cxnId="{8FA2609C-3DF6-4534-A067-78F8B94B182B}">
      <dgm:prSet/>
      <dgm:spPr/>
      <dgm:t>
        <a:bodyPr/>
        <a:lstStyle/>
        <a:p>
          <a:endParaRPr lang="id-ID"/>
        </a:p>
      </dgm:t>
    </dgm:pt>
    <dgm:pt modelId="{A30C1E86-6F0D-4CCF-86F5-822AFDC2A5AF}" type="parTrans" cxnId="{8FA2609C-3DF6-4534-A067-78F8B94B182B}">
      <dgm:prSet/>
      <dgm:spPr/>
      <dgm:t>
        <a:bodyPr/>
        <a:lstStyle/>
        <a:p>
          <a:endParaRPr lang="id-ID"/>
        </a:p>
      </dgm:t>
    </dgm:pt>
    <dgm:pt modelId="{0056787B-A602-4477-80CC-627B4480F4AF}">
      <dgm:prSet phldrT="[Text]"/>
      <dgm:spPr/>
      <dgm:t>
        <a:bodyPr/>
        <a:lstStyle/>
        <a:p>
          <a:r>
            <a:rPr lang="id-ID" dirty="0" smtClean="0"/>
            <a:t>Diagnosis Utama &amp; Sekunder</a:t>
          </a:r>
          <a:endParaRPr lang="id-ID" dirty="0"/>
        </a:p>
      </dgm:t>
    </dgm:pt>
    <dgm:pt modelId="{A3EC0498-E109-47DA-A671-3031CB13569A}" type="sibTrans" cxnId="{7BF63F2A-45D7-40DD-A534-60A0C51B73A2}">
      <dgm:prSet/>
      <dgm:spPr/>
      <dgm:t>
        <a:bodyPr/>
        <a:lstStyle/>
        <a:p>
          <a:endParaRPr lang="id-ID"/>
        </a:p>
      </dgm:t>
    </dgm:pt>
    <dgm:pt modelId="{FB31EE6F-0E1E-4625-8C4C-C2AC96D8700F}" type="parTrans" cxnId="{7BF63F2A-45D7-40DD-A534-60A0C51B73A2}">
      <dgm:prSet/>
      <dgm:spPr/>
      <dgm:t>
        <a:bodyPr/>
        <a:lstStyle/>
        <a:p>
          <a:endParaRPr lang="id-ID"/>
        </a:p>
      </dgm:t>
    </dgm:pt>
    <dgm:pt modelId="{ECF54654-2BF4-4D75-8600-BE7B593B6D8C}" type="pres">
      <dgm:prSet presAssocID="{423EDC26-B197-4951-AFCD-F72D5A539060}" presName="Name0" presStyleCnt="0">
        <dgm:presLayoutVars>
          <dgm:dir/>
          <dgm:animLvl val="lvl"/>
          <dgm:resizeHandles val="exact"/>
        </dgm:presLayoutVars>
      </dgm:prSet>
      <dgm:spPr/>
    </dgm:pt>
    <dgm:pt modelId="{44167744-1C9B-4C3F-AEF2-9343EF957A3D}" type="pres">
      <dgm:prSet presAssocID="{CC2750A0-4241-4648-8C21-945486DF3A35}" presName="parTxOnly" presStyleLbl="node1" presStyleIdx="0" presStyleCnt="6">
        <dgm:presLayoutVars>
          <dgm:chMax val="0"/>
          <dgm:chPref val="0"/>
          <dgm:bulletEnabled val="1"/>
        </dgm:presLayoutVars>
      </dgm:prSet>
      <dgm:spPr/>
      <dgm:t>
        <a:bodyPr/>
        <a:lstStyle/>
        <a:p>
          <a:endParaRPr lang="id-ID"/>
        </a:p>
      </dgm:t>
    </dgm:pt>
    <dgm:pt modelId="{29B92BFD-2AAC-46A8-9194-03D213DB0FA6}" type="pres">
      <dgm:prSet presAssocID="{4EB155AD-FB2E-4981-810D-A46879759668}" presName="parTxOnlySpace" presStyleCnt="0"/>
      <dgm:spPr/>
    </dgm:pt>
    <dgm:pt modelId="{AA6124B8-C2FB-4A31-ABA3-CAF983F56B85}" type="pres">
      <dgm:prSet presAssocID="{0056787B-A602-4477-80CC-627B4480F4AF}" presName="parTxOnly" presStyleLbl="node1" presStyleIdx="1" presStyleCnt="6">
        <dgm:presLayoutVars>
          <dgm:chMax val="0"/>
          <dgm:chPref val="0"/>
          <dgm:bulletEnabled val="1"/>
        </dgm:presLayoutVars>
      </dgm:prSet>
      <dgm:spPr/>
      <dgm:t>
        <a:bodyPr/>
        <a:lstStyle/>
        <a:p>
          <a:endParaRPr lang="id-ID"/>
        </a:p>
      </dgm:t>
    </dgm:pt>
    <dgm:pt modelId="{96B2CAC2-897D-454A-8CFF-B40F0D9FDB18}" type="pres">
      <dgm:prSet presAssocID="{A3EC0498-E109-47DA-A671-3031CB13569A}" presName="parTxOnlySpace" presStyleCnt="0"/>
      <dgm:spPr/>
    </dgm:pt>
    <dgm:pt modelId="{33E1B2C7-3DDA-4996-AE46-ACFD298AF5C2}" type="pres">
      <dgm:prSet presAssocID="{B140BCE1-4BFA-407B-A169-F2E325054AC5}" presName="parTxOnly" presStyleLbl="node1" presStyleIdx="2" presStyleCnt="6">
        <dgm:presLayoutVars>
          <dgm:chMax val="0"/>
          <dgm:chPref val="0"/>
          <dgm:bulletEnabled val="1"/>
        </dgm:presLayoutVars>
      </dgm:prSet>
      <dgm:spPr/>
      <dgm:t>
        <a:bodyPr/>
        <a:lstStyle/>
        <a:p>
          <a:endParaRPr lang="id-ID"/>
        </a:p>
      </dgm:t>
    </dgm:pt>
    <dgm:pt modelId="{FC9F4EC4-5476-400B-A609-24E1A94220CB}" type="pres">
      <dgm:prSet presAssocID="{ADE5CA59-E324-4E4C-A2E3-C1D44756F1D3}" presName="parTxOnlySpace" presStyleCnt="0"/>
      <dgm:spPr/>
    </dgm:pt>
    <dgm:pt modelId="{5FE8ACC5-90F6-48BF-8D6B-32E9B00759CC}" type="pres">
      <dgm:prSet presAssocID="{5780BE2A-CA86-4E73-946D-6EEDE42804B0}" presName="parTxOnly" presStyleLbl="node1" presStyleIdx="3" presStyleCnt="6">
        <dgm:presLayoutVars>
          <dgm:chMax val="0"/>
          <dgm:chPref val="0"/>
          <dgm:bulletEnabled val="1"/>
        </dgm:presLayoutVars>
      </dgm:prSet>
      <dgm:spPr/>
      <dgm:t>
        <a:bodyPr/>
        <a:lstStyle/>
        <a:p>
          <a:endParaRPr lang="id-ID"/>
        </a:p>
      </dgm:t>
    </dgm:pt>
    <dgm:pt modelId="{02E82595-E9F4-4EC0-84A3-76867C4DF7B2}" type="pres">
      <dgm:prSet presAssocID="{1A36FEC1-0AF4-4A5B-B382-AE07D830394F}" presName="parTxOnlySpace" presStyleCnt="0"/>
      <dgm:spPr/>
    </dgm:pt>
    <dgm:pt modelId="{2BAB373F-2A82-4081-84E3-7928AEF1DE89}" type="pres">
      <dgm:prSet presAssocID="{7432BBE4-97E0-45A8-B41E-D9C83B4125B0}" presName="parTxOnly" presStyleLbl="node1" presStyleIdx="4" presStyleCnt="6">
        <dgm:presLayoutVars>
          <dgm:chMax val="0"/>
          <dgm:chPref val="0"/>
          <dgm:bulletEnabled val="1"/>
        </dgm:presLayoutVars>
      </dgm:prSet>
      <dgm:spPr/>
      <dgm:t>
        <a:bodyPr/>
        <a:lstStyle/>
        <a:p>
          <a:endParaRPr lang="id-ID"/>
        </a:p>
      </dgm:t>
    </dgm:pt>
    <dgm:pt modelId="{9FA043A1-CA63-4C48-A21B-889F32DD0412}" type="pres">
      <dgm:prSet presAssocID="{25984457-70FA-47A5-A886-05539432F1BF}" presName="parTxOnlySpace" presStyleCnt="0"/>
      <dgm:spPr/>
    </dgm:pt>
    <dgm:pt modelId="{8DBE321D-C563-436C-ADF7-C7BE00C101C9}" type="pres">
      <dgm:prSet presAssocID="{63F1D3EA-2F8C-45F6-A1A0-8589FAAF59A0}" presName="parTxOnly" presStyleLbl="node1" presStyleIdx="5" presStyleCnt="6">
        <dgm:presLayoutVars>
          <dgm:chMax val="0"/>
          <dgm:chPref val="0"/>
          <dgm:bulletEnabled val="1"/>
        </dgm:presLayoutVars>
      </dgm:prSet>
      <dgm:spPr/>
      <dgm:t>
        <a:bodyPr/>
        <a:lstStyle/>
        <a:p>
          <a:endParaRPr lang="id-ID"/>
        </a:p>
      </dgm:t>
    </dgm:pt>
  </dgm:ptLst>
  <dgm:cxnLst>
    <dgm:cxn modelId="{7BF63F2A-45D7-40DD-A534-60A0C51B73A2}" srcId="{423EDC26-B197-4951-AFCD-F72D5A539060}" destId="{0056787B-A602-4477-80CC-627B4480F4AF}" srcOrd="1" destOrd="0" parTransId="{FB31EE6F-0E1E-4625-8C4C-C2AC96D8700F}" sibTransId="{A3EC0498-E109-47DA-A671-3031CB13569A}"/>
    <dgm:cxn modelId="{2CB838F6-97DC-4ED9-AAEC-25BDA26915F8}" type="presOf" srcId="{B140BCE1-4BFA-407B-A169-F2E325054AC5}" destId="{33E1B2C7-3DDA-4996-AE46-ACFD298AF5C2}" srcOrd="0" destOrd="0" presId="urn:microsoft.com/office/officeart/2005/8/layout/chevron1"/>
    <dgm:cxn modelId="{FFD5E339-D9C4-4CA8-A814-8031C4B0C81F}" srcId="{423EDC26-B197-4951-AFCD-F72D5A539060}" destId="{CC2750A0-4241-4648-8C21-945486DF3A35}" srcOrd="0" destOrd="0" parTransId="{BE121390-1B2C-4720-80E9-3677CF009E28}" sibTransId="{4EB155AD-FB2E-4981-810D-A46879759668}"/>
    <dgm:cxn modelId="{6FB45D43-A01F-4D04-95E6-3B3B33473971}" srcId="{423EDC26-B197-4951-AFCD-F72D5A539060}" destId="{63F1D3EA-2F8C-45F6-A1A0-8589FAAF59A0}" srcOrd="5" destOrd="0" parTransId="{C9D74412-26A9-4FDC-B37C-F3EFFD6384E6}" sibTransId="{1118431F-E022-41B4-BC1F-243F581B5064}"/>
    <dgm:cxn modelId="{E524317C-C61C-4700-ADB9-5A723E690318}" srcId="{423EDC26-B197-4951-AFCD-F72D5A539060}" destId="{5780BE2A-CA86-4E73-946D-6EEDE42804B0}" srcOrd="3" destOrd="0" parTransId="{87561F55-B3B9-4ADD-BBBF-61920ED66D19}" sibTransId="{1A36FEC1-0AF4-4A5B-B382-AE07D830394F}"/>
    <dgm:cxn modelId="{D51629D2-8F49-41B9-805F-E0BB9017D4EE}" type="presOf" srcId="{0056787B-A602-4477-80CC-627B4480F4AF}" destId="{AA6124B8-C2FB-4A31-ABA3-CAF983F56B85}" srcOrd="0" destOrd="0" presId="urn:microsoft.com/office/officeart/2005/8/layout/chevron1"/>
    <dgm:cxn modelId="{0D11C511-392A-4B70-AD01-FB9EA71287F3}" type="presOf" srcId="{423EDC26-B197-4951-AFCD-F72D5A539060}" destId="{ECF54654-2BF4-4D75-8600-BE7B593B6D8C}" srcOrd="0" destOrd="0" presId="urn:microsoft.com/office/officeart/2005/8/layout/chevron1"/>
    <dgm:cxn modelId="{DC2BF5FA-DF3B-4B61-9958-CD1508A54440}" type="presOf" srcId="{5780BE2A-CA86-4E73-946D-6EEDE42804B0}" destId="{5FE8ACC5-90F6-48BF-8D6B-32E9B00759CC}" srcOrd="0" destOrd="0" presId="urn:microsoft.com/office/officeart/2005/8/layout/chevron1"/>
    <dgm:cxn modelId="{CDE8D72D-E716-4C56-9F93-F936148AF8F6}" type="presOf" srcId="{63F1D3EA-2F8C-45F6-A1A0-8589FAAF59A0}" destId="{8DBE321D-C563-436C-ADF7-C7BE00C101C9}" srcOrd="0" destOrd="0" presId="urn:microsoft.com/office/officeart/2005/8/layout/chevron1"/>
    <dgm:cxn modelId="{8FA2609C-3DF6-4534-A067-78F8B94B182B}" srcId="{423EDC26-B197-4951-AFCD-F72D5A539060}" destId="{B140BCE1-4BFA-407B-A169-F2E325054AC5}" srcOrd="2" destOrd="0" parTransId="{A30C1E86-6F0D-4CCF-86F5-822AFDC2A5AF}" sibTransId="{ADE5CA59-E324-4E4C-A2E3-C1D44756F1D3}"/>
    <dgm:cxn modelId="{F4D80766-385F-4506-9C1E-87ABD82F75AC}" type="presOf" srcId="{CC2750A0-4241-4648-8C21-945486DF3A35}" destId="{44167744-1C9B-4C3F-AEF2-9343EF957A3D}" srcOrd="0" destOrd="0" presId="urn:microsoft.com/office/officeart/2005/8/layout/chevron1"/>
    <dgm:cxn modelId="{3996CA7A-A9BB-40D5-9DFA-2C0976D21773}" srcId="{423EDC26-B197-4951-AFCD-F72D5A539060}" destId="{7432BBE4-97E0-45A8-B41E-D9C83B4125B0}" srcOrd="4" destOrd="0" parTransId="{C6C6BD61-67F5-4E98-A7F9-5EA4D79958CE}" sibTransId="{25984457-70FA-47A5-A886-05539432F1BF}"/>
    <dgm:cxn modelId="{2D0BC463-F00D-42C5-A78D-65550CAD34A1}" type="presOf" srcId="{7432BBE4-97E0-45A8-B41E-D9C83B4125B0}" destId="{2BAB373F-2A82-4081-84E3-7928AEF1DE89}" srcOrd="0" destOrd="0" presId="urn:microsoft.com/office/officeart/2005/8/layout/chevron1"/>
    <dgm:cxn modelId="{F7C05D15-AFBA-4CEE-97AD-44893457AA3C}" type="presParOf" srcId="{ECF54654-2BF4-4D75-8600-BE7B593B6D8C}" destId="{44167744-1C9B-4C3F-AEF2-9343EF957A3D}" srcOrd="0" destOrd="0" presId="urn:microsoft.com/office/officeart/2005/8/layout/chevron1"/>
    <dgm:cxn modelId="{FBD69EF0-B02F-4B38-996D-D8C3C6AAC96A}" type="presParOf" srcId="{ECF54654-2BF4-4D75-8600-BE7B593B6D8C}" destId="{29B92BFD-2AAC-46A8-9194-03D213DB0FA6}" srcOrd="1" destOrd="0" presId="urn:microsoft.com/office/officeart/2005/8/layout/chevron1"/>
    <dgm:cxn modelId="{DE5A3218-A875-4FCE-9297-C053096C1D74}" type="presParOf" srcId="{ECF54654-2BF4-4D75-8600-BE7B593B6D8C}" destId="{AA6124B8-C2FB-4A31-ABA3-CAF983F56B85}" srcOrd="2" destOrd="0" presId="urn:microsoft.com/office/officeart/2005/8/layout/chevron1"/>
    <dgm:cxn modelId="{FAFAA06C-EFF9-49F0-8018-1799BBB269EA}" type="presParOf" srcId="{ECF54654-2BF4-4D75-8600-BE7B593B6D8C}" destId="{96B2CAC2-897D-454A-8CFF-B40F0D9FDB18}" srcOrd="3" destOrd="0" presId="urn:microsoft.com/office/officeart/2005/8/layout/chevron1"/>
    <dgm:cxn modelId="{369BE90E-38E0-4FE2-B819-2A58E1855FD2}" type="presParOf" srcId="{ECF54654-2BF4-4D75-8600-BE7B593B6D8C}" destId="{33E1B2C7-3DDA-4996-AE46-ACFD298AF5C2}" srcOrd="4" destOrd="0" presId="urn:microsoft.com/office/officeart/2005/8/layout/chevron1"/>
    <dgm:cxn modelId="{5AFB79E9-BDF8-4762-8308-BB080FF02B43}" type="presParOf" srcId="{ECF54654-2BF4-4D75-8600-BE7B593B6D8C}" destId="{FC9F4EC4-5476-400B-A609-24E1A94220CB}" srcOrd="5" destOrd="0" presId="urn:microsoft.com/office/officeart/2005/8/layout/chevron1"/>
    <dgm:cxn modelId="{4EF6EC39-F192-42B3-AB7C-E7B0B9EBB3B9}" type="presParOf" srcId="{ECF54654-2BF4-4D75-8600-BE7B593B6D8C}" destId="{5FE8ACC5-90F6-48BF-8D6B-32E9B00759CC}" srcOrd="6" destOrd="0" presId="urn:microsoft.com/office/officeart/2005/8/layout/chevron1"/>
    <dgm:cxn modelId="{79FDEC2F-BA04-4E8A-A29E-ED2E56257EE5}" type="presParOf" srcId="{ECF54654-2BF4-4D75-8600-BE7B593B6D8C}" destId="{02E82595-E9F4-4EC0-84A3-76867C4DF7B2}" srcOrd="7" destOrd="0" presId="urn:microsoft.com/office/officeart/2005/8/layout/chevron1"/>
    <dgm:cxn modelId="{75C31807-62A5-41E5-A8AB-81A54B6104EF}" type="presParOf" srcId="{ECF54654-2BF4-4D75-8600-BE7B593B6D8C}" destId="{2BAB373F-2A82-4081-84E3-7928AEF1DE89}" srcOrd="8" destOrd="0" presId="urn:microsoft.com/office/officeart/2005/8/layout/chevron1"/>
    <dgm:cxn modelId="{64A0BA23-7951-4486-9296-13F743C1B7EB}" type="presParOf" srcId="{ECF54654-2BF4-4D75-8600-BE7B593B6D8C}" destId="{9FA043A1-CA63-4C48-A21B-889F32DD0412}" srcOrd="9" destOrd="0" presId="urn:microsoft.com/office/officeart/2005/8/layout/chevron1"/>
    <dgm:cxn modelId="{B59F00AC-FBA3-4272-A66D-CF0AACD714DF}" type="presParOf" srcId="{ECF54654-2BF4-4D75-8600-BE7B593B6D8C}" destId="{8DBE321D-C563-436C-ADF7-C7BE00C101C9}" srcOrd="10" destOrd="0" presId="urn:microsoft.com/office/officeart/2005/8/layout/chevron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30/11/2017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extLst>
      <p:ext uri="{BB962C8B-B14F-4D97-AF65-F5344CB8AC3E}">
        <p14:creationId xmlns:p14="http://schemas.microsoft.com/office/powerpoint/2010/main" val="2853016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a:t>
            </a:fld>
            <a:endParaRPr lang="id-ID"/>
          </a:p>
        </p:txBody>
      </p:sp>
    </p:spTree>
    <p:extLst>
      <p:ext uri="{BB962C8B-B14F-4D97-AF65-F5344CB8AC3E}">
        <p14:creationId xmlns:p14="http://schemas.microsoft.com/office/powerpoint/2010/main" val="473266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12</a:t>
            </a:fld>
            <a:endParaRPr lang="id-ID"/>
          </a:p>
        </p:txBody>
      </p:sp>
    </p:spTree>
    <p:extLst>
      <p:ext uri="{BB962C8B-B14F-4D97-AF65-F5344CB8AC3E}">
        <p14:creationId xmlns:p14="http://schemas.microsoft.com/office/powerpoint/2010/main" val="1935045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13</a:t>
            </a:fld>
            <a:endParaRPr lang="id-ID"/>
          </a:p>
        </p:txBody>
      </p:sp>
    </p:spTree>
    <p:extLst>
      <p:ext uri="{BB962C8B-B14F-4D97-AF65-F5344CB8AC3E}">
        <p14:creationId xmlns:p14="http://schemas.microsoft.com/office/powerpoint/2010/main" val="222239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14</a:t>
            </a:fld>
            <a:endParaRPr lang="id-ID"/>
          </a:p>
        </p:txBody>
      </p:sp>
    </p:spTree>
    <p:extLst>
      <p:ext uri="{BB962C8B-B14F-4D97-AF65-F5344CB8AC3E}">
        <p14:creationId xmlns:p14="http://schemas.microsoft.com/office/powerpoint/2010/main" val="3388076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15</a:t>
            </a:fld>
            <a:endParaRPr lang="id-ID"/>
          </a:p>
        </p:txBody>
      </p:sp>
    </p:spTree>
    <p:extLst>
      <p:ext uri="{BB962C8B-B14F-4D97-AF65-F5344CB8AC3E}">
        <p14:creationId xmlns:p14="http://schemas.microsoft.com/office/powerpoint/2010/main" val="1931557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16</a:t>
            </a:fld>
            <a:endParaRPr lang="id-ID"/>
          </a:p>
        </p:txBody>
      </p:sp>
    </p:spTree>
    <p:extLst>
      <p:ext uri="{BB962C8B-B14F-4D97-AF65-F5344CB8AC3E}">
        <p14:creationId xmlns:p14="http://schemas.microsoft.com/office/powerpoint/2010/main" val="368446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17</a:t>
            </a:fld>
            <a:endParaRPr lang="id-ID"/>
          </a:p>
        </p:txBody>
      </p:sp>
    </p:spTree>
    <p:extLst>
      <p:ext uri="{BB962C8B-B14F-4D97-AF65-F5344CB8AC3E}">
        <p14:creationId xmlns:p14="http://schemas.microsoft.com/office/powerpoint/2010/main" val="3684468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32</a:t>
            </a:fld>
            <a:endParaRPr lang="id-ID"/>
          </a:p>
        </p:txBody>
      </p:sp>
    </p:spTree>
    <p:extLst>
      <p:ext uri="{BB962C8B-B14F-4D97-AF65-F5344CB8AC3E}">
        <p14:creationId xmlns:p14="http://schemas.microsoft.com/office/powerpoint/2010/main" val="52358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33</a:t>
            </a:fld>
            <a:endParaRPr lang="id-ID"/>
          </a:p>
        </p:txBody>
      </p:sp>
    </p:spTree>
    <p:extLst>
      <p:ext uri="{BB962C8B-B14F-4D97-AF65-F5344CB8AC3E}">
        <p14:creationId xmlns:p14="http://schemas.microsoft.com/office/powerpoint/2010/main" val="4016105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34</a:t>
            </a:fld>
            <a:endParaRPr lang="id-ID"/>
          </a:p>
        </p:txBody>
      </p:sp>
    </p:spTree>
    <p:extLst>
      <p:ext uri="{BB962C8B-B14F-4D97-AF65-F5344CB8AC3E}">
        <p14:creationId xmlns:p14="http://schemas.microsoft.com/office/powerpoint/2010/main" val="26454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4</a:t>
            </a:fld>
            <a:endParaRPr lang="id-ID"/>
          </a:p>
        </p:txBody>
      </p:sp>
    </p:spTree>
    <p:extLst>
      <p:ext uri="{BB962C8B-B14F-4D97-AF65-F5344CB8AC3E}">
        <p14:creationId xmlns:p14="http://schemas.microsoft.com/office/powerpoint/2010/main" val="376602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5</a:t>
            </a:fld>
            <a:endParaRPr lang="id-ID"/>
          </a:p>
        </p:txBody>
      </p:sp>
    </p:spTree>
    <p:extLst>
      <p:ext uri="{BB962C8B-B14F-4D97-AF65-F5344CB8AC3E}">
        <p14:creationId xmlns:p14="http://schemas.microsoft.com/office/powerpoint/2010/main" val="3465868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6</a:t>
            </a:fld>
            <a:endParaRPr lang="id-ID"/>
          </a:p>
        </p:txBody>
      </p:sp>
    </p:spTree>
    <p:extLst>
      <p:ext uri="{BB962C8B-B14F-4D97-AF65-F5344CB8AC3E}">
        <p14:creationId xmlns:p14="http://schemas.microsoft.com/office/powerpoint/2010/main" val="34371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7</a:t>
            </a:fld>
            <a:endParaRPr lang="id-ID"/>
          </a:p>
        </p:txBody>
      </p:sp>
    </p:spTree>
    <p:extLst>
      <p:ext uri="{BB962C8B-B14F-4D97-AF65-F5344CB8AC3E}">
        <p14:creationId xmlns:p14="http://schemas.microsoft.com/office/powerpoint/2010/main" val="403182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8</a:t>
            </a:fld>
            <a:endParaRPr lang="id-ID"/>
          </a:p>
        </p:txBody>
      </p:sp>
    </p:spTree>
    <p:extLst>
      <p:ext uri="{BB962C8B-B14F-4D97-AF65-F5344CB8AC3E}">
        <p14:creationId xmlns:p14="http://schemas.microsoft.com/office/powerpoint/2010/main" val="419823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9</a:t>
            </a:fld>
            <a:endParaRPr lang="id-ID"/>
          </a:p>
        </p:txBody>
      </p:sp>
    </p:spTree>
    <p:extLst>
      <p:ext uri="{BB962C8B-B14F-4D97-AF65-F5344CB8AC3E}">
        <p14:creationId xmlns:p14="http://schemas.microsoft.com/office/powerpoint/2010/main" val="370259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10</a:t>
            </a:fld>
            <a:endParaRPr lang="id-ID"/>
          </a:p>
        </p:txBody>
      </p:sp>
    </p:spTree>
    <p:extLst>
      <p:ext uri="{BB962C8B-B14F-4D97-AF65-F5344CB8AC3E}">
        <p14:creationId xmlns:p14="http://schemas.microsoft.com/office/powerpoint/2010/main" val="157925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11</a:t>
            </a:fld>
            <a:endParaRPr lang="id-ID"/>
          </a:p>
        </p:txBody>
      </p:sp>
    </p:spTree>
    <p:extLst>
      <p:ext uri="{BB962C8B-B14F-4D97-AF65-F5344CB8AC3E}">
        <p14:creationId xmlns:p14="http://schemas.microsoft.com/office/powerpoint/2010/main" val="54266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30-Nov-17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30-Nov-17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30-Nov-17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30-Nov-17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30-Nov-17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30-Nov-17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30-Nov-17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4" y="3657600"/>
            <a:ext cx="5921375" cy="2862322"/>
          </a:xfrm>
          <a:prstGeom prst="rect">
            <a:avLst/>
          </a:prstGeom>
          <a:noFill/>
          <a:ln w="9525">
            <a:noFill/>
            <a:miter lim="800000"/>
            <a:headEnd/>
            <a:tailEnd/>
          </a:ln>
        </p:spPr>
        <p:txBody>
          <a:bodyPr wrap="square">
            <a:spAutoFit/>
          </a:bodyPr>
          <a:lstStyle/>
          <a:p>
            <a:pPr algn="ctr"/>
            <a:r>
              <a:rPr lang="en-US" sz="2000" b="1" dirty="0" smtClean="0">
                <a:solidFill>
                  <a:schemeClr val="bg1"/>
                </a:solidFill>
              </a:rPr>
              <a:t>DIAGNOSTIC AND PROCEDURAL CODING</a:t>
            </a:r>
          </a:p>
          <a:p>
            <a:pPr algn="ctr"/>
            <a:r>
              <a:rPr lang="en-US" sz="2000" b="1" dirty="0" smtClean="0">
                <a:solidFill>
                  <a:schemeClr val="bg1"/>
                </a:solidFill>
              </a:rPr>
              <a:t>PERTEMUAN </a:t>
            </a:r>
            <a:r>
              <a:rPr lang="en-US" sz="2000" b="1" dirty="0" smtClean="0">
                <a:solidFill>
                  <a:schemeClr val="bg1"/>
                </a:solidFill>
              </a:rPr>
              <a:t>11</a:t>
            </a:r>
          </a:p>
          <a:p>
            <a:pPr algn="ctr"/>
            <a:endParaRPr lang="en-US" sz="2000" b="1" dirty="0">
              <a:solidFill>
                <a:schemeClr val="bg1"/>
              </a:solidFill>
            </a:endParaRPr>
          </a:p>
          <a:p>
            <a:pPr algn="ctr"/>
            <a:endParaRPr lang="en-US" sz="2000" b="1" smtClean="0">
              <a:solidFill>
                <a:schemeClr val="bg1"/>
              </a:solidFill>
            </a:endParaRPr>
          </a:p>
          <a:p>
            <a:pPr algn="ctr"/>
            <a:endParaRPr lang="en-US" sz="2000" b="1" dirty="0" smtClean="0">
              <a:solidFill>
                <a:schemeClr val="bg1"/>
              </a:solidFill>
            </a:endParaRPr>
          </a:p>
          <a:p>
            <a:pPr algn="ctr"/>
            <a:r>
              <a:rPr lang="en-US" sz="2000" b="1" dirty="0">
                <a:solidFill>
                  <a:schemeClr val="bg1"/>
                </a:solidFill>
              </a:rPr>
              <a:t>LAELA INDAWATI, </a:t>
            </a:r>
            <a:r>
              <a:rPr lang="en-US" sz="2000" b="1" dirty="0" err="1">
                <a:solidFill>
                  <a:schemeClr val="bg1"/>
                </a:solidFill>
              </a:rPr>
              <a:t>SSt.MIK</a:t>
            </a:r>
            <a:r>
              <a:rPr lang="en-US" sz="2000" b="1" dirty="0">
                <a:solidFill>
                  <a:schemeClr val="bg1"/>
                </a:solidFill>
              </a:rPr>
              <a:t>., MKM</a:t>
            </a:r>
          </a:p>
          <a:p>
            <a:pPr algn="ctr"/>
            <a:r>
              <a:rPr lang="en-US" sz="2000" b="1" dirty="0">
                <a:solidFill>
                  <a:schemeClr val="bg1"/>
                </a:solidFill>
              </a:rPr>
              <a:t>YATI MARYATI, SKM</a:t>
            </a:r>
          </a:p>
          <a:p>
            <a:pPr algn="ctr"/>
            <a:r>
              <a:rPr lang="en-US" sz="2000" b="1" dirty="0" smtClean="0">
                <a:solidFill>
                  <a:schemeClr val="bg1"/>
                </a:solidFill>
              </a:rPr>
              <a:t>REKAM </a:t>
            </a:r>
            <a:r>
              <a:rPr lang="en-US" sz="2000" b="1" dirty="0" smtClean="0">
                <a:solidFill>
                  <a:schemeClr val="bg1"/>
                </a:solidFill>
              </a:rPr>
              <a:t>MEDIS DAN INFORMASI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268549" y="644048"/>
            <a:ext cx="7743774" cy="707886"/>
          </a:xfrm>
          <a:prstGeom prst="rect">
            <a:avLst/>
          </a:prstGeom>
          <a:solidFill>
            <a:schemeClr val="accent6">
              <a:lumMod val="50000"/>
            </a:schemeClr>
          </a:solid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4000" b="1" spc="50" dirty="0">
                <a:ln w="11430"/>
                <a:solidFill>
                  <a:srgbClr val="FFFF00"/>
                </a:solidFill>
                <a:effectLst>
                  <a:outerShdw blurRad="76200" dist="50800" dir="5400000" algn="tl" rotWithShape="0">
                    <a:srgbClr val="000000">
                      <a:alpha val="65000"/>
                    </a:srgbClr>
                  </a:outerShdw>
                </a:effectLst>
                <a:cs typeface="Arial" pitchFamily="34" charset="0"/>
              </a:rPr>
              <a:t>STANDAR  KODING</a:t>
            </a:r>
            <a:endParaRPr lang="en-US" sz="4000" b="1" spc="50" dirty="0">
              <a:ln w="11430"/>
              <a:solidFill>
                <a:srgbClr val="FFFF00"/>
              </a:solidFill>
              <a:effectLst>
                <a:outerShdw blurRad="76200" dist="50800" dir="5400000" algn="tl" rotWithShape="0">
                  <a:srgbClr val="000000">
                    <a:alpha val="65000"/>
                  </a:srgbClr>
                </a:outerShdw>
              </a:effectLst>
              <a:cs typeface="Arial" pitchFamily="34" charset="0"/>
            </a:endParaRPr>
          </a:p>
        </p:txBody>
      </p:sp>
      <p:graphicFrame>
        <p:nvGraphicFramePr>
          <p:cNvPr id="4" name="Diagram 3"/>
          <p:cNvGraphicFramePr/>
          <p:nvPr/>
        </p:nvGraphicFramePr>
        <p:xfrm>
          <a:off x="215516" y="5186482"/>
          <a:ext cx="8712968" cy="102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 Box 9"/>
          <p:cNvSpPr txBox="1">
            <a:spLocks noChangeArrowheads="1"/>
          </p:cNvSpPr>
          <p:nvPr/>
        </p:nvSpPr>
        <p:spPr bwMode="auto">
          <a:xfrm>
            <a:off x="312676" y="3952003"/>
            <a:ext cx="1387475" cy="738187"/>
          </a:xfrm>
          <a:prstGeom prst="rect">
            <a:avLst/>
          </a:prstGeom>
          <a:solidFill>
            <a:schemeClr val="accent5">
              <a:lumMod val="25000"/>
            </a:schemeClr>
          </a:solid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1400" b="1" dirty="0" smtClean="0">
                <a:solidFill>
                  <a:srgbClr val="FFFF33"/>
                </a:solidFill>
                <a:latin typeface="Arial Narrow" pitchFamily="34" charset="0"/>
              </a:rPr>
              <a:t>Entry data </a:t>
            </a:r>
            <a:r>
              <a:rPr lang="en-US" sz="1400" b="1" dirty="0" err="1" smtClean="0">
                <a:solidFill>
                  <a:srgbClr val="FFFF33"/>
                </a:solidFill>
                <a:latin typeface="Arial Narrow" pitchFamily="34" charset="0"/>
              </a:rPr>
              <a:t>atau</a:t>
            </a:r>
            <a:r>
              <a:rPr lang="en-US" sz="1400" b="1" dirty="0" smtClean="0">
                <a:solidFill>
                  <a:srgbClr val="FFFF33"/>
                </a:solidFill>
                <a:latin typeface="Arial Narrow" pitchFamily="34" charset="0"/>
              </a:rPr>
              <a:t> import data </a:t>
            </a:r>
            <a:r>
              <a:rPr lang="en-US" sz="1400" b="1" dirty="0" err="1" smtClean="0">
                <a:solidFill>
                  <a:srgbClr val="FFFF33"/>
                </a:solidFill>
                <a:latin typeface="Arial Narrow" pitchFamily="34" charset="0"/>
              </a:rPr>
              <a:t>dari</a:t>
            </a:r>
            <a:r>
              <a:rPr lang="en-US" sz="1400" b="1" dirty="0" smtClean="0">
                <a:solidFill>
                  <a:srgbClr val="FFFF33"/>
                </a:solidFill>
                <a:latin typeface="Arial Narrow" pitchFamily="34" charset="0"/>
              </a:rPr>
              <a:t> </a:t>
            </a:r>
            <a:r>
              <a:rPr lang="id-ID" sz="1400" b="1" dirty="0" smtClean="0">
                <a:solidFill>
                  <a:srgbClr val="FFFF33"/>
                </a:solidFill>
                <a:latin typeface="Arial Narrow" pitchFamily="34" charset="0"/>
              </a:rPr>
              <a:t>SIM RS</a:t>
            </a:r>
            <a:endParaRPr lang="en-US" sz="1400" b="1" dirty="0" smtClean="0">
              <a:solidFill>
                <a:srgbClr val="FFFF33"/>
              </a:solidFill>
              <a:latin typeface="Arial Narrow" pitchFamily="34" charset="0"/>
            </a:endParaRPr>
          </a:p>
        </p:txBody>
      </p:sp>
      <p:sp>
        <p:nvSpPr>
          <p:cNvPr id="6" name="Rectangle 5"/>
          <p:cNvSpPr/>
          <p:nvPr/>
        </p:nvSpPr>
        <p:spPr>
          <a:xfrm>
            <a:off x="1706501" y="1945403"/>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ICD10</a:t>
            </a:r>
          </a:p>
        </p:txBody>
      </p:sp>
      <p:sp>
        <p:nvSpPr>
          <p:cNvPr id="7" name="Text Box 10"/>
          <p:cNvSpPr txBox="1">
            <a:spLocks noChangeArrowheads="1"/>
          </p:cNvSpPr>
          <p:nvPr/>
        </p:nvSpPr>
        <p:spPr bwMode="auto">
          <a:xfrm>
            <a:off x="1631888" y="2369265"/>
            <a:ext cx="1439863" cy="1601788"/>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b="1" dirty="0" err="1">
                <a:latin typeface="Arial Narrow" pitchFamily="34" charset="0"/>
                <a:cs typeface="Arial" pitchFamily="34" charset="0"/>
              </a:rPr>
              <a:t>Kode</a:t>
            </a:r>
            <a:r>
              <a:rPr lang="en-US" sz="1400" b="1" dirty="0">
                <a:latin typeface="Arial Narrow" pitchFamily="34" charset="0"/>
                <a:cs typeface="Arial" pitchFamily="34" charset="0"/>
              </a:rPr>
              <a:t>  Diagnosis </a:t>
            </a:r>
            <a:r>
              <a:rPr lang="en-US" sz="1400" b="1" dirty="0" err="1">
                <a:latin typeface="Arial Narrow" pitchFamily="34" charset="0"/>
                <a:cs typeface="Arial" pitchFamily="34" charset="0"/>
              </a:rPr>
              <a:t>Utama</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sesuai</a:t>
            </a:r>
            <a:r>
              <a:rPr lang="en-US" sz="1400" b="1" dirty="0">
                <a:latin typeface="Arial Narrow" pitchFamily="34" charset="0"/>
                <a:cs typeface="Arial" pitchFamily="34" charset="0"/>
              </a:rPr>
              <a:t> resume </a:t>
            </a:r>
            <a:r>
              <a:rPr lang="en-US" sz="1400" b="1" dirty="0" err="1">
                <a:latin typeface="Arial Narrow" pitchFamily="34" charset="0"/>
                <a:cs typeface="Arial" pitchFamily="34" charset="0"/>
              </a:rPr>
              <a:t>dengan</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memenuhi</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aturan</a:t>
            </a:r>
            <a:r>
              <a:rPr lang="en-US" sz="1400" b="1" dirty="0">
                <a:latin typeface="Arial Narrow" pitchFamily="34" charset="0"/>
                <a:cs typeface="Arial" pitchFamily="34" charset="0"/>
              </a:rPr>
              <a:t> coding, </a:t>
            </a:r>
            <a:r>
              <a:rPr lang="en-US" sz="1400" b="1" dirty="0" err="1">
                <a:latin typeface="Arial Narrow" pitchFamily="34" charset="0"/>
                <a:cs typeface="Arial" pitchFamily="34" charset="0"/>
              </a:rPr>
              <a:t>kemudian</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kode</a:t>
            </a:r>
            <a:r>
              <a:rPr lang="en-US" sz="1400" b="1" dirty="0">
                <a:latin typeface="Arial Narrow" pitchFamily="34" charset="0"/>
                <a:cs typeface="Arial" pitchFamily="34" charset="0"/>
              </a:rPr>
              <a:t> diagnosis </a:t>
            </a:r>
            <a:r>
              <a:rPr lang="en-US" sz="1400" b="1" dirty="0" err="1">
                <a:latin typeface="Arial Narrow" pitchFamily="34" charset="0"/>
                <a:cs typeface="Arial" pitchFamily="34" charset="0"/>
              </a:rPr>
              <a:t>sekunder</a:t>
            </a:r>
            <a:r>
              <a:rPr lang="en-US" sz="1400" b="1" dirty="0">
                <a:latin typeface="Arial Narrow" pitchFamily="34" charset="0"/>
                <a:cs typeface="Arial" pitchFamily="34" charset="0"/>
              </a:rPr>
              <a:t>  </a:t>
            </a:r>
          </a:p>
        </p:txBody>
      </p:sp>
      <p:sp>
        <p:nvSpPr>
          <p:cNvPr id="8" name="Rectangle 7"/>
          <p:cNvSpPr/>
          <p:nvPr/>
        </p:nvSpPr>
        <p:spPr>
          <a:xfrm>
            <a:off x="3211451" y="2488328"/>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ICD9CM</a:t>
            </a:r>
          </a:p>
        </p:txBody>
      </p:sp>
      <p:sp>
        <p:nvSpPr>
          <p:cNvPr id="9" name="Rectangle 8"/>
          <p:cNvSpPr/>
          <p:nvPr/>
        </p:nvSpPr>
        <p:spPr>
          <a:xfrm>
            <a:off x="4665601" y="1659653"/>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V01-Y98</a:t>
            </a:r>
          </a:p>
        </p:txBody>
      </p:sp>
      <p:sp>
        <p:nvSpPr>
          <p:cNvPr id="10" name="Rectangle 9"/>
          <p:cNvSpPr/>
          <p:nvPr/>
        </p:nvSpPr>
        <p:spPr>
          <a:xfrm>
            <a:off x="6245163" y="2162890"/>
            <a:ext cx="1422400" cy="414338"/>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200" dirty="0">
                <a:solidFill>
                  <a:schemeClr val="tx1"/>
                </a:solidFill>
              </a:rPr>
              <a:t>M8000/0-M9989/1</a:t>
            </a:r>
          </a:p>
        </p:txBody>
      </p:sp>
      <p:sp>
        <p:nvSpPr>
          <p:cNvPr id="11" name="Text Box 12"/>
          <p:cNvSpPr txBox="1">
            <a:spLocks noChangeArrowheads="1"/>
          </p:cNvSpPr>
          <p:nvPr/>
        </p:nvSpPr>
        <p:spPr bwMode="auto">
          <a:xfrm>
            <a:off x="4516376" y="2088278"/>
            <a:ext cx="1728787" cy="1816100"/>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Jika</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atau</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sekunder</a:t>
            </a:r>
            <a:r>
              <a:rPr lang="en-US" sz="1400" dirty="0">
                <a:latin typeface="Arial Narrow" pitchFamily="34" charset="0"/>
                <a:cs typeface="Arial" pitchFamily="34" charset="0"/>
              </a:rPr>
              <a:t> </a:t>
            </a:r>
            <a:r>
              <a:rPr lang="en-US" sz="1400" dirty="0" err="1">
                <a:latin typeface="Arial Narrow" pitchFamily="34" charset="0"/>
                <a:cs typeface="Arial" pitchFamily="34" charset="0"/>
              </a:rPr>
              <a:t>adalah</a:t>
            </a:r>
            <a:r>
              <a:rPr lang="en-US" sz="1400" dirty="0">
                <a:latin typeface="Arial Narrow" pitchFamily="34" charset="0"/>
                <a:cs typeface="Arial" pitchFamily="34" charset="0"/>
              </a:rPr>
              <a:t> </a:t>
            </a:r>
            <a:r>
              <a:rPr lang="en-US" sz="1400" dirty="0" err="1">
                <a:latin typeface="Arial Narrow" pitchFamily="34" charset="0"/>
                <a:cs typeface="Arial" pitchFamily="34" charset="0"/>
              </a:rPr>
              <a:t>cedera</a:t>
            </a:r>
            <a:r>
              <a:rPr lang="en-US" sz="1400" dirty="0">
                <a:latin typeface="Arial Narrow" pitchFamily="34" charset="0"/>
                <a:cs typeface="Arial" pitchFamily="34" charset="0"/>
              </a:rPr>
              <a:t>/injury </a:t>
            </a:r>
            <a:r>
              <a:rPr lang="en-US" sz="1400" dirty="0" err="1">
                <a:latin typeface="Arial Narrow" pitchFamily="34" charset="0"/>
                <a:cs typeface="Arial" pitchFamily="34" charset="0"/>
              </a:rPr>
              <a:t>harus</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diikuti</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penyebab</a:t>
            </a:r>
            <a:r>
              <a:rPr lang="en-US" sz="1400" dirty="0">
                <a:latin typeface="Arial Narrow" pitchFamily="34" charset="0"/>
                <a:cs typeface="Arial" pitchFamily="34" charset="0"/>
              </a:rPr>
              <a:t> </a:t>
            </a:r>
            <a:r>
              <a:rPr lang="en-US" sz="1400" dirty="0" err="1">
                <a:latin typeface="Arial Narrow" pitchFamily="34" charset="0"/>
                <a:cs typeface="Arial" pitchFamily="34" charset="0"/>
              </a:rPr>
              <a:t>luar</a:t>
            </a:r>
            <a:r>
              <a:rPr lang="en-US" sz="1400" dirty="0">
                <a:latin typeface="Arial Narrow" pitchFamily="34" charset="0"/>
                <a:cs typeface="Arial" pitchFamily="34" charset="0"/>
              </a:rPr>
              <a:t> (external cause) yang </a:t>
            </a:r>
            <a:r>
              <a:rPr lang="en-US" sz="1400" dirty="0" err="1">
                <a:latin typeface="Arial Narrow" pitchFamily="34" charset="0"/>
                <a:cs typeface="Arial" pitchFamily="34" charset="0"/>
              </a:rPr>
              <a:t>relevan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diagnosisnya</a:t>
            </a:r>
            <a:r>
              <a:rPr lang="en-US" sz="1400" dirty="0">
                <a:latin typeface="Arial Narrow" pitchFamily="34" charset="0"/>
                <a:cs typeface="Arial" pitchFamily="34" charset="0"/>
              </a:rPr>
              <a:t>.</a:t>
            </a:r>
          </a:p>
        </p:txBody>
      </p:sp>
      <p:sp>
        <p:nvSpPr>
          <p:cNvPr id="12" name="Text Box 13"/>
          <p:cNvSpPr txBox="1">
            <a:spLocks noChangeArrowheads="1"/>
          </p:cNvSpPr>
          <p:nvPr/>
        </p:nvSpPr>
        <p:spPr bwMode="auto">
          <a:xfrm>
            <a:off x="6156263" y="2594690"/>
            <a:ext cx="1620838" cy="2246313"/>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Jika</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atau</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sekunder</a:t>
            </a:r>
            <a:r>
              <a:rPr lang="en-US" sz="1400" dirty="0">
                <a:latin typeface="Arial Narrow" pitchFamily="34" charset="0"/>
                <a:cs typeface="Arial" pitchFamily="34" charset="0"/>
              </a:rPr>
              <a:t> </a:t>
            </a:r>
            <a:r>
              <a:rPr lang="en-US" sz="1400" dirty="0" err="1">
                <a:latin typeface="Arial Narrow" pitchFamily="34" charset="0"/>
                <a:cs typeface="Arial" pitchFamily="34" charset="0"/>
              </a:rPr>
              <a:t>adalah</a:t>
            </a:r>
            <a:endParaRPr lang="en-US" sz="1400" dirty="0">
              <a:latin typeface="Arial Narrow" pitchFamily="34" charset="0"/>
              <a:cs typeface="Arial" pitchFamily="34" charset="0"/>
            </a:endParaRPr>
          </a:p>
          <a:p>
            <a:pPr eaLnBrk="0" fontAlgn="base" hangingPunct="0">
              <a:spcBef>
                <a:spcPct val="0"/>
              </a:spcBef>
              <a:spcAft>
                <a:spcPct val="0"/>
              </a:spcAft>
            </a:pPr>
            <a:r>
              <a:rPr lang="en-US" sz="1400" dirty="0" err="1">
                <a:latin typeface="Arial Narrow" pitchFamily="34" charset="0"/>
                <a:cs typeface="Arial" pitchFamily="34" charset="0"/>
              </a:rPr>
              <a:t>Neoplasma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harus</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diikuti</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Morfology</a:t>
            </a:r>
            <a:r>
              <a:rPr lang="en-US" sz="1400" dirty="0">
                <a:latin typeface="Arial Narrow" pitchFamily="34" charset="0"/>
                <a:cs typeface="Arial" pitchFamily="34" charset="0"/>
              </a:rPr>
              <a:t> </a:t>
            </a:r>
            <a:r>
              <a:rPr lang="en-US" sz="1400" dirty="0" err="1">
                <a:latin typeface="Arial Narrow" pitchFamily="34" charset="0"/>
                <a:cs typeface="Arial" pitchFamily="34" charset="0"/>
              </a:rPr>
              <a:t>untuk</a:t>
            </a:r>
            <a:r>
              <a:rPr lang="en-US" sz="1400" dirty="0">
                <a:latin typeface="Arial Narrow" pitchFamily="34" charset="0"/>
                <a:cs typeface="Arial" pitchFamily="34" charset="0"/>
              </a:rPr>
              <a:t> </a:t>
            </a:r>
            <a:r>
              <a:rPr lang="en-US" sz="1400" dirty="0" err="1">
                <a:latin typeface="Arial Narrow" pitchFamily="34" charset="0"/>
                <a:cs typeface="Arial" pitchFamily="34" charset="0"/>
              </a:rPr>
              <a:t>menggambarkan</a:t>
            </a:r>
            <a:r>
              <a:rPr lang="en-US" sz="1400" dirty="0">
                <a:latin typeface="Arial Narrow" pitchFamily="34" charset="0"/>
                <a:cs typeface="Arial" pitchFamily="34" charset="0"/>
              </a:rPr>
              <a:t> histology </a:t>
            </a:r>
            <a:r>
              <a:rPr lang="en-US" sz="1400" dirty="0" err="1">
                <a:latin typeface="Arial Narrow" pitchFamily="34" charset="0"/>
                <a:cs typeface="Arial" pitchFamily="34" charset="0"/>
              </a:rPr>
              <a:t>dan</a:t>
            </a:r>
            <a:endParaRPr lang="id-ID" sz="1400" dirty="0">
              <a:latin typeface="Arial Narrow" pitchFamily="34" charset="0"/>
              <a:cs typeface="Arial" pitchFamily="34" charset="0"/>
            </a:endParaRPr>
          </a:p>
          <a:p>
            <a:pPr eaLnBrk="0" fontAlgn="base" hangingPunct="0">
              <a:spcBef>
                <a:spcPct val="0"/>
              </a:spcBef>
              <a:spcAft>
                <a:spcPct val="0"/>
              </a:spcAft>
            </a:pPr>
            <a:r>
              <a:rPr lang="en-US" sz="1400" dirty="0">
                <a:latin typeface="Arial Narrow" pitchFamily="34" charset="0"/>
                <a:cs typeface="Arial" pitchFamily="34" charset="0"/>
              </a:rPr>
              <a:t>behavior (</a:t>
            </a:r>
            <a:r>
              <a:rPr lang="en-US" sz="1400" dirty="0" err="1">
                <a:latin typeface="Arial Narrow" pitchFamily="34" charset="0"/>
                <a:cs typeface="Arial" pitchFamily="34" charset="0"/>
              </a:rPr>
              <a:t>sifat</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prilaku</a:t>
            </a:r>
            <a:r>
              <a:rPr lang="en-US" sz="1400" dirty="0">
                <a:latin typeface="Arial Narrow" pitchFamily="34" charset="0"/>
                <a:cs typeface="Arial" pitchFamily="34" charset="0"/>
              </a:rPr>
              <a:t>) </a:t>
            </a:r>
            <a:r>
              <a:rPr lang="en-US" sz="1400" dirty="0" err="1">
                <a:latin typeface="Arial Narrow" pitchFamily="34" charset="0"/>
                <a:cs typeface="Arial" pitchFamily="34" charset="0"/>
              </a:rPr>
              <a:t>nya</a:t>
            </a:r>
            <a:endParaRPr lang="en-US" sz="1400" dirty="0">
              <a:latin typeface="Arial Narrow" pitchFamily="34" charset="0"/>
              <a:cs typeface="Arial" pitchFamily="34" charset="0"/>
            </a:endParaRPr>
          </a:p>
        </p:txBody>
      </p:sp>
      <p:sp>
        <p:nvSpPr>
          <p:cNvPr id="13" name="Text Box 14"/>
          <p:cNvSpPr txBox="1">
            <a:spLocks noChangeArrowheads="1"/>
          </p:cNvSpPr>
          <p:nvPr/>
        </p:nvSpPr>
        <p:spPr bwMode="auto">
          <a:xfrm>
            <a:off x="7667563" y="3817065"/>
            <a:ext cx="1116013" cy="954088"/>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a:solidFill>
                  <a:srgbClr val="FFFFFF"/>
                </a:solidFill>
                <a:latin typeface="Arial Narrow" pitchFamily="34" charset="0"/>
                <a:cs typeface="Arial" pitchFamily="34" charset="0"/>
              </a:rPr>
              <a:t>Review hasil pengkodean dan Grouping DRGs</a:t>
            </a:r>
          </a:p>
        </p:txBody>
      </p:sp>
      <p:cxnSp>
        <p:nvCxnSpPr>
          <p:cNvPr id="14" name="Straight Arrow Connector 13"/>
          <p:cNvCxnSpPr/>
          <p:nvPr/>
        </p:nvCxnSpPr>
        <p:spPr>
          <a:xfrm>
            <a:off x="941326" y="4753690"/>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56151" y="3971053"/>
            <a:ext cx="0" cy="13668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52613" y="3971053"/>
            <a:ext cx="0" cy="13668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43263" y="477115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056501" y="484100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624576" y="480925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 Box 11"/>
          <p:cNvSpPr txBox="1">
            <a:spLocks noChangeArrowheads="1"/>
          </p:cNvSpPr>
          <p:nvPr/>
        </p:nvSpPr>
        <p:spPr bwMode="auto">
          <a:xfrm>
            <a:off x="3159063" y="2810590"/>
            <a:ext cx="1449388" cy="1816100"/>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Prosedur</a:t>
            </a:r>
            <a:r>
              <a:rPr lang="en-US" sz="1400" dirty="0">
                <a:latin typeface="Arial Narrow" pitchFamily="34" charset="0"/>
                <a:cs typeface="Arial" pitchFamily="34" charset="0"/>
              </a:rPr>
              <a:t>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yang </a:t>
            </a:r>
            <a:r>
              <a:rPr lang="en-US" sz="1400" dirty="0" err="1">
                <a:latin typeface="Arial Narrow" pitchFamily="34" charset="0"/>
                <a:cs typeface="Arial" pitchFamily="34" charset="0"/>
              </a:rPr>
              <a:t>berhubungan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dilanjutkan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mengkode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prosedur-prosedur</a:t>
            </a:r>
            <a:r>
              <a:rPr lang="en-US" sz="1400" dirty="0">
                <a:latin typeface="Arial Narrow" pitchFamily="34" charset="0"/>
                <a:cs typeface="Arial" pitchFamily="34" charset="0"/>
              </a:rPr>
              <a:t> </a:t>
            </a:r>
            <a:r>
              <a:rPr lang="en-US" sz="1400" dirty="0" err="1">
                <a:latin typeface="Arial Narrow" pitchFamily="34" charset="0"/>
                <a:cs typeface="Arial" pitchFamily="34" charset="0"/>
              </a:rPr>
              <a:t>lainnya</a:t>
            </a:r>
            <a:r>
              <a:rPr lang="en-US" sz="1400" dirty="0">
                <a:latin typeface="Arial Narrow" pitchFamily="34" charset="0"/>
                <a:cs typeface="Arial" pitchFamily="34" charset="0"/>
              </a:rPr>
              <a:t>. </a:t>
            </a:r>
          </a:p>
        </p:txBody>
      </p:sp>
    </p:spTree>
    <p:extLst>
      <p:ext uri="{BB962C8B-B14F-4D97-AF65-F5344CB8AC3E}">
        <p14:creationId xmlns:p14="http://schemas.microsoft.com/office/powerpoint/2010/main" val="375664962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14276" y="0"/>
            <a:ext cx="9172575" cy="6858000"/>
          </a:xfrm>
          <a:prstGeom prst="rect">
            <a:avLst/>
          </a:prstGeom>
          <a:noFill/>
          <a:ln w="9525">
            <a:noFill/>
            <a:miter lim="800000"/>
            <a:headEnd/>
            <a:tailEnd/>
          </a:ln>
        </p:spPr>
      </p:pic>
      <p:pic>
        <p:nvPicPr>
          <p:cNvPr id="3" name="Picture 2"/>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a:off x="2107417" y="2788576"/>
            <a:ext cx="4786313" cy="1643062"/>
          </a:xfrm>
          <a:prstGeom prst="rect">
            <a:avLst/>
          </a:prstGeom>
          <a:noFill/>
          <a:ln w="9525">
            <a:noFill/>
            <a:miter lim="800000"/>
            <a:headEnd/>
            <a:tailEnd/>
          </a:ln>
        </p:spPr>
      </p:pic>
      <p:sp>
        <p:nvSpPr>
          <p:cNvPr id="4" name="Rectangle 3"/>
          <p:cNvSpPr/>
          <p:nvPr/>
        </p:nvSpPr>
        <p:spPr>
          <a:xfrm>
            <a:off x="1086017" y="536387"/>
            <a:ext cx="682911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5400" b="1" spc="5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cs typeface="Arial" pitchFamily="34" charset="0"/>
              </a:rPr>
              <a:t>Golden Coding Rules </a:t>
            </a:r>
          </a:p>
        </p:txBody>
      </p:sp>
      <p:sp>
        <p:nvSpPr>
          <p:cNvPr id="5" name="Rectangle 4"/>
          <p:cNvSpPr/>
          <p:nvPr/>
        </p:nvSpPr>
        <p:spPr>
          <a:xfrm>
            <a:off x="1178731" y="1602592"/>
            <a:ext cx="6786562" cy="1200329"/>
          </a:xfrm>
          <a:prstGeom prst="rect">
            <a:avLst/>
          </a:prstGeom>
          <a:noFill/>
        </p:spPr>
        <p:style>
          <a:lnRef idx="2">
            <a:schemeClr val="accent2"/>
          </a:lnRef>
          <a:fillRef idx="1">
            <a:schemeClr val="lt1"/>
          </a:fillRef>
          <a:effectRef idx="0">
            <a:schemeClr val="accent2"/>
          </a:effectRef>
          <a:fontRef idx="minor">
            <a:schemeClr val="dk1"/>
          </a:fontRef>
        </p:style>
        <p:txBody>
          <a:bodyPr>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fontAlgn="base">
              <a:spcBef>
                <a:spcPct val="0"/>
              </a:spcBef>
              <a:spcAft>
                <a:spcPct val="0"/>
              </a:spcAft>
              <a:defRPr/>
            </a:pPr>
            <a:r>
              <a:rPr lang="en-US" sz="2400" dirty="0">
                <a:solidFill>
                  <a:schemeClr val="tx1"/>
                </a:solidFill>
              </a:rPr>
              <a:t>Volume 1 </a:t>
            </a:r>
            <a:r>
              <a:rPr lang="en-US" sz="2400" dirty="0" err="1">
                <a:solidFill>
                  <a:schemeClr val="tx1"/>
                </a:solidFill>
              </a:rPr>
              <a:t>dan</a:t>
            </a:r>
            <a:r>
              <a:rPr lang="en-US" sz="2400" dirty="0">
                <a:solidFill>
                  <a:schemeClr val="tx1"/>
                </a:solidFill>
              </a:rPr>
              <a:t> 3 </a:t>
            </a:r>
            <a:r>
              <a:rPr lang="en-US" sz="2400" dirty="0" err="1">
                <a:solidFill>
                  <a:schemeClr val="tx1"/>
                </a:solidFill>
              </a:rPr>
              <a:t>harus</a:t>
            </a:r>
            <a:r>
              <a:rPr lang="en-US" sz="2400" dirty="0">
                <a:solidFill>
                  <a:schemeClr val="tx1"/>
                </a:solidFill>
              </a:rPr>
              <a:t> </a:t>
            </a:r>
            <a:r>
              <a:rPr lang="en-US" sz="2400" dirty="0" err="1">
                <a:solidFill>
                  <a:schemeClr val="tx1"/>
                </a:solidFill>
              </a:rPr>
              <a:t>digunakan</a:t>
            </a:r>
            <a:r>
              <a:rPr lang="en-US" sz="2400" dirty="0">
                <a:solidFill>
                  <a:schemeClr val="tx1"/>
                </a:solidFill>
              </a:rPr>
              <a:t> </a:t>
            </a:r>
            <a:r>
              <a:rPr lang="en-US" sz="2400" dirty="0" err="1">
                <a:solidFill>
                  <a:schemeClr val="tx1"/>
                </a:solidFill>
              </a:rPr>
              <a:t>bersama-sama</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menemukan</a:t>
            </a:r>
            <a:r>
              <a:rPr lang="en-US" sz="2400" dirty="0">
                <a:solidFill>
                  <a:schemeClr val="tx1"/>
                </a:solidFill>
              </a:rPr>
              <a:t> </a:t>
            </a:r>
            <a:r>
              <a:rPr lang="en-US" sz="2400" dirty="0" err="1">
                <a:solidFill>
                  <a:schemeClr val="tx1"/>
                </a:solidFill>
              </a:rPr>
              <a:t>kode</a:t>
            </a:r>
            <a:r>
              <a:rPr lang="en-US" sz="2400" dirty="0">
                <a:solidFill>
                  <a:schemeClr val="tx1"/>
                </a:solidFill>
              </a:rPr>
              <a:t> yang </a:t>
            </a:r>
            <a:r>
              <a:rPr lang="en-US" sz="2400" dirty="0" err="1">
                <a:solidFill>
                  <a:schemeClr val="tx1"/>
                </a:solidFill>
              </a:rPr>
              <a:t>benar</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setiap</a:t>
            </a:r>
            <a:r>
              <a:rPr lang="en-US" sz="2400" dirty="0">
                <a:solidFill>
                  <a:schemeClr val="tx1"/>
                </a:solidFill>
              </a:rPr>
              <a:t> </a:t>
            </a:r>
            <a:r>
              <a:rPr lang="en-US" sz="2400" dirty="0" err="1">
                <a:solidFill>
                  <a:schemeClr val="tx1"/>
                </a:solidFill>
              </a:rPr>
              <a:t>kasus</a:t>
            </a:r>
            <a:endParaRPr lang="en-US" sz="2400" dirty="0">
              <a:solidFill>
                <a:schemeClr val="tx1"/>
              </a:solidFill>
            </a:endParaRPr>
          </a:p>
        </p:txBody>
      </p:sp>
      <p:sp>
        <p:nvSpPr>
          <p:cNvPr id="6" name="Rectangle 5"/>
          <p:cNvSpPr/>
          <p:nvPr/>
        </p:nvSpPr>
        <p:spPr>
          <a:xfrm>
            <a:off x="1193005" y="4417293"/>
            <a:ext cx="6786563" cy="1938338"/>
          </a:xfrm>
          <a:prstGeom prst="rect">
            <a:avLst/>
          </a:prstGeom>
          <a:noFill/>
        </p:spPr>
        <p:style>
          <a:lnRef idx="2">
            <a:schemeClr val="accent2"/>
          </a:lnRef>
          <a:fillRef idx="1">
            <a:schemeClr val="lt1"/>
          </a:fillRef>
          <a:effectRef idx="0">
            <a:schemeClr val="accent2"/>
          </a:effectRef>
          <a:fontRef idx="minor">
            <a:schemeClr val="dk1"/>
          </a:fontRef>
        </p:style>
        <p:txBody>
          <a:bodyPr>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fontAlgn="base">
              <a:spcBef>
                <a:spcPct val="0"/>
              </a:spcBef>
              <a:spcAft>
                <a:spcPct val="0"/>
              </a:spcAft>
              <a:defRPr/>
            </a:pPr>
            <a:r>
              <a:rPr lang="en-US" sz="2400" dirty="0" err="1">
                <a:solidFill>
                  <a:schemeClr val="tx1"/>
                </a:solidFill>
              </a:rPr>
              <a:t>Kategori</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khusus</a:t>
            </a:r>
            <a:r>
              <a:rPr lang="en-US" sz="2400" dirty="0">
                <a:solidFill>
                  <a:schemeClr val="tx1"/>
                </a:solidFill>
              </a:rPr>
              <a:t> </a:t>
            </a:r>
            <a:r>
              <a:rPr lang="en-US" sz="2400" dirty="0" err="1">
                <a:solidFill>
                  <a:schemeClr val="tx1"/>
                </a:solidFill>
              </a:rPr>
              <a:t>memperoleh</a:t>
            </a:r>
            <a:r>
              <a:rPr lang="en-US" sz="2400" dirty="0">
                <a:solidFill>
                  <a:schemeClr val="tx1"/>
                </a:solidFill>
              </a:rPr>
              <a:t> </a:t>
            </a:r>
            <a:r>
              <a:rPr lang="en-US" sz="2400" dirty="0" err="1">
                <a:solidFill>
                  <a:schemeClr val="tx1"/>
                </a:solidFill>
              </a:rPr>
              <a:t>prioritas</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atas</a:t>
            </a:r>
            <a:r>
              <a:rPr lang="en-US" sz="2400" dirty="0">
                <a:solidFill>
                  <a:schemeClr val="tx1"/>
                </a:solidFill>
              </a:rPr>
              <a:t> </a:t>
            </a:r>
            <a:r>
              <a:rPr lang="en-US" sz="2400" dirty="0" err="1">
                <a:solidFill>
                  <a:schemeClr val="tx1"/>
                </a:solidFill>
              </a:rPr>
              <a:t>kategori</a:t>
            </a:r>
            <a:r>
              <a:rPr lang="en-US" sz="2400" dirty="0">
                <a:solidFill>
                  <a:schemeClr val="tx1"/>
                </a:solidFill>
              </a:rPr>
              <a:t> </a:t>
            </a:r>
            <a:r>
              <a:rPr lang="en-US" sz="2400" dirty="0" err="1">
                <a:solidFill>
                  <a:schemeClr val="tx1"/>
                </a:solidFill>
              </a:rPr>
              <a:t>sistem</a:t>
            </a:r>
            <a:r>
              <a:rPr lang="en-US" sz="2400" dirty="0">
                <a:solidFill>
                  <a:schemeClr val="tx1"/>
                </a:solidFill>
              </a:rPr>
              <a:t> </a:t>
            </a:r>
            <a:r>
              <a:rPr lang="en-US" sz="2400" dirty="0" err="1">
                <a:solidFill>
                  <a:schemeClr val="tx1"/>
                </a:solidFill>
              </a:rPr>
              <a:t>tubuh</a:t>
            </a:r>
            <a:r>
              <a:rPr lang="en-US" sz="2400" dirty="0">
                <a:solidFill>
                  <a:schemeClr val="tx1"/>
                </a:solidFill>
              </a:rPr>
              <a:t>. </a:t>
            </a:r>
          </a:p>
          <a:p>
            <a:pPr fontAlgn="base">
              <a:spcBef>
                <a:spcPct val="0"/>
              </a:spcBef>
              <a:spcAft>
                <a:spcPct val="0"/>
              </a:spcAft>
              <a:defRPr/>
            </a:pPr>
            <a:r>
              <a:rPr lang="en-US" sz="2400" dirty="0" err="1">
                <a:solidFill>
                  <a:schemeClr val="tx1"/>
                </a:solidFill>
              </a:rPr>
              <a:t>Contoh</a:t>
            </a:r>
            <a:r>
              <a:rPr lang="en-US" sz="2400" dirty="0">
                <a:solidFill>
                  <a:schemeClr val="tx1"/>
                </a:solidFill>
              </a:rPr>
              <a:t>: Ca. </a:t>
            </a:r>
            <a:r>
              <a:rPr lang="en-US" sz="2400" dirty="0" err="1">
                <a:solidFill>
                  <a:schemeClr val="tx1"/>
                </a:solidFill>
              </a:rPr>
              <a:t>Paru-Paru</a:t>
            </a:r>
            <a:r>
              <a:rPr lang="en-US" sz="2400" dirty="0">
                <a:solidFill>
                  <a:schemeClr val="tx1"/>
                </a:solidFill>
              </a:rPr>
              <a:t> </a:t>
            </a:r>
            <a:r>
              <a:rPr lang="en-US" sz="2400" dirty="0" err="1">
                <a:solidFill>
                  <a:schemeClr val="tx1"/>
                </a:solidFill>
              </a:rPr>
              <a:t>akan</a:t>
            </a:r>
            <a:r>
              <a:rPr lang="en-US" sz="2400" dirty="0">
                <a:solidFill>
                  <a:schemeClr val="tx1"/>
                </a:solidFill>
              </a:rPr>
              <a:t> </a:t>
            </a:r>
            <a:r>
              <a:rPr lang="en-US" sz="2400" dirty="0" err="1">
                <a:solidFill>
                  <a:schemeClr val="tx1"/>
                </a:solidFill>
              </a:rPr>
              <a:t>diklasifikasikan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Bab</a:t>
            </a:r>
            <a:r>
              <a:rPr lang="en-US" sz="2400" dirty="0">
                <a:solidFill>
                  <a:schemeClr val="tx1"/>
                </a:solidFill>
              </a:rPr>
              <a:t> II </a:t>
            </a:r>
            <a:r>
              <a:rPr lang="en-US" sz="2400" dirty="0" err="1">
                <a:solidFill>
                  <a:schemeClr val="tx1"/>
                </a:solidFill>
              </a:rPr>
              <a:t>Neoplasma</a:t>
            </a:r>
            <a:r>
              <a:rPr lang="en-US" sz="2400" dirty="0">
                <a:solidFill>
                  <a:schemeClr val="tx1"/>
                </a:solidFill>
              </a:rPr>
              <a:t> </a:t>
            </a:r>
            <a:r>
              <a:rPr lang="en-US" sz="2400" dirty="0" err="1">
                <a:solidFill>
                  <a:schemeClr val="tx1"/>
                </a:solidFill>
              </a:rPr>
              <a:t>bukan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Bab</a:t>
            </a:r>
            <a:r>
              <a:rPr lang="en-US" sz="2400" dirty="0">
                <a:solidFill>
                  <a:schemeClr val="tx1"/>
                </a:solidFill>
              </a:rPr>
              <a:t> X </a:t>
            </a:r>
            <a:r>
              <a:rPr lang="en-US" sz="2400" dirty="0" err="1">
                <a:solidFill>
                  <a:schemeClr val="tx1"/>
                </a:solidFill>
              </a:rPr>
              <a:t>Penyakit</a:t>
            </a:r>
            <a:r>
              <a:rPr lang="en-US" sz="2400" dirty="0">
                <a:solidFill>
                  <a:schemeClr val="tx1"/>
                </a:solidFill>
              </a:rPr>
              <a:t> </a:t>
            </a:r>
            <a:r>
              <a:rPr lang="en-US" sz="2400" dirty="0" err="1">
                <a:solidFill>
                  <a:schemeClr val="tx1"/>
                </a:solidFill>
              </a:rPr>
              <a:t>Sistem</a:t>
            </a:r>
            <a:r>
              <a:rPr lang="en-US" sz="2400" dirty="0">
                <a:solidFill>
                  <a:schemeClr val="tx1"/>
                </a:solidFill>
              </a:rPr>
              <a:t> </a:t>
            </a:r>
            <a:r>
              <a:rPr lang="en-US" sz="2400" dirty="0" err="1">
                <a:solidFill>
                  <a:schemeClr val="tx1"/>
                </a:solidFill>
              </a:rPr>
              <a:t>pernafasan</a:t>
            </a:r>
            <a:r>
              <a:rPr lang="en-US" sz="2400" dirty="0">
                <a:solidFill>
                  <a:schemeClr val="tx1"/>
                </a:solidFill>
              </a:rPr>
              <a:t> </a:t>
            </a:r>
          </a:p>
        </p:txBody>
      </p:sp>
    </p:spTree>
    <p:extLst>
      <p:ext uri="{BB962C8B-B14F-4D97-AF65-F5344CB8AC3E}">
        <p14:creationId xmlns:p14="http://schemas.microsoft.com/office/powerpoint/2010/main" val="207731620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Oval 2"/>
          <p:cNvSpPr>
            <a:spLocks noChangeArrowheads="1"/>
          </p:cNvSpPr>
          <p:nvPr/>
        </p:nvSpPr>
        <p:spPr bwMode="auto">
          <a:xfrm>
            <a:off x="674687" y="1691481"/>
            <a:ext cx="3311525" cy="3444875"/>
          </a:xfrm>
          <a:prstGeom prst="ellipse">
            <a:avLst/>
          </a:prstGeom>
          <a:gradFill rotWithShape="1">
            <a:gsLst>
              <a:gs pos="0">
                <a:srgbClr val="CC3300"/>
              </a:gs>
              <a:gs pos="100000">
                <a:srgbClr val="5E1800"/>
              </a:gs>
            </a:gsLst>
            <a:path path="shape">
              <a:fillToRect l="50000" t="50000" r="50000" b="50000"/>
            </a:path>
          </a:gra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id-ID">
              <a:solidFill>
                <a:srgbClr val="000000"/>
              </a:solidFill>
              <a:latin typeface="Arial" pitchFamily="34" charset="0"/>
              <a:cs typeface="Arial" pitchFamily="34" charset="0"/>
            </a:endParaRPr>
          </a:p>
        </p:txBody>
      </p:sp>
      <p:sp>
        <p:nvSpPr>
          <p:cNvPr id="4" name="Rectangle 3"/>
          <p:cNvSpPr>
            <a:spLocks noChangeArrowheads="1"/>
          </p:cNvSpPr>
          <p:nvPr/>
        </p:nvSpPr>
        <p:spPr bwMode="auto">
          <a:xfrm>
            <a:off x="958849" y="2269331"/>
            <a:ext cx="2667000" cy="2459038"/>
          </a:xfrm>
          <a:prstGeom prst="rect">
            <a:avLst/>
          </a:prstGeom>
          <a:noFill/>
          <a:ln w="9525">
            <a:no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4000" dirty="0" err="1">
                <a:solidFill>
                  <a:prstClr val="white"/>
                </a:solidFill>
                <a:effectLst>
                  <a:outerShdw blurRad="38100" dist="38100" dir="2700000" algn="tl">
                    <a:srgbClr val="C0C0C0"/>
                  </a:outerShdw>
                </a:effectLst>
                <a:latin typeface="Stencil" pitchFamily="82" charset="0"/>
                <a:cs typeface="Arial" pitchFamily="34" charset="0"/>
              </a:rPr>
              <a:t>Pemanfaat</a:t>
            </a:r>
            <a:endParaRPr lang="en-US" sz="4000" dirty="0">
              <a:solidFill>
                <a:prstClr val="white"/>
              </a:solidFill>
              <a:effectLst>
                <a:outerShdw blurRad="38100" dist="38100" dir="2700000" algn="tl">
                  <a:srgbClr val="C0C0C0"/>
                </a:outerShdw>
              </a:effectLst>
              <a:latin typeface="Stencil" pitchFamily="82" charset="0"/>
              <a:cs typeface="Arial" pitchFamily="34" charset="0"/>
            </a:endParaRPr>
          </a:p>
          <a:p>
            <a:pPr algn="ctr" eaLnBrk="0" fontAlgn="base" hangingPunct="0">
              <a:spcBef>
                <a:spcPct val="0"/>
              </a:spcBef>
              <a:spcAft>
                <a:spcPct val="0"/>
              </a:spcAft>
              <a:defRPr/>
            </a:pPr>
            <a:r>
              <a:rPr lang="en-US" sz="4000" dirty="0" err="1">
                <a:solidFill>
                  <a:prstClr val="white"/>
                </a:solidFill>
                <a:effectLst>
                  <a:outerShdw blurRad="38100" dist="38100" dir="2700000" algn="tl">
                    <a:srgbClr val="C0C0C0"/>
                  </a:outerShdw>
                </a:effectLst>
                <a:latin typeface="Stencil" pitchFamily="82" charset="0"/>
                <a:cs typeface="Arial" pitchFamily="34" charset="0"/>
              </a:rPr>
              <a:t>Koding</a:t>
            </a:r>
            <a:endParaRPr lang="en-US" sz="4000" dirty="0">
              <a:solidFill>
                <a:prstClr val="white"/>
              </a:solidFill>
              <a:effectLst>
                <a:outerShdw blurRad="38100" dist="38100" dir="2700000" algn="tl">
                  <a:srgbClr val="C0C0C0"/>
                </a:outerShdw>
              </a:effectLst>
              <a:latin typeface="Stencil" pitchFamily="82" charset="0"/>
              <a:cs typeface="Arial" pitchFamily="34" charset="0"/>
            </a:endParaRPr>
          </a:p>
          <a:p>
            <a:pPr algn="ctr" eaLnBrk="0" fontAlgn="base" hangingPunct="0">
              <a:spcBef>
                <a:spcPct val="0"/>
              </a:spcBef>
              <a:spcAft>
                <a:spcPct val="0"/>
              </a:spcAft>
              <a:defRPr/>
            </a:pPr>
            <a:r>
              <a:rPr lang="en-US" sz="4000" dirty="0">
                <a:solidFill>
                  <a:prstClr val="white"/>
                </a:solidFill>
                <a:effectLst>
                  <a:outerShdw blurRad="38100" dist="38100" dir="2700000" algn="tl">
                    <a:srgbClr val="C0C0C0"/>
                  </a:outerShdw>
                </a:effectLst>
                <a:latin typeface="Stencil" pitchFamily="82" charset="0"/>
                <a:cs typeface="Arial" pitchFamily="34" charset="0"/>
              </a:rPr>
              <a:t>Di </a:t>
            </a:r>
            <a:r>
              <a:rPr lang="en-US" sz="4000" dirty="0" err="1">
                <a:solidFill>
                  <a:prstClr val="white"/>
                </a:solidFill>
                <a:effectLst>
                  <a:outerShdw blurRad="38100" dist="38100" dir="2700000" algn="tl">
                    <a:srgbClr val="C0C0C0"/>
                  </a:outerShdw>
                </a:effectLst>
                <a:latin typeface="Stencil" pitchFamily="82" charset="0"/>
                <a:cs typeface="Arial" pitchFamily="34" charset="0"/>
              </a:rPr>
              <a:t>rs</a:t>
            </a:r>
            <a:r>
              <a:rPr lang="en-US" sz="4000" dirty="0">
                <a:solidFill>
                  <a:prstClr val="white"/>
                </a:solidFill>
                <a:effectLst>
                  <a:outerShdw blurRad="38100" dist="38100" dir="2700000" algn="tl">
                    <a:srgbClr val="C0C0C0"/>
                  </a:outerShdw>
                </a:effectLst>
                <a:latin typeface="Stencil" pitchFamily="82" charset="0"/>
                <a:cs typeface="Arial" pitchFamily="34" charset="0"/>
              </a:rPr>
              <a:t>.</a:t>
            </a:r>
          </a:p>
        </p:txBody>
      </p:sp>
      <p:sp>
        <p:nvSpPr>
          <p:cNvPr id="5" name="Rectangle 4"/>
          <p:cNvSpPr>
            <a:spLocks noChangeArrowheads="1"/>
          </p:cNvSpPr>
          <p:nvPr/>
        </p:nvSpPr>
        <p:spPr bwMode="auto">
          <a:xfrm>
            <a:off x="5206999" y="721519"/>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Sistem</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Pelaporan</a:t>
            </a:r>
            <a:r>
              <a:rPr lang="en-US" sz="2400" b="1" dirty="0">
                <a:solidFill>
                  <a:prstClr val="white"/>
                </a:solidFill>
                <a:effectLst>
                  <a:outerShdw blurRad="38100" dist="38100" dir="2700000" algn="tl">
                    <a:srgbClr val="000000"/>
                  </a:outerShdw>
                </a:effectLst>
                <a:latin typeface="Arial" charset="0"/>
                <a:cs typeface="Arial" pitchFamily="34" charset="0"/>
              </a:rPr>
              <a:t> </a:t>
            </a: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(SIRS)</a:t>
            </a:r>
          </a:p>
        </p:txBody>
      </p:sp>
      <p:sp>
        <p:nvSpPr>
          <p:cNvPr id="6" name="Rectangle 5"/>
          <p:cNvSpPr>
            <a:spLocks noChangeArrowheads="1"/>
          </p:cNvSpPr>
          <p:nvPr/>
        </p:nvSpPr>
        <p:spPr bwMode="auto">
          <a:xfrm>
            <a:off x="5206999" y="1864519"/>
            <a:ext cx="3262313" cy="914400"/>
          </a:xfrm>
          <a:prstGeom prst="rect">
            <a:avLst/>
          </a:prstGeom>
          <a:solidFill>
            <a:schemeClr val="accent1">
              <a:lumMod val="50000"/>
            </a:schemeClr>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Sistem</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Pembayaran</a:t>
            </a:r>
            <a:endParaRPr lang="en-US" sz="2400" b="1" dirty="0">
              <a:solidFill>
                <a:prstClr val="white"/>
              </a:solidFill>
              <a:effectLst>
                <a:outerShdw blurRad="38100" dist="38100" dir="2700000" algn="tl">
                  <a:srgbClr val="000000"/>
                </a:outerShdw>
              </a:effectLst>
              <a:latin typeface="Arial" charset="0"/>
              <a:cs typeface="Arial" pitchFamily="34" charset="0"/>
            </a:endParaRP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DRGs / CBGs</a:t>
            </a:r>
          </a:p>
        </p:txBody>
      </p:sp>
      <p:sp>
        <p:nvSpPr>
          <p:cNvPr id="7" name="Rectangle 6"/>
          <p:cNvSpPr>
            <a:spLocks noChangeArrowheads="1"/>
          </p:cNvSpPr>
          <p:nvPr/>
        </p:nvSpPr>
        <p:spPr bwMode="auto">
          <a:xfrm>
            <a:off x="5206999" y="2964656"/>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Registrasi</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Kanker</a:t>
            </a:r>
            <a:endParaRPr lang="en-US" sz="2400" b="1" dirty="0">
              <a:solidFill>
                <a:prstClr val="white"/>
              </a:solidFill>
              <a:effectLst>
                <a:outerShdw blurRad="38100" dist="38100" dir="2700000" algn="tl">
                  <a:srgbClr val="000000"/>
                </a:outerShdw>
              </a:effectLst>
              <a:latin typeface="Arial" charset="0"/>
              <a:cs typeface="Arial" pitchFamily="34" charset="0"/>
            </a:endParaRPr>
          </a:p>
        </p:txBody>
      </p:sp>
      <p:sp>
        <p:nvSpPr>
          <p:cNvPr id="8" name="Rectangle 7"/>
          <p:cNvSpPr>
            <a:spLocks noChangeArrowheads="1"/>
          </p:cNvSpPr>
          <p:nvPr/>
        </p:nvSpPr>
        <p:spPr bwMode="auto">
          <a:xfrm>
            <a:off x="5206999" y="4064794"/>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Sertifikat</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Medis</a:t>
            </a:r>
            <a:r>
              <a:rPr lang="en-US" sz="2400" b="1" dirty="0">
                <a:solidFill>
                  <a:prstClr val="white"/>
                </a:solidFill>
                <a:effectLst>
                  <a:outerShdw blurRad="38100" dist="38100" dir="2700000" algn="tl">
                    <a:srgbClr val="000000"/>
                  </a:outerShdw>
                </a:effectLst>
                <a:latin typeface="Arial" charset="0"/>
                <a:cs typeface="Arial" pitchFamily="34" charset="0"/>
              </a:rPr>
              <a:t> </a:t>
            </a:r>
          </a:p>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Penyebab</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Kematian</a:t>
            </a:r>
            <a:r>
              <a:rPr lang="en-US" sz="2400" b="1" dirty="0">
                <a:solidFill>
                  <a:prstClr val="white"/>
                </a:solidFill>
                <a:effectLst>
                  <a:outerShdw blurRad="38100" dist="38100" dir="2700000" algn="tl">
                    <a:srgbClr val="000000"/>
                  </a:outerShdw>
                </a:effectLst>
                <a:latin typeface="Arial" charset="0"/>
                <a:cs typeface="Arial" pitchFamily="34" charset="0"/>
              </a:rPr>
              <a:t> </a:t>
            </a:r>
          </a:p>
        </p:txBody>
      </p:sp>
      <p:sp>
        <p:nvSpPr>
          <p:cNvPr id="9" name="Rectangle 8"/>
          <p:cNvSpPr>
            <a:spLocks noChangeArrowheads="1"/>
          </p:cNvSpPr>
          <p:nvPr/>
        </p:nvSpPr>
        <p:spPr bwMode="auto">
          <a:xfrm>
            <a:off x="5206999" y="5222081"/>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Database RS </a:t>
            </a: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a:t>
            </a:r>
            <a:r>
              <a:rPr lang="en-US" sz="2400" b="1" dirty="0" err="1">
                <a:solidFill>
                  <a:prstClr val="white"/>
                </a:solidFill>
                <a:effectLst>
                  <a:outerShdw blurRad="38100" dist="38100" dir="2700000" algn="tl">
                    <a:srgbClr val="000000"/>
                  </a:outerShdw>
                </a:effectLst>
                <a:latin typeface="Arial" charset="0"/>
                <a:cs typeface="Arial" pitchFamily="34" charset="0"/>
              </a:rPr>
              <a:t>Penelitian</a:t>
            </a:r>
            <a:r>
              <a:rPr lang="en-US" sz="2400" b="1" dirty="0">
                <a:solidFill>
                  <a:prstClr val="white"/>
                </a:solidFill>
                <a:effectLst>
                  <a:outerShdw blurRad="38100" dist="38100" dir="2700000" algn="tl">
                    <a:srgbClr val="000000"/>
                  </a:outerShdw>
                </a:effectLst>
                <a:latin typeface="Arial" charset="0"/>
                <a:cs typeface="Arial" pitchFamily="34" charset="0"/>
              </a:rPr>
              <a:t>)</a:t>
            </a:r>
          </a:p>
        </p:txBody>
      </p:sp>
      <p:cxnSp>
        <p:nvCxnSpPr>
          <p:cNvPr id="10" name="Straight Arrow Connector 9"/>
          <p:cNvCxnSpPr/>
          <p:nvPr/>
        </p:nvCxnSpPr>
        <p:spPr>
          <a:xfrm rot="5400000" flipH="1" flipV="1">
            <a:off x="3599655" y="1671638"/>
            <a:ext cx="1857375" cy="1071562"/>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6" idx="1"/>
          </p:cNvCxnSpPr>
          <p:nvPr/>
        </p:nvCxnSpPr>
        <p:spPr>
          <a:xfrm flipV="1">
            <a:off x="3992562" y="2321719"/>
            <a:ext cx="1214437" cy="814387"/>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92562" y="3136106"/>
            <a:ext cx="1285875" cy="214313"/>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3956843" y="3171825"/>
            <a:ext cx="1357313" cy="12858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3349625" y="3779043"/>
            <a:ext cx="2571750" cy="12858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50947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598612" y="2559602"/>
            <a:ext cx="7958137" cy="3048000"/>
          </a:xfrm>
          <a:prstGeom prst="rect">
            <a:avLst/>
          </a:prstGeom>
          <a:solidFill>
            <a:schemeClr val="accent6">
              <a:lumMod val="50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3200" dirty="0">
                <a:solidFill>
                  <a:srgbClr val="FFFFFF"/>
                </a:solidFill>
                <a:cs typeface="Arial" pitchFamily="34" charset="0"/>
              </a:rPr>
              <a:t>Adalah </a:t>
            </a:r>
            <a:r>
              <a:rPr lang="id-ID" sz="3200" dirty="0">
                <a:solidFill>
                  <a:srgbClr val="FFFF00"/>
                </a:solidFill>
                <a:cs typeface="Arial" pitchFamily="34" charset="0"/>
              </a:rPr>
              <a:t>diagnosa akhir/final </a:t>
            </a:r>
            <a:r>
              <a:rPr lang="id-ID" sz="3200" dirty="0">
                <a:solidFill>
                  <a:srgbClr val="FFFFFF"/>
                </a:solidFill>
                <a:cs typeface="Arial" pitchFamily="34" charset="0"/>
              </a:rPr>
              <a:t>yang dipilih</a:t>
            </a:r>
          </a:p>
          <a:p>
            <a:pPr fontAlgn="base">
              <a:spcBef>
                <a:spcPct val="0"/>
              </a:spcBef>
              <a:spcAft>
                <a:spcPct val="0"/>
              </a:spcAft>
              <a:defRPr/>
            </a:pPr>
            <a:r>
              <a:rPr lang="sv-SE" sz="3200" dirty="0">
                <a:solidFill>
                  <a:srgbClr val="FFFFFF"/>
                </a:solidFill>
                <a:cs typeface="Arial" pitchFamily="34" charset="0"/>
              </a:rPr>
              <a:t>dokter pada hari terakhir perawatan</a:t>
            </a:r>
          </a:p>
          <a:p>
            <a:pPr fontAlgn="base">
              <a:spcBef>
                <a:spcPct val="0"/>
              </a:spcBef>
              <a:spcAft>
                <a:spcPct val="0"/>
              </a:spcAft>
              <a:defRPr/>
            </a:pPr>
            <a:r>
              <a:rPr lang="id-ID" sz="3200" dirty="0">
                <a:solidFill>
                  <a:srgbClr val="FFFFFF"/>
                </a:solidFill>
                <a:cs typeface="Arial" pitchFamily="34" charset="0"/>
              </a:rPr>
              <a:t>dengan criteria </a:t>
            </a:r>
            <a:r>
              <a:rPr lang="id-ID" sz="3200" dirty="0">
                <a:solidFill>
                  <a:srgbClr val="FFC100"/>
                </a:solidFill>
                <a:cs typeface="Arial" pitchFamily="34" charset="0"/>
              </a:rPr>
              <a:t>paling banyak</a:t>
            </a:r>
          </a:p>
          <a:p>
            <a:pPr fontAlgn="base">
              <a:spcBef>
                <a:spcPct val="0"/>
              </a:spcBef>
              <a:spcAft>
                <a:spcPct val="0"/>
              </a:spcAft>
              <a:defRPr/>
            </a:pPr>
            <a:r>
              <a:rPr lang="id-ID" sz="3200" dirty="0">
                <a:solidFill>
                  <a:srgbClr val="FFC100"/>
                </a:solidFill>
                <a:cs typeface="Arial" pitchFamily="34" charset="0"/>
              </a:rPr>
              <a:t>menggunakan sumber daya </a:t>
            </a:r>
            <a:r>
              <a:rPr lang="id-ID" sz="3200" dirty="0">
                <a:solidFill>
                  <a:srgbClr val="FFFFFF"/>
                </a:solidFill>
                <a:cs typeface="Arial" pitchFamily="34" charset="0"/>
              </a:rPr>
              <a:t>atau yang</a:t>
            </a:r>
          </a:p>
          <a:p>
            <a:pPr fontAlgn="base">
              <a:spcBef>
                <a:spcPct val="0"/>
              </a:spcBef>
              <a:spcAft>
                <a:spcPct val="0"/>
              </a:spcAft>
              <a:defRPr/>
            </a:pPr>
            <a:r>
              <a:rPr lang="id-ID" sz="3200" dirty="0">
                <a:solidFill>
                  <a:srgbClr val="FFFFFF"/>
                </a:solidFill>
                <a:cs typeface="Arial" pitchFamily="34" charset="0"/>
              </a:rPr>
              <a:t>menyebabkan </a:t>
            </a:r>
            <a:r>
              <a:rPr lang="id-ID" sz="3200" dirty="0">
                <a:solidFill>
                  <a:srgbClr val="66FF33"/>
                </a:solidFill>
                <a:cs typeface="Arial" pitchFamily="34" charset="0"/>
              </a:rPr>
              <a:t>hari rawatan paling lama</a:t>
            </a:r>
          </a:p>
          <a:p>
            <a:pPr fontAlgn="base">
              <a:spcBef>
                <a:spcPct val="0"/>
              </a:spcBef>
              <a:spcAft>
                <a:spcPct val="0"/>
              </a:spcAft>
              <a:defRPr/>
            </a:pPr>
            <a:r>
              <a:rPr lang="id-ID" sz="3200" dirty="0">
                <a:solidFill>
                  <a:srgbClr val="FFFFFF"/>
                </a:solidFill>
                <a:cs typeface="Arial" pitchFamily="34" charset="0"/>
              </a:rPr>
              <a:t>(LOS)</a:t>
            </a:r>
            <a:endParaRPr lang="id-ID" sz="3200" dirty="0">
              <a:solidFill>
                <a:srgbClr val="000000"/>
              </a:solidFill>
              <a:cs typeface="Arial" pitchFamily="34" charset="0"/>
            </a:endParaRPr>
          </a:p>
        </p:txBody>
      </p:sp>
      <p:sp>
        <p:nvSpPr>
          <p:cNvPr id="4" name="Rounded Rectangle 3"/>
          <p:cNvSpPr/>
          <p:nvPr/>
        </p:nvSpPr>
        <p:spPr>
          <a:xfrm>
            <a:off x="587251" y="1250397"/>
            <a:ext cx="7337176" cy="1080120"/>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Diagnosa Utama (Principal Diagnosis)</a:t>
            </a:r>
            <a:endPar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63746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285750" y="1153964"/>
            <a:ext cx="7489825" cy="3970318"/>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base">
              <a:spcBef>
                <a:spcPct val="0"/>
              </a:spcBef>
              <a:spcAft>
                <a:spcPct val="0"/>
              </a:spcAft>
              <a:buFont typeface="Arial" pitchFamily="34" charset="0"/>
              <a:buChar char="•"/>
              <a:defRPr/>
            </a:pPr>
            <a:r>
              <a:rPr lang="id-ID" sz="2800" dirty="0">
                <a:cs typeface="Arial" pitchFamily="34" charset="0"/>
              </a:rPr>
              <a:t>Diagnosis utama selalu ditetapkan pada akhir  </a:t>
            </a:r>
            <a:r>
              <a:rPr lang="en-US" sz="2800" dirty="0" err="1">
                <a:cs typeface="Arial" pitchFamily="34" charset="0"/>
              </a:rPr>
              <a:t>perawatan</a:t>
            </a:r>
            <a:r>
              <a:rPr lang="en-US" sz="2800" dirty="0">
                <a:cs typeface="Arial" pitchFamily="34" charset="0"/>
              </a:rPr>
              <a:t> </a:t>
            </a:r>
            <a:r>
              <a:rPr lang="en-US" sz="2800" dirty="0" err="1">
                <a:cs typeface="Arial" pitchFamily="34" charset="0"/>
              </a:rPr>
              <a:t>seorang</a:t>
            </a:r>
            <a:r>
              <a:rPr lang="en-US" sz="2800" dirty="0">
                <a:cs typeface="Arial" pitchFamily="34" charset="0"/>
              </a:rPr>
              <a:t> </a:t>
            </a:r>
            <a:r>
              <a:rPr lang="en-US" sz="2800" dirty="0" err="1">
                <a:cs typeface="Arial" pitchFamily="34" charset="0"/>
              </a:rPr>
              <a:t>pasien</a:t>
            </a:r>
            <a:r>
              <a:rPr lang="en-US" sz="2800" dirty="0">
                <a:cs typeface="Arial" pitchFamily="34" charset="0"/>
              </a:rPr>
              <a:t>. (established at the</a:t>
            </a:r>
            <a:r>
              <a:rPr lang="id-ID" sz="2800" dirty="0">
                <a:cs typeface="Arial" pitchFamily="34" charset="0"/>
              </a:rPr>
              <a:t> </a:t>
            </a:r>
            <a:r>
              <a:rPr lang="en-US" sz="2800" dirty="0">
                <a:cs typeface="Arial" pitchFamily="34" charset="0"/>
              </a:rPr>
              <a:t>end of the episode of health care)</a:t>
            </a:r>
            <a:endParaRPr lang="id-ID" sz="2800" dirty="0">
              <a:cs typeface="Arial" pitchFamily="34" charset="0"/>
            </a:endParaRPr>
          </a:p>
          <a:p>
            <a:pPr fontAlgn="base">
              <a:spcBef>
                <a:spcPct val="0"/>
              </a:spcBef>
              <a:spcAft>
                <a:spcPct val="0"/>
              </a:spcAft>
              <a:defRPr/>
            </a:pPr>
            <a:endParaRPr lang="en-US" sz="2800" dirty="0">
              <a:cs typeface="Arial" pitchFamily="34" charset="0"/>
            </a:endParaRPr>
          </a:p>
          <a:p>
            <a:pPr marL="457200" indent="-457200" fontAlgn="base">
              <a:spcBef>
                <a:spcPct val="0"/>
              </a:spcBef>
              <a:spcAft>
                <a:spcPct val="0"/>
              </a:spcAft>
              <a:buFont typeface="Arial" pitchFamily="34" charset="0"/>
              <a:buChar char="•"/>
              <a:defRPr/>
            </a:pPr>
            <a:r>
              <a:rPr lang="sv-SE" sz="2800" dirty="0">
                <a:cs typeface="Arial" pitchFamily="34" charset="0"/>
              </a:rPr>
              <a:t>Jika terdapat lebih dari satu diagnosis maka</a:t>
            </a:r>
            <a:r>
              <a:rPr lang="id-ID" sz="2800" dirty="0">
                <a:cs typeface="Arial" pitchFamily="34" charset="0"/>
              </a:rPr>
              <a:t> dipilih satu diagnosis yg paling banyak menggunakan resouces (SDM, bahan pakai habis, peralatan medik, tes pemeriksaan dan lain2).</a:t>
            </a:r>
          </a:p>
        </p:txBody>
      </p:sp>
      <p:sp>
        <p:nvSpPr>
          <p:cNvPr id="4" name="Rectangle 3"/>
          <p:cNvSpPr>
            <a:spLocks noChangeArrowheads="1"/>
          </p:cNvSpPr>
          <p:nvPr/>
        </p:nvSpPr>
        <p:spPr bwMode="auto">
          <a:xfrm>
            <a:off x="4286250" y="5867251"/>
            <a:ext cx="4572000" cy="73977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1400">
                <a:solidFill>
                  <a:srgbClr val="FFFFFF"/>
                </a:solidFill>
                <a:cs typeface="Arial" pitchFamily="34" charset="0"/>
              </a:rPr>
              <a:t>(Extracted from ICD-10 Second Edition, 2005, 4.</a:t>
            </a:r>
          </a:p>
          <a:p>
            <a:pPr fontAlgn="base">
              <a:spcBef>
                <a:spcPct val="0"/>
              </a:spcBef>
              <a:spcAft>
                <a:spcPct val="0"/>
              </a:spcAft>
            </a:pPr>
            <a:r>
              <a:rPr lang="en-US" sz="1400">
                <a:solidFill>
                  <a:srgbClr val="FFFFFF"/>
                </a:solidFill>
                <a:cs typeface="Arial" pitchFamily="34" charset="0"/>
              </a:rPr>
              <a:t>Rules and guidelines for mortality and morbidity</a:t>
            </a:r>
          </a:p>
          <a:p>
            <a:pPr fontAlgn="base">
              <a:spcBef>
                <a:spcPct val="0"/>
              </a:spcBef>
              <a:spcAft>
                <a:spcPct val="0"/>
              </a:spcAft>
            </a:pPr>
            <a:r>
              <a:rPr lang="id-ID" sz="1400">
                <a:solidFill>
                  <a:srgbClr val="FFFFFF"/>
                </a:solidFill>
                <a:cs typeface="Arial" pitchFamily="34" charset="0"/>
              </a:rPr>
              <a:t>coding)</a:t>
            </a:r>
          </a:p>
        </p:txBody>
      </p:sp>
      <p:sp>
        <p:nvSpPr>
          <p:cNvPr id="5" name="Rounded Rectangle 4"/>
          <p:cNvSpPr/>
          <p:nvPr/>
        </p:nvSpPr>
        <p:spPr>
          <a:xfrm>
            <a:off x="504751" y="250974"/>
            <a:ext cx="5732090" cy="825202"/>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Ciri-ciri Diagnosa Utama</a:t>
            </a:r>
            <a:endPar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96232632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503275" y="1853307"/>
            <a:ext cx="8137525" cy="4400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2800" dirty="0">
                <a:latin typeface="TimesNewRoman"/>
                <a:cs typeface="Arial" pitchFamily="34" charset="0"/>
              </a:rPr>
              <a:t>Diagnosis sekunder adalah diagnosis selain dari</a:t>
            </a:r>
          </a:p>
          <a:p>
            <a:pPr fontAlgn="base">
              <a:spcBef>
                <a:spcPct val="0"/>
              </a:spcBef>
              <a:spcAft>
                <a:spcPct val="0"/>
              </a:spcAft>
              <a:defRPr/>
            </a:pPr>
            <a:r>
              <a:rPr lang="id-ID" sz="2800" dirty="0">
                <a:latin typeface="TimesNewRoman"/>
                <a:cs typeface="Arial" pitchFamily="34" charset="0"/>
              </a:rPr>
              <a:t>diagnosis utama (Komplikasi + Ko-morbiditi)</a:t>
            </a:r>
          </a:p>
          <a:p>
            <a:pPr fontAlgn="base">
              <a:spcBef>
                <a:spcPct val="0"/>
              </a:spcBef>
              <a:spcAft>
                <a:spcPct val="0"/>
              </a:spcAft>
              <a:defRPr/>
            </a:pPr>
            <a:endParaRPr lang="id-ID" sz="2800" dirty="0">
              <a:latin typeface="TimesNewRoman"/>
              <a:cs typeface="Arial" pitchFamily="34" charset="0"/>
            </a:endParaRPr>
          </a:p>
          <a:p>
            <a:pPr marL="457200" indent="-457200" fontAlgn="base">
              <a:spcBef>
                <a:spcPct val="0"/>
              </a:spcBef>
              <a:spcAft>
                <a:spcPct val="0"/>
              </a:spcAft>
              <a:buFont typeface="Arial" pitchFamily="34" charset="0"/>
              <a:buChar char="•"/>
              <a:defRPr/>
            </a:pPr>
            <a:r>
              <a:rPr lang="id-ID" sz="2800" dirty="0">
                <a:latin typeface="TimesNewRoman"/>
                <a:cs typeface="Arial" pitchFamily="34" charset="0"/>
              </a:rPr>
              <a:t>Komplikasi adalah diagnosis yang muncul setelah pasien berada di RS.</a:t>
            </a:r>
          </a:p>
          <a:p>
            <a:pPr fontAlgn="base">
              <a:spcBef>
                <a:spcPct val="0"/>
              </a:spcBef>
              <a:spcAft>
                <a:spcPct val="0"/>
              </a:spcAft>
              <a:tabLst>
                <a:tab pos="457200" algn="l"/>
              </a:tabLst>
              <a:defRPr/>
            </a:pPr>
            <a:r>
              <a:rPr lang="id-ID" sz="2800" i="1" dirty="0">
                <a:latin typeface="TimesNewRoman,Italic"/>
                <a:cs typeface="Arial" pitchFamily="34" charset="0"/>
              </a:rPr>
              <a:t>	</a:t>
            </a:r>
            <a:r>
              <a:rPr lang="fr-FR" sz="2800" i="1" dirty="0">
                <a:latin typeface="TimesNewRoman,Italic"/>
                <a:cs typeface="Arial" pitchFamily="34" charset="0"/>
              </a:rPr>
              <a:t>Ex: </a:t>
            </a:r>
            <a:r>
              <a:rPr lang="fr-FR" sz="2800" i="1" dirty="0" err="1">
                <a:latin typeface="TimesNewRoman,Italic"/>
                <a:cs typeface="Arial" pitchFamily="34" charset="0"/>
              </a:rPr>
              <a:t>Wound</a:t>
            </a:r>
            <a:r>
              <a:rPr lang="fr-FR" sz="2800" i="1" dirty="0">
                <a:latin typeface="TimesNewRoman,Italic"/>
                <a:cs typeface="Arial" pitchFamily="34" charset="0"/>
              </a:rPr>
              <a:t> infection, </a:t>
            </a:r>
            <a:r>
              <a:rPr lang="fr-FR" sz="2800" i="1" dirty="0" err="1">
                <a:latin typeface="TimesNewRoman,Italic"/>
                <a:cs typeface="Arial" pitchFamily="34" charset="0"/>
              </a:rPr>
              <a:t>Pneumonia</a:t>
            </a:r>
            <a:r>
              <a:rPr lang="fr-FR" sz="2800" i="1" dirty="0">
                <a:latin typeface="TimesNewRoman,Italic"/>
                <a:cs typeface="Arial" pitchFamily="34" charset="0"/>
              </a:rPr>
              <a:t> etc.</a:t>
            </a:r>
            <a:endParaRPr lang="id-ID" sz="2800" i="1" dirty="0">
              <a:latin typeface="TimesNewRoman,Italic"/>
              <a:cs typeface="Arial" pitchFamily="34" charset="0"/>
            </a:endParaRPr>
          </a:p>
          <a:p>
            <a:pPr fontAlgn="base">
              <a:spcBef>
                <a:spcPct val="0"/>
              </a:spcBef>
              <a:spcAft>
                <a:spcPct val="0"/>
              </a:spcAft>
              <a:tabLst>
                <a:tab pos="457200" algn="l"/>
              </a:tabLst>
              <a:defRPr/>
            </a:pPr>
            <a:endParaRPr lang="fr-FR" sz="2800" i="1" dirty="0">
              <a:latin typeface="TimesNewRoman,Italic"/>
              <a:cs typeface="Arial" pitchFamily="34" charset="0"/>
            </a:endParaRPr>
          </a:p>
          <a:p>
            <a:pPr marL="457200" indent="-457200" fontAlgn="base">
              <a:spcBef>
                <a:spcPct val="0"/>
              </a:spcBef>
              <a:spcAft>
                <a:spcPct val="0"/>
              </a:spcAft>
              <a:buFont typeface="Arial" pitchFamily="34" charset="0"/>
              <a:buChar char="•"/>
              <a:defRPr/>
            </a:pPr>
            <a:r>
              <a:rPr lang="id-ID" sz="2800" dirty="0">
                <a:latin typeface="TimesNewRoman"/>
                <a:cs typeface="Arial" pitchFamily="34" charset="0"/>
              </a:rPr>
              <a:t>Ko-morbiditi adalah diagnosis lain yang sudah ada sebelum masuk RS.</a:t>
            </a:r>
          </a:p>
          <a:p>
            <a:pPr fontAlgn="base">
              <a:spcBef>
                <a:spcPct val="0"/>
              </a:spcBef>
              <a:spcAft>
                <a:spcPct val="0"/>
              </a:spcAft>
              <a:tabLst>
                <a:tab pos="457200" algn="l"/>
              </a:tabLst>
              <a:defRPr/>
            </a:pPr>
            <a:r>
              <a:rPr lang="id-ID" sz="2800" i="1" dirty="0">
                <a:latin typeface="TimesNewRoman,Italic"/>
                <a:cs typeface="Arial" pitchFamily="34" charset="0"/>
              </a:rPr>
              <a:t>	Ex: Diabetes, Hypertension etc</a:t>
            </a:r>
            <a:endParaRPr lang="id-ID" sz="2800" dirty="0">
              <a:cs typeface="Arial" pitchFamily="34" charset="0"/>
            </a:endParaRPr>
          </a:p>
        </p:txBody>
      </p:sp>
      <p:sp>
        <p:nvSpPr>
          <p:cNvPr id="4" name="Rounded Rectangle 3"/>
          <p:cNvSpPr/>
          <p:nvPr/>
        </p:nvSpPr>
        <p:spPr>
          <a:xfrm>
            <a:off x="503201" y="604143"/>
            <a:ext cx="6840760" cy="825202"/>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Ciri-ciri Diagnosa Sekunder</a:t>
            </a:r>
            <a:endPar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0053905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903412" y="2817365"/>
            <a:ext cx="7337176" cy="2677656"/>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base">
              <a:spcBef>
                <a:spcPct val="0"/>
              </a:spcBef>
              <a:spcAft>
                <a:spcPct val="0"/>
              </a:spcAft>
              <a:defRPr/>
            </a:pPr>
            <a:r>
              <a:rPr lang="nn-NO" sz="2800" dirty="0">
                <a:solidFill>
                  <a:srgbClr val="FFFFFF"/>
                </a:solidFill>
              </a:rPr>
              <a:t>Prosedur utama adalah prosedur tindakan</a:t>
            </a:r>
          </a:p>
          <a:p>
            <a:pPr fontAlgn="base">
              <a:spcBef>
                <a:spcPct val="0"/>
              </a:spcBef>
              <a:spcAft>
                <a:spcPct val="0"/>
              </a:spcAft>
              <a:defRPr/>
            </a:pPr>
            <a:r>
              <a:rPr lang="id-ID" sz="2800" dirty="0">
                <a:solidFill>
                  <a:srgbClr val="FFFFFF"/>
                </a:solidFill>
              </a:rPr>
              <a:t>yang </a:t>
            </a:r>
            <a:r>
              <a:rPr lang="id-ID" sz="2800" dirty="0">
                <a:solidFill>
                  <a:srgbClr val="FF0000"/>
                </a:solidFill>
              </a:rPr>
              <a:t>paling banyak menghabiskan</a:t>
            </a:r>
          </a:p>
          <a:p>
            <a:pPr fontAlgn="base">
              <a:spcBef>
                <a:spcPct val="0"/>
              </a:spcBef>
              <a:spcAft>
                <a:spcPct val="0"/>
              </a:spcAft>
              <a:defRPr/>
            </a:pPr>
            <a:r>
              <a:rPr lang="id-ID" sz="2800" dirty="0">
                <a:solidFill>
                  <a:srgbClr val="FF0000"/>
                </a:solidFill>
              </a:rPr>
              <a:t>sumber daya </a:t>
            </a:r>
            <a:r>
              <a:rPr lang="id-ID" sz="2800" dirty="0">
                <a:solidFill>
                  <a:srgbClr val="FFFFFF"/>
                </a:solidFill>
              </a:rPr>
              <a:t>atau yang menyebabkan</a:t>
            </a:r>
          </a:p>
          <a:p>
            <a:pPr fontAlgn="base">
              <a:spcBef>
                <a:spcPct val="0"/>
              </a:spcBef>
              <a:spcAft>
                <a:spcPct val="0"/>
              </a:spcAft>
              <a:defRPr/>
            </a:pPr>
            <a:r>
              <a:rPr lang="sv-SE" sz="2800" dirty="0">
                <a:solidFill>
                  <a:srgbClr val="FFC100"/>
                </a:solidFill>
              </a:rPr>
              <a:t>hari rawatan paling lama </a:t>
            </a:r>
            <a:r>
              <a:rPr lang="sv-SE" sz="2800" dirty="0">
                <a:solidFill>
                  <a:srgbClr val="FFFFFF"/>
                </a:solidFill>
              </a:rPr>
              <a:t>dan biasanya</a:t>
            </a:r>
          </a:p>
          <a:p>
            <a:pPr fontAlgn="base">
              <a:spcBef>
                <a:spcPct val="0"/>
              </a:spcBef>
              <a:spcAft>
                <a:spcPct val="0"/>
              </a:spcAft>
              <a:defRPr/>
            </a:pPr>
            <a:r>
              <a:rPr lang="id-ID" sz="2800" dirty="0">
                <a:solidFill>
                  <a:srgbClr val="66FF33"/>
                </a:solidFill>
              </a:rPr>
              <a:t>berhubungan erat dengan diagnosa</a:t>
            </a:r>
          </a:p>
          <a:p>
            <a:pPr fontAlgn="base">
              <a:spcBef>
                <a:spcPct val="0"/>
              </a:spcBef>
              <a:spcAft>
                <a:spcPct val="0"/>
              </a:spcAft>
              <a:defRPr/>
            </a:pPr>
            <a:r>
              <a:rPr lang="id-ID" sz="2800" dirty="0">
                <a:solidFill>
                  <a:srgbClr val="66FF33"/>
                </a:solidFill>
              </a:rPr>
              <a:t>utama</a:t>
            </a:r>
            <a:r>
              <a:rPr lang="id-ID" sz="2800" dirty="0">
                <a:solidFill>
                  <a:srgbClr val="FFFFFF"/>
                </a:solidFill>
              </a:rPr>
              <a:t>.</a:t>
            </a:r>
          </a:p>
        </p:txBody>
      </p:sp>
      <p:sp>
        <p:nvSpPr>
          <p:cNvPr id="4" name="Rounded Rectangle 3"/>
          <p:cNvSpPr/>
          <p:nvPr/>
        </p:nvSpPr>
        <p:spPr>
          <a:xfrm>
            <a:off x="903412" y="1362978"/>
            <a:ext cx="7337176" cy="1080120"/>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Prosedur Utama (Principal Procedure)</a:t>
            </a:r>
            <a:endPar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94078928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Rectangle 2"/>
          <p:cNvSpPr>
            <a:spLocks noGrp="1" noChangeArrowheads="1"/>
          </p:cNvSpPr>
          <p:nvPr>
            <p:ph type="title"/>
          </p:nvPr>
        </p:nvSpPr>
        <p:spPr>
          <a:xfrm>
            <a:off x="457200" y="827110"/>
            <a:ext cx="8229600" cy="1143000"/>
          </a:xfrm>
        </p:spPr>
        <p:txBody>
          <a:bodyPr>
            <a:normAutofit fontScale="90000"/>
          </a:bodyPr>
          <a:lstStyle/>
          <a:p>
            <a:pPr eaLnBrk="1" hangingPunct="1"/>
            <a:r>
              <a:rPr lang="id-ID" sz="4000" b="1" smtClean="0"/>
              <a:t>ATURAN RESELEKSI KODING MORBIDITAS</a:t>
            </a:r>
            <a:endParaRPr lang="en-US" sz="4000" b="1" smtClean="0"/>
          </a:p>
        </p:txBody>
      </p:sp>
      <p:sp>
        <p:nvSpPr>
          <p:cNvPr id="6" name="Rectangle 3"/>
          <p:cNvSpPr>
            <a:spLocks noGrp="1" noChangeArrowheads="1"/>
          </p:cNvSpPr>
          <p:nvPr>
            <p:ph idx="1"/>
          </p:nvPr>
        </p:nvSpPr>
        <p:spPr>
          <a:xfrm>
            <a:off x="251520" y="1893240"/>
            <a:ext cx="8640960" cy="4679032"/>
          </a:xfrm>
        </p:spPr>
        <p:txBody>
          <a:bodyPr/>
          <a:lstStyle/>
          <a:p>
            <a:pPr eaLnBrk="1" hangingPunct="1">
              <a:lnSpc>
                <a:spcPct val="90000"/>
              </a:lnSpc>
              <a:buFontTx/>
              <a:buChar char="-"/>
            </a:pPr>
            <a:r>
              <a:rPr lang="en-US" dirty="0" smtClean="0"/>
              <a:t>Yang </a:t>
            </a:r>
            <a:r>
              <a:rPr lang="en-US" dirty="0" err="1" smtClean="0"/>
              <a:t>bertanggungjawab</a:t>
            </a:r>
            <a:r>
              <a:rPr lang="en-US" dirty="0" smtClean="0"/>
              <a:t> </a:t>
            </a:r>
            <a:r>
              <a:rPr lang="en-US" dirty="0" err="1" smtClean="0"/>
              <a:t>menentukan</a:t>
            </a:r>
            <a:r>
              <a:rPr lang="en-US" dirty="0" smtClean="0"/>
              <a:t> </a:t>
            </a:r>
            <a:r>
              <a:rPr lang="en-US" dirty="0" err="1" smtClean="0"/>
              <a:t>kondisi</a:t>
            </a:r>
            <a:r>
              <a:rPr lang="en-US" dirty="0" smtClean="0"/>
              <a:t> </a:t>
            </a:r>
            <a:r>
              <a:rPr lang="en-US" dirty="0" err="1" smtClean="0"/>
              <a:t>utama</a:t>
            </a:r>
            <a:r>
              <a:rPr lang="en-US" dirty="0" smtClean="0"/>
              <a:t> </a:t>
            </a:r>
            <a:r>
              <a:rPr lang="en-US" dirty="0" err="1" smtClean="0"/>
              <a:t>dan</a:t>
            </a:r>
            <a:r>
              <a:rPr lang="en-US" dirty="0" smtClean="0"/>
              <a:t> </a:t>
            </a:r>
            <a:r>
              <a:rPr lang="en-US" dirty="0" err="1" smtClean="0"/>
              <a:t>kondisi</a:t>
            </a:r>
            <a:r>
              <a:rPr lang="en-US" dirty="0" smtClean="0"/>
              <a:t> lain yang </a:t>
            </a:r>
            <a:r>
              <a:rPr lang="en-US" dirty="0" err="1" smtClean="0"/>
              <a:t>akan</a:t>
            </a:r>
            <a:r>
              <a:rPr lang="en-US" dirty="0" smtClean="0"/>
              <a:t> </a:t>
            </a:r>
            <a:r>
              <a:rPr lang="en-US" dirty="0" err="1" smtClean="0"/>
              <a:t>di-kode</a:t>
            </a:r>
            <a:r>
              <a:rPr lang="en-US" dirty="0" smtClean="0"/>
              <a:t> </a:t>
            </a:r>
            <a:r>
              <a:rPr lang="en-US" dirty="0" err="1" smtClean="0"/>
              <a:t>adalah</a:t>
            </a:r>
            <a:r>
              <a:rPr lang="en-US" dirty="0" smtClean="0"/>
              <a:t> </a:t>
            </a:r>
            <a:r>
              <a:rPr lang="en-US" dirty="0" err="1" smtClean="0"/>
              <a:t>praktisi</a:t>
            </a:r>
            <a:r>
              <a:rPr lang="en-US" dirty="0" smtClean="0"/>
              <a:t> </a:t>
            </a:r>
            <a:r>
              <a:rPr lang="en-US" dirty="0" err="1" smtClean="0"/>
              <a:t>medis</a:t>
            </a:r>
            <a:r>
              <a:rPr lang="en-US" dirty="0" smtClean="0"/>
              <a:t> </a:t>
            </a:r>
            <a:r>
              <a:rPr lang="en-US" dirty="0" err="1" smtClean="0"/>
              <a:t>ybs</a:t>
            </a:r>
            <a:r>
              <a:rPr lang="en-US" dirty="0" smtClean="0"/>
              <a:t>.</a:t>
            </a:r>
          </a:p>
          <a:p>
            <a:pPr eaLnBrk="1" hangingPunct="1">
              <a:lnSpc>
                <a:spcPct val="90000"/>
              </a:lnSpc>
              <a:buFontTx/>
              <a:buChar char="-"/>
            </a:pPr>
            <a:r>
              <a:rPr lang="en-US" dirty="0" smtClean="0"/>
              <a:t>P</a:t>
            </a:r>
            <a:r>
              <a:rPr lang="id-ID" dirty="0"/>
              <a:t>a</a:t>
            </a:r>
            <a:r>
              <a:rPr lang="en-US" dirty="0" smtClean="0"/>
              <a:t>d</a:t>
            </a:r>
            <a:r>
              <a:rPr lang="id-ID" dirty="0" smtClean="0"/>
              <a:t>a</a:t>
            </a:r>
            <a:r>
              <a:rPr lang="en-US" dirty="0" smtClean="0"/>
              <a:t> </a:t>
            </a:r>
            <a:r>
              <a:rPr lang="en-US" dirty="0" err="1" smtClean="0"/>
              <a:t>bbrp</a:t>
            </a:r>
            <a:r>
              <a:rPr lang="en-US" dirty="0" smtClean="0"/>
              <a:t> </a:t>
            </a:r>
            <a:r>
              <a:rPr lang="en-US" dirty="0" err="1" smtClean="0"/>
              <a:t>kondisi</a:t>
            </a:r>
            <a:r>
              <a:rPr lang="en-US" dirty="0" smtClean="0"/>
              <a:t>, </a:t>
            </a:r>
            <a:r>
              <a:rPr lang="en-US" dirty="0" err="1" smtClean="0"/>
              <a:t>adanya</a:t>
            </a:r>
            <a:r>
              <a:rPr lang="en-US" dirty="0" smtClean="0"/>
              <a:t> </a:t>
            </a:r>
            <a:r>
              <a:rPr lang="en-US" dirty="0" err="1" smtClean="0"/>
              <a:t>informasi</a:t>
            </a:r>
            <a:r>
              <a:rPr lang="en-US" dirty="0" smtClean="0"/>
              <a:t> </a:t>
            </a:r>
            <a:r>
              <a:rPr lang="en-US" dirty="0" err="1" smtClean="0"/>
              <a:t>ttt</a:t>
            </a:r>
            <a:r>
              <a:rPr lang="en-US" dirty="0" smtClean="0"/>
              <a:t> </a:t>
            </a:r>
            <a:r>
              <a:rPr lang="en-US" dirty="0" err="1" smtClean="0"/>
              <a:t>dlm</a:t>
            </a:r>
            <a:r>
              <a:rPr lang="en-US" dirty="0" smtClean="0"/>
              <a:t> </a:t>
            </a:r>
            <a:r>
              <a:rPr lang="en-US" dirty="0" err="1" smtClean="0"/>
              <a:t>dok</a:t>
            </a:r>
            <a:r>
              <a:rPr lang="en-US" dirty="0" smtClean="0"/>
              <a:t> RM </a:t>
            </a:r>
            <a:r>
              <a:rPr lang="en-US" dirty="0" err="1" smtClean="0"/>
              <a:t>mengindikasi</a:t>
            </a:r>
            <a:r>
              <a:rPr lang="en-US" dirty="0" smtClean="0"/>
              <a:t> </a:t>
            </a:r>
            <a:r>
              <a:rPr lang="en-US" dirty="0" err="1" smtClean="0"/>
              <a:t>adanya</a:t>
            </a:r>
            <a:r>
              <a:rPr lang="en-US" dirty="0" smtClean="0"/>
              <a:t> </a:t>
            </a:r>
            <a:r>
              <a:rPr lang="en-US" dirty="0" err="1" smtClean="0"/>
              <a:t>ketdk</a:t>
            </a:r>
            <a:r>
              <a:rPr lang="id-ID" dirty="0" smtClean="0"/>
              <a:t> </a:t>
            </a:r>
            <a:r>
              <a:rPr lang="en-US" dirty="0" err="1" smtClean="0"/>
              <a:t>sesuaian</a:t>
            </a:r>
            <a:r>
              <a:rPr lang="en-US" dirty="0" smtClean="0"/>
              <a:t> </a:t>
            </a:r>
            <a:r>
              <a:rPr lang="en-US" dirty="0" err="1" smtClean="0"/>
              <a:t>prosedur</a:t>
            </a:r>
            <a:r>
              <a:rPr lang="en-US" dirty="0" smtClean="0"/>
              <a:t> </a:t>
            </a:r>
            <a:r>
              <a:rPr lang="en-US" dirty="0" smtClean="0">
                <a:sym typeface="Wingdings" pitchFamily="2" charset="2"/>
              </a:rPr>
              <a:t> </a:t>
            </a:r>
            <a:r>
              <a:rPr lang="en-US" dirty="0" err="1" smtClean="0">
                <a:sym typeface="Wingdings" pitchFamily="2" charset="2"/>
              </a:rPr>
              <a:t>klarifikasi</a:t>
            </a:r>
            <a:endParaRPr lang="en-US" dirty="0" smtClean="0">
              <a:sym typeface="Wingdings" pitchFamily="2" charset="2"/>
            </a:endParaRPr>
          </a:p>
          <a:p>
            <a:pPr eaLnBrk="1" hangingPunct="1">
              <a:lnSpc>
                <a:spcPct val="90000"/>
              </a:lnSpc>
              <a:buFontTx/>
              <a:buChar char="-"/>
            </a:pPr>
            <a:r>
              <a:rPr lang="en-US" dirty="0" err="1" smtClean="0">
                <a:sym typeface="Wingdings" pitchFamily="2" charset="2"/>
              </a:rPr>
              <a:t>Bila</a:t>
            </a:r>
            <a:r>
              <a:rPr lang="en-US" dirty="0" smtClean="0">
                <a:sym typeface="Wingdings" pitchFamily="2" charset="2"/>
              </a:rPr>
              <a:t> </a:t>
            </a:r>
            <a:r>
              <a:rPr lang="en-US" dirty="0" err="1" smtClean="0">
                <a:sym typeface="Wingdings" pitchFamily="2" charset="2"/>
              </a:rPr>
              <a:t>tdk</a:t>
            </a:r>
            <a:r>
              <a:rPr lang="en-US" dirty="0" smtClean="0">
                <a:sym typeface="Wingdings" pitchFamily="2" charset="2"/>
              </a:rPr>
              <a:t> </a:t>
            </a:r>
            <a:r>
              <a:rPr lang="en-US" dirty="0" err="1" smtClean="0">
                <a:sym typeface="Wingdings" pitchFamily="2" charset="2"/>
              </a:rPr>
              <a:t>dpt</a:t>
            </a:r>
            <a:r>
              <a:rPr lang="en-US" dirty="0" smtClean="0">
                <a:sym typeface="Wingdings" pitchFamily="2" charset="2"/>
              </a:rPr>
              <a:t> </a:t>
            </a:r>
            <a:r>
              <a:rPr lang="en-US" dirty="0" err="1" smtClean="0">
                <a:sym typeface="Wingdings" pitchFamily="2" charset="2"/>
              </a:rPr>
              <a:t>klarifikasi</a:t>
            </a:r>
            <a:r>
              <a:rPr lang="en-US" dirty="0" smtClean="0">
                <a:sym typeface="Wingdings" pitchFamily="2" charset="2"/>
              </a:rPr>
              <a:t>  </a:t>
            </a:r>
            <a:r>
              <a:rPr lang="en-US" dirty="0" err="1" smtClean="0">
                <a:sym typeface="Wingdings" pitchFamily="2" charset="2"/>
              </a:rPr>
              <a:t>reseleksi</a:t>
            </a:r>
            <a:r>
              <a:rPr lang="en-US" dirty="0" smtClean="0">
                <a:sym typeface="Wingdings" pitchFamily="2" charset="2"/>
              </a:rPr>
              <a:t> </a:t>
            </a:r>
            <a:r>
              <a:rPr lang="en-US" dirty="0" err="1" smtClean="0">
                <a:sym typeface="Wingdings" pitchFamily="2" charset="2"/>
              </a:rPr>
              <a:t>kondisi</a:t>
            </a:r>
            <a:r>
              <a:rPr lang="en-US" dirty="0" smtClean="0">
                <a:sym typeface="Wingdings" pitchFamily="2" charset="2"/>
              </a:rPr>
              <a:t> </a:t>
            </a:r>
            <a:r>
              <a:rPr lang="en-US" dirty="0" err="1" smtClean="0">
                <a:sym typeface="Wingdings" pitchFamily="2" charset="2"/>
              </a:rPr>
              <a:t>utama</a:t>
            </a:r>
            <a:r>
              <a:rPr lang="en-US" dirty="0" smtClean="0">
                <a:sym typeface="Wingdings" pitchFamily="2" charset="2"/>
              </a:rPr>
              <a:t> yang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di-kode</a:t>
            </a:r>
            <a:r>
              <a:rPr lang="en-US" dirty="0" smtClean="0">
                <a:sym typeface="Wingdings" pitchFamily="2" charset="2"/>
              </a:rPr>
              <a:t>, </a:t>
            </a:r>
            <a:r>
              <a:rPr lang="en-US" dirty="0" err="1" smtClean="0">
                <a:sym typeface="Wingdings" pitchFamily="2" charset="2"/>
              </a:rPr>
              <a:t>tnp</a:t>
            </a:r>
            <a:r>
              <a:rPr lang="en-US" dirty="0" smtClean="0">
                <a:sym typeface="Wingdings" pitchFamily="2" charset="2"/>
              </a:rPr>
              <a:t> </a:t>
            </a:r>
            <a:r>
              <a:rPr lang="en-US" dirty="0" err="1" smtClean="0">
                <a:sym typeface="Wingdings" pitchFamily="2" charset="2"/>
              </a:rPr>
              <a:t>merubah</a:t>
            </a:r>
            <a:r>
              <a:rPr lang="en-US" dirty="0" smtClean="0">
                <a:sym typeface="Wingdings" pitchFamily="2" charset="2"/>
              </a:rPr>
              <a:t> </a:t>
            </a:r>
            <a:r>
              <a:rPr lang="en-US" dirty="0" err="1" smtClean="0">
                <a:sym typeface="Wingdings" pitchFamily="2" charset="2"/>
              </a:rPr>
              <a:t>penulisan</a:t>
            </a:r>
            <a:r>
              <a:rPr lang="en-US" dirty="0" smtClean="0">
                <a:sym typeface="Wingdings" pitchFamily="2" charset="2"/>
              </a:rPr>
              <a:t> </a:t>
            </a:r>
            <a:r>
              <a:rPr lang="en-US" dirty="0" err="1" smtClean="0">
                <a:sym typeface="Wingdings" pitchFamily="2" charset="2"/>
              </a:rPr>
              <a:t>Dx</a:t>
            </a:r>
            <a:r>
              <a:rPr lang="en-US" dirty="0" smtClean="0">
                <a:sym typeface="Wingdings" pitchFamily="2" charset="2"/>
              </a:rPr>
              <a:t>.</a:t>
            </a:r>
            <a:endParaRPr lang="en-US" dirty="0" smtClean="0"/>
          </a:p>
        </p:txBody>
      </p:sp>
    </p:spTree>
    <p:extLst>
      <p:ext uri="{BB962C8B-B14F-4D97-AF65-F5344CB8AC3E}">
        <p14:creationId xmlns:p14="http://schemas.microsoft.com/office/powerpoint/2010/main" val="394078928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88743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825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j-lt"/>
                <a:ea typeface="+mj-ea"/>
                <a:cs typeface="+mj-cs"/>
              </a:rPr>
              <a:t>Agar kode Dx benar-benar akurat &amp; menggambarkan keseluruhan info dlm dok RM, hal penting yg perlu dilakukan;</a:t>
            </a:r>
          </a:p>
        </p:txBody>
      </p:sp>
      <p:sp>
        <p:nvSpPr>
          <p:cNvPr id="6" name="Rectangle 3"/>
          <p:cNvSpPr txBox="1">
            <a:spLocks noChangeArrowheads="1"/>
          </p:cNvSpPr>
          <p:nvPr/>
        </p:nvSpPr>
        <p:spPr bwMode="auto">
          <a:xfrm>
            <a:off x="468313" y="252891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Memastikan bahwa seluruh dokumen telah dilengkapi oleh semua pemberi layanan yang terlibat dalam perawatan pasien</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Analisis lembar-lembar Rekam Medis oleh Koder untuk memastikan informasi diagnostik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6" name="Rectangle 2"/>
          <p:cNvSpPr txBox="1">
            <a:spLocks noChangeArrowheads="1"/>
          </p:cNvSpPr>
          <p:nvPr/>
        </p:nvSpPr>
        <p:spPr bwMode="auto">
          <a:xfrm>
            <a:off x="468313" y="404813"/>
            <a:ext cx="8207375" cy="1800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1  Kondisi minor terekam sebagai ‘kondisi utama’, sedangkan kondisi yang lebih signifikan direkam sebagai ‘kondisi lain’.</a:t>
            </a:r>
            <a:endParaRPr kumimoji="0" lang="en-US" sz="3200" b="1" i="0" u="none" strike="noStrike" kern="1200" cap="none" spc="0" normalizeH="0" baseline="0" noProof="0" smtClean="0">
              <a:ln>
                <a:noFill/>
              </a:ln>
              <a:solidFill>
                <a:schemeClr val="tx1"/>
              </a:solidFill>
              <a:effectLst/>
              <a:uLnTx/>
              <a:uFillTx/>
              <a:latin typeface="+mj-lt"/>
              <a:ea typeface="+mj-ea"/>
              <a:cs typeface="+mj-cs"/>
            </a:endParaRPr>
          </a:p>
        </p:txBody>
      </p:sp>
      <p:sp>
        <p:nvSpPr>
          <p:cNvPr id="7" name="Rectangle 3"/>
          <p:cNvSpPr txBox="1">
            <a:spLocks noChangeArrowheads="1"/>
          </p:cNvSpPr>
          <p:nvPr/>
        </p:nvSpPr>
        <p:spPr bwMode="auto">
          <a:xfrm>
            <a:off x="457200" y="2492375"/>
            <a:ext cx="8686800" cy="4032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Bilamana suatu kondisi minor atau kondisi yang sudah lama terjadi, atau masalah yang bersifat insidental tercatat sebagai ‘kondisi utama’, sedangkan kondisi yang lebih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signifikan</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dan lebih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relevan</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terhadap pengobatan yang diberikan dan atau yang lebih sesuai dengan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spesialisasi</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yang merawat pasien, terekam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sbg</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‘kondisi lain’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6" name="Content Placeholder 5"/>
          <p:cNvSpPr>
            <a:spLocks noGrp="1"/>
          </p:cNvSpPr>
          <p:nvPr>
            <p:ph idx="1"/>
          </p:nvPr>
        </p:nvSpPr>
        <p:spPr>
          <a:xfrm>
            <a:off x="457200" y="1524000"/>
            <a:ext cx="8229600" cy="4333892"/>
          </a:xfrm>
        </p:spPr>
        <p:txBody>
          <a:bodyPr/>
          <a:lstStyle/>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pengertian</a:t>
            </a:r>
            <a:r>
              <a:rPr lang="en-US" sz="2800" dirty="0" smtClean="0"/>
              <a:t> </a:t>
            </a:r>
            <a:r>
              <a:rPr lang="en-US" sz="2800" dirty="0" err="1" smtClean="0"/>
              <a:t>diagnosa</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diagnosa</a:t>
            </a:r>
            <a:r>
              <a:rPr lang="en-US" sz="2800" dirty="0" smtClean="0"/>
              <a:t> </a:t>
            </a:r>
            <a:r>
              <a:rPr lang="en-US" sz="2800" dirty="0" err="1" smtClean="0"/>
              <a:t>utama</a:t>
            </a:r>
            <a:r>
              <a:rPr lang="en-US" sz="2800" dirty="0" smtClean="0"/>
              <a:t> </a:t>
            </a:r>
            <a:r>
              <a:rPr lang="en-US" sz="2800" dirty="0" err="1" smtClean="0"/>
              <a:t>dan</a:t>
            </a:r>
            <a:r>
              <a:rPr lang="en-US" sz="2800" dirty="0" smtClean="0"/>
              <a:t> </a:t>
            </a:r>
            <a:r>
              <a:rPr lang="en-US" sz="2800" dirty="0" err="1" smtClean="0"/>
              <a:t>diagnosa</a:t>
            </a:r>
            <a:r>
              <a:rPr lang="en-US" sz="2800" dirty="0" smtClean="0"/>
              <a:t> </a:t>
            </a:r>
            <a:r>
              <a:rPr lang="en-US" sz="2800" dirty="0" err="1" smtClean="0"/>
              <a:t>sekunder</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principal </a:t>
            </a:r>
            <a:r>
              <a:rPr lang="en-US" sz="2800" dirty="0" err="1" smtClean="0"/>
              <a:t>procedur</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Rule MB </a:t>
            </a:r>
            <a:r>
              <a:rPr lang="en-US" sz="2800" dirty="0" err="1" smtClean="0"/>
              <a:t>dalam</a:t>
            </a:r>
            <a:r>
              <a:rPr lang="en-US" sz="2800" dirty="0" smtClean="0"/>
              <a:t> </a:t>
            </a:r>
            <a:r>
              <a:rPr lang="en-US" sz="2800" dirty="0" err="1" smtClean="0"/>
              <a:t>koding</a:t>
            </a:r>
            <a:r>
              <a:rPr lang="en-US" sz="2800" dirty="0" smtClean="0"/>
              <a:t> INA CBG’s </a:t>
            </a:r>
            <a:r>
              <a:rPr lang="en-US" sz="2800" dirty="0" err="1" smtClean="0"/>
              <a:t>dan</a:t>
            </a:r>
            <a:endParaRPr lang="en-US" sz="2400" dirty="0" smtClean="0">
              <a:latin typeface="Arial" charset="0"/>
              <a:cs typeface="Arial" charset="0"/>
            </a:endParaRPr>
          </a:p>
          <a:p>
            <a:r>
              <a:rPr lang="en-US" sz="2800" dirty="0" err="1" smtClean="0">
                <a:cs typeface="Arial" charset="0"/>
              </a:rPr>
              <a:t>Mahasiswa</a:t>
            </a:r>
            <a:r>
              <a:rPr lang="en-US" sz="2800" dirty="0" smtClean="0">
                <a:cs typeface="Arial" charset="0"/>
              </a:rPr>
              <a:t> </a:t>
            </a:r>
            <a:r>
              <a:rPr lang="en-US" sz="2800" dirty="0" err="1" smtClean="0">
                <a:cs typeface="Arial" charset="0"/>
              </a:rPr>
              <a:t>mampu</a:t>
            </a:r>
            <a:r>
              <a:rPr lang="en-US" sz="2800" dirty="0" smtClean="0">
                <a:cs typeface="Arial" charset="0"/>
              </a:rPr>
              <a:t> </a:t>
            </a:r>
            <a:r>
              <a:rPr lang="en-US" sz="2800" dirty="0" err="1" smtClean="0">
                <a:cs typeface="Arial" charset="0"/>
              </a:rPr>
              <a:t>menjelaskan</a:t>
            </a:r>
            <a:r>
              <a:rPr lang="en-US" sz="2800" dirty="0" smtClean="0">
                <a:cs typeface="Arial" charset="0"/>
              </a:rPr>
              <a:t> </a:t>
            </a:r>
            <a:r>
              <a:rPr lang="en-US" sz="2800" dirty="0" err="1" smtClean="0">
                <a:cs typeface="Arial" charset="0"/>
              </a:rPr>
              <a:t>ketentuan</a:t>
            </a:r>
            <a:r>
              <a:rPr lang="en-US" sz="2800" dirty="0" smtClean="0">
                <a:cs typeface="Arial" charset="0"/>
              </a:rPr>
              <a:t> </a:t>
            </a:r>
            <a:r>
              <a:rPr lang="en-US" sz="2800" dirty="0" err="1" smtClean="0">
                <a:cs typeface="Arial" charset="0"/>
              </a:rPr>
              <a:t>dalam</a:t>
            </a:r>
            <a:r>
              <a:rPr lang="en-US" sz="2800" dirty="0" smtClean="0">
                <a:cs typeface="Arial" charset="0"/>
              </a:rPr>
              <a:t> </a:t>
            </a:r>
            <a:r>
              <a:rPr lang="en-US" sz="2800" dirty="0" err="1" smtClean="0">
                <a:cs typeface="Arial" charset="0"/>
              </a:rPr>
              <a:t>koding</a:t>
            </a:r>
            <a:r>
              <a:rPr lang="en-US" sz="2800" dirty="0" smtClean="0">
                <a:cs typeface="Arial" charset="0"/>
              </a:rPr>
              <a:t> </a:t>
            </a:r>
            <a:r>
              <a:rPr lang="en-US" sz="2800" dirty="0" err="1" smtClean="0">
                <a:cs typeface="Arial" charset="0"/>
              </a:rPr>
              <a:t>prosedur</a:t>
            </a:r>
            <a:r>
              <a:rPr lang="en-US" sz="2800" dirty="0" smtClean="0">
                <a:cs typeface="Arial" charset="0"/>
              </a:rPr>
              <a:t> INA CBG’s</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395288" y="333375"/>
            <a:ext cx="8229600" cy="6119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Contoh 15 :</a:t>
            </a:r>
            <a:r>
              <a:rPr kumimoji="0" lang="id-ID" sz="3200" b="0" i="0" u="none" strike="noStrike" kern="1200" cap="none" spc="0" normalizeH="0" baseline="0" noProof="0" smtClean="0">
                <a:ln>
                  <a:noFill/>
                </a:ln>
                <a:solidFill>
                  <a:schemeClr val="tx1"/>
                </a:solidFill>
                <a:effectLst/>
                <a:uLnTx/>
                <a:uFillTx/>
                <a:latin typeface="+mj-lt"/>
                <a:ea typeface="+mj-ea"/>
                <a:cs typeface="+mj-cs"/>
              </a:rPr>
              <a:t>   	</a:t>
            </a:r>
            <a:r>
              <a:rPr kumimoji="0" lang="en-US" sz="3200" b="0" i="0" u="none" strike="noStrike" kern="1200" cap="none" spc="0" normalizeH="0" baseline="0" noProof="0" smtClean="0">
                <a:ln>
                  <a:noFill/>
                </a:ln>
                <a:solidFill>
                  <a:schemeClr val="tx1"/>
                </a:solidFill>
                <a:effectLst/>
                <a:uLnTx/>
                <a:uFillTx/>
                <a:latin typeface="+mj-lt"/>
                <a:ea typeface="+mj-ea"/>
                <a:cs typeface="+mj-cs"/>
              </a:rPr>
              <a:t/>
            </a:r>
            <a:br>
              <a:rPr kumimoji="0" lang="en-US"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Kondisi Utama	: Sinusitis akut</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Kondisi Lain	: Carcinoma endocervix uteri</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			</a:t>
            </a:r>
            <a:r>
              <a:rPr kumimoji="0" lang="en-US" sz="3200" b="0" i="0" u="none" strike="noStrike" kern="1200" cap="none" spc="0" normalizeH="0" baseline="0" noProof="0" smtClean="0">
                <a:ln>
                  <a:noFill/>
                </a:ln>
                <a:solidFill>
                  <a:schemeClr val="tx1"/>
                </a:solidFill>
                <a:effectLst/>
                <a:uLnTx/>
                <a:uFillTx/>
                <a:latin typeface="+mj-lt"/>
                <a:ea typeface="+mj-ea"/>
                <a:cs typeface="+mj-cs"/>
              </a:rPr>
              <a:t>  H</a:t>
            </a:r>
            <a:r>
              <a:rPr kumimoji="0" lang="id-ID" sz="3200" b="0" i="0" u="none" strike="noStrike" kern="1200" cap="none" spc="0" normalizeH="0" baseline="0" noProof="0" smtClean="0">
                <a:ln>
                  <a:noFill/>
                </a:ln>
                <a:solidFill>
                  <a:schemeClr val="tx1"/>
                </a:solidFill>
                <a:effectLst/>
                <a:uLnTx/>
                <a:uFillTx/>
                <a:latin typeface="+mj-lt"/>
                <a:ea typeface="+mj-ea"/>
                <a:cs typeface="+mj-cs"/>
              </a:rPr>
              <a:t>ipertensi</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Tindakan		: Histerektomi totalis</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Spesialisasi 	: Ginekologi (pasien dirawat </a:t>
            </a:r>
            <a:r>
              <a:rPr kumimoji="0" lang="en-US" sz="3200" b="0" i="0" u="none" strike="noStrike" kern="1200" cap="none" spc="0" normalizeH="0" baseline="0" noProof="0" smtClean="0">
                <a:ln>
                  <a:noFill/>
                </a:ln>
                <a:solidFill>
                  <a:schemeClr val="tx1"/>
                </a:solidFill>
                <a:effectLst/>
                <a:uLnTx/>
                <a:uFillTx/>
                <a:latin typeface="+mj-lt"/>
                <a:ea typeface="+mj-ea"/>
                <a:cs typeface="+mj-cs"/>
              </a:rPr>
              <a:t>          </a:t>
            </a:r>
            <a:br>
              <a:rPr kumimoji="0" lang="en-US" sz="3200" b="0" i="0" u="none" strike="noStrike" kern="1200" cap="none" spc="0" normalizeH="0" baseline="0" noProof="0" smtClean="0">
                <a:ln>
                  <a:noFill/>
                </a:ln>
                <a:solidFill>
                  <a:schemeClr val="tx1"/>
                </a:solidFill>
                <a:effectLst/>
                <a:uLnTx/>
                <a:uFillTx/>
                <a:latin typeface="+mj-lt"/>
                <a:ea typeface="+mj-ea"/>
                <a:cs typeface="+mj-cs"/>
              </a:rPr>
            </a:br>
            <a:r>
              <a:rPr kumimoji="0" lang="en-US" sz="3200" b="0" i="0" u="none" strike="noStrike" kern="1200" cap="none" spc="0" normalizeH="0" baseline="0" noProof="0" smtClean="0">
                <a:ln>
                  <a:noFill/>
                </a:ln>
                <a:solidFill>
                  <a:schemeClr val="tx1"/>
                </a:solidFill>
                <a:effectLst/>
                <a:uLnTx/>
                <a:uFillTx/>
                <a:latin typeface="+mj-lt"/>
                <a:ea typeface="+mj-ea"/>
                <a:cs typeface="+mj-cs"/>
              </a:rPr>
              <a:t>                     </a:t>
            </a:r>
            <a:r>
              <a:rPr kumimoji="0" lang="id-ID" sz="3200" b="0" i="0" u="none" strike="noStrike" kern="1200" cap="none" spc="0" normalizeH="0" baseline="0" noProof="0" smtClean="0">
                <a:ln>
                  <a:noFill/>
                </a:ln>
                <a:solidFill>
                  <a:schemeClr val="tx1"/>
                </a:solidFill>
                <a:effectLst/>
                <a:uLnTx/>
                <a:uFillTx/>
                <a:latin typeface="+mj-lt"/>
                <a:ea typeface="+mj-ea"/>
                <a:cs typeface="+mj-cs"/>
              </a:rPr>
              <a:t>inap di RS selama 3 minggu)</a:t>
            </a:r>
            <a: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t/>
            </a:r>
            <a:b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br>
            <a: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j-lt"/>
                <a:ea typeface="+mj-ea"/>
                <a:cs typeface="+mj-cs"/>
              </a:rPr>
              <a:t> lakukan reseleksi dengan memilih carcinoma endocervix sebagai kondisi utama, dengan kode C53.0</a:t>
            </a:r>
            <a:endParaRPr kumimoji="0" lang="en-US" sz="3200" b="0" i="0" u="none" strike="noStrike" kern="1200" cap="none" spc="0" normalizeH="0" baseline="0" noProof="0" smtClean="0">
              <a:ln>
                <a:noFill/>
              </a:ln>
              <a:solidFill>
                <a:schemeClr val="tx1"/>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0" y="642918"/>
            <a:ext cx="9144000" cy="62150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1" i="0" u="none" strike="noStrike" kern="1200" cap="none" spc="0" normalizeH="0" baseline="0" noProof="0" dirty="0" smtClean="0">
                <a:ln>
                  <a:noFill/>
                </a:ln>
                <a:solidFill>
                  <a:schemeClr val="tx1"/>
                </a:solidFill>
                <a:effectLst/>
                <a:uLnTx/>
                <a:uFillTx/>
                <a:latin typeface="+mn-lt"/>
                <a:ea typeface="+mn-ea"/>
                <a:cs typeface="+mn-cs"/>
              </a:rPr>
              <a:t>Contoh 16	: </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Kondisi Utama 	: Arthritis reumatoid</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Kondisi Lain	: Diabetes mellitus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Hernia femoralis strangulata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Arteriosklerosis generalisata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Tindakan 		: Herniorraphy</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Spesialisasi	: Bedah (pasien dirawat inap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selama 2 minggu)</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 lakukan reseleksi dengan memilih hernia femoralis strangulata sebagai ‘kondisi utama’ dan dikode sebagai K41.3</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250825" y="481036"/>
            <a:ext cx="8642350" cy="1384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2   Beberapa kondisi</a:t>
            </a:r>
            <a:r>
              <a:rPr kumimoji="0" lang="en-US" sz="3200" b="1" i="0" u="none" strike="noStrike" kern="1200" cap="none" spc="0" normalizeH="0" baseline="0" noProof="0" smtClean="0">
                <a:ln>
                  <a:noFill/>
                </a:ln>
                <a:solidFill>
                  <a:schemeClr val="tx1"/>
                </a:solidFill>
                <a:effectLst/>
                <a:uLnTx/>
                <a:uFillTx/>
                <a:latin typeface="+mj-lt"/>
                <a:ea typeface="+mj-ea"/>
                <a:cs typeface="+mj-cs"/>
              </a:rPr>
              <a:t> </a:t>
            </a:r>
            <a:r>
              <a:rPr kumimoji="0" lang="id-ID" sz="3200" b="1" i="0" u="none" strike="noStrike" kern="1200" cap="none" spc="0" normalizeH="0" baseline="0" noProof="0" smtClean="0">
                <a:ln>
                  <a:noFill/>
                </a:ln>
                <a:solidFill>
                  <a:schemeClr val="tx1"/>
                </a:solidFill>
                <a:effectLst/>
                <a:uLnTx/>
                <a:uFillTx/>
                <a:latin typeface="+mj-lt"/>
                <a:ea typeface="+mj-ea"/>
                <a:cs typeface="+mj-cs"/>
              </a:rPr>
              <a:t>sekaligus terekam sebagai ‘kondisi utama’ .</a:t>
            </a:r>
            <a:r>
              <a:rPr kumimoji="0" lang="en-US" sz="40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6" name="Rectangle 3"/>
          <p:cNvSpPr txBox="1">
            <a:spLocks noChangeArrowheads="1"/>
          </p:cNvSpPr>
          <p:nvPr/>
        </p:nvSpPr>
        <p:spPr bwMode="auto">
          <a:xfrm>
            <a:off x="0" y="2033611"/>
            <a:ext cx="8893175"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Bilamana beberapa kondisi yang tak dapat dikode dengan kondisi multipel ataupun kategori kombinasi, terekam sebagai ‘kondisi utama’ sedangkan rincian lain pada catatan mengacu pada salah satu kondisi sebagai ‘kondisi utama’ berdasarkan pelayanan kesehatan yang diterima oleh pasien, maka pilihlah kondisi yang terakhir ini. Atau pilih saja kondisi yang pertama kali disebutkan, apabila tidak ada keterangan yang memadai.</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596921"/>
            <a:ext cx="8229600" cy="5903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18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Katarak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Meningitis Stafilokokkal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Penyakit Jantung Iskemik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Neurologi (pasien dirawat di 			  RS selama 5 minggu)</a:t>
            </a: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Pilihlah meningitis stafilokokkal sebagai kondisi utama dengan nomor kode G00.3</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251520" y="692150"/>
            <a:ext cx="8712968" cy="576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19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		: Bronchitis Kronik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Obstruktif</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Hipertrofi prostat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Psoriasis vulgaris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Dermatologi (Kulit &amp;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Kelamin), rawat jalan</a:t>
            </a: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Pilih Psoriasis vulgaris sebagai kondisi utama dengan kode L40.0</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68313" y="522311"/>
            <a:ext cx="8229600" cy="1944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3 “ Kondisi yang terekam sebagai ‘kondisi utama’ menunjukkan gejala dari kondisi yang didiagnosis dan dirawat</a:t>
            </a:r>
            <a:endParaRPr kumimoji="0" lang="en-US" sz="3200" b="1" i="0" u="none" strike="noStrike" kern="1200" cap="none" spc="0" normalizeH="0" baseline="0" noProof="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bwMode="auto">
          <a:xfrm>
            <a:off x="250825" y="2682899"/>
            <a:ext cx="8642350"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Bila suatu gejala (</a:t>
            </a:r>
            <a:r>
              <a:rPr kumimoji="0" lang="id-ID" sz="3200" b="0" i="1" u="none" strike="noStrike" kern="1200" cap="none" spc="0" normalizeH="0" baseline="0" noProof="0" smtClean="0">
                <a:ln>
                  <a:noFill/>
                </a:ln>
                <a:solidFill>
                  <a:schemeClr val="tx1"/>
                </a:solidFill>
                <a:effectLst/>
                <a:uLnTx/>
                <a:uFillTx/>
                <a:latin typeface="+mn-lt"/>
                <a:ea typeface="+mn-ea"/>
                <a:cs typeface="+mn-cs"/>
              </a:rPr>
              <a:t>symptom</a:t>
            </a:r>
            <a:r>
              <a:rPr kumimoji="0" lang="id-ID" sz="3200" b="0" i="0" u="none" strike="noStrike" kern="1200" cap="none" spc="0" normalizeH="0" baseline="0" noProof="0" smtClean="0">
                <a:ln>
                  <a:noFill/>
                </a:ln>
                <a:solidFill>
                  <a:schemeClr val="tx1"/>
                </a:solidFill>
                <a:effectLst/>
                <a:uLnTx/>
                <a:uFillTx/>
                <a:latin typeface="+mn-lt"/>
                <a:ea typeface="+mn-ea"/>
                <a:cs typeface="+mn-cs"/>
              </a:rPr>
              <a:t>) atau tanda (</a:t>
            </a:r>
            <a:r>
              <a:rPr kumimoji="0" lang="id-ID" sz="3200" b="0" i="1" u="none" strike="noStrike" kern="1200" cap="none" spc="0" normalizeH="0" baseline="0" noProof="0" smtClean="0">
                <a:ln>
                  <a:noFill/>
                </a:ln>
                <a:solidFill>
                  <a:schemeClr val="tx1"/>
                </a:solidFill>
                <a:effectLst/>
                <a:uLnTx/>
                <a:uFillTx/>
                <a:latin typeface="+mn-lt"/>
                <a:ea typeface="+mn-ea"/>
                <a:cs typeface="+mn-cs"/>
              </a:rPr>
              <a:t>sign</a:t>
            </a:r>
            <a:r>
              <a:rPr kumimoji="0" lang="id-ID" sz="3200" b="0" i="0" u="none" strike="noStrike" kern="1200" cap="none" spc="0" normalizeH="0" baseline="0" noProof="0" smtClean="0">
                <a:ln>
                  <a:noFill/>
                </a:ln>
                <a:solidFill>
                  <a:schemeClr val="tx1"/>
                </a:solidFill>
                <a:effectLst/>
                <a:uLnTx/>
                <a:uFillTx/>
                <a:latin typeface="+mn-lt"/>
                <a:ea typeface="+mn-ea"/>
                <a:cs typeface="+mn-cs"/>
              </a:rPr>
              <a:t>) yang umumnya terklasifikasi dalam bab XVIII, atau masalah non-morbid yang terklasifikasi pada Bab XXI, terekam sebagai ‘kondisi utama’ dan hal tersebut secara jelas menggambarkan tanda, gejala atau permasalahan dari kondisi yang didiagnosis di bagian lain, </a:t>
            </a:r>
            <a:r>
              <a:rPr kumimoji="0" lang="en-US" sz="3200" b="0" i="0" u="none" strike="noStrike" kern="1200" cap="none" spc="0" normalizeH="0" baseline="0" noProof="0" smtClean="0">
                <a:ln>
                  <a:noFill/>
                </a:ln>
                <a:solidFill>
                  <a:schemeClr val="tx1"/>
                </a:solidFill>
                <a:effectLst/>
                <a:uLnTx/>
                <a:uFillTx/>
                <a:latin typeface="+mn-lt"/>
                <a:ea typeface="+mn-ea"/>
                <a:cs typeface="+mn-cs"/>
              </a:rPr>
              <a:t>yang</a:t>
            </a:r>
            <a:r>
              <a:rPr kumimoji="0" lang="id-ID" sz="3200" b="0" i="0" u="none" strike="noStrike" kern="1200" cap="none" spc="0" normalizeH="0" baseline="0" noProof="0" smtClean="0">
                <a:ln>
                  <a:noFill/>
                </a:ln>
                <a:solidFill>
                  <a:schemeClr val="tx1"/>
                </a:solidFill>
                <a:effectLst/>
                <a:uLnTx/>
                <a:uFillTx/>
                <a:latin typeface="+mn-lt"/>
                <a:ea typeface="+mn-ea"/>
                <a:cs typeface="+mn-cs"/>
              </a:rPr>
              <a:t> sesuai dengan </a:t>
            </a:r>
            <a:r>
              <a:rPr kumimoji="0" lang="en-US" sz="3200" b="0" i="0" u="none" strike="noStrike" kern="1200" cap="none" spc="0" normalizeH="0" baseline="0" noProof="0" smtClean="0">
                <a:ln>
                  <a:noFill/>
                </a:ln>
                <a:solidFill>
                  <a:schemeClr val="tx1"/>
                </a:solidFill>
                <a:effectLst/>
                <a:uLnTx/>
                <a:uFillTx/>
                <a:latin typeface="+mn-lt"/>
                <a:ea typeface="+mn-ea"/>
                <a:cs typeface="+mn-cs"/>
              </a:rPr>
              <a:t>pelayanan / perawatan yang diberikan.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179512" y="735038"/>
            <a:ext cx="8712967" cy="633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20</a:t>
            </a:r>
            <a:r>
              <a:rPr kumimoji="0" lang="en-US" sz="3200" b="0" i="0" u="none" strike="noStrike" kern="1200" cap="none" spc="0" normalizeH="0" baseline="0" noProof="0" smtClean="0">
                <a:ln>
                  <a:noFill/>
                </a:ln>
                <a:solidFill>
                  <a:schemeClr val="tx1"/>
                </a:solidFill>
                <a:effectLst/>
                <a:uLnTx/>
                <a:uFillTx/>
                <a:latin typeface="+mn-lt"/>
                <a:ea typeface="+mn-ea"/>
                <a:cs typeface="+mn-cs"/>
              </a:rPr>
              <a:t>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Hematuria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Varices Vena Tungkai Bawah</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Papillomata pada dinding </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belakang kandung kencing</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Tindakan	: Eksisi diatermi dari papillomata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Urologi</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papillomata pada dinding belakang kandung kencing sebagai kondisi utama </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D41.4</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815995"/>
            <a:ext cx="8229600" cy="5399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21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		: Nyeri abdomen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Appendicitis akut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Tindakan		: </a:t>
            </a:r>
            <a:r>
              <a:rPr kumimoji="0" lang="id-ID" sz="3200" b="0" i="1" u="none" strike="noStrike" kern="1200" cap="none" spc="0" normalizeH="0" baseline="0" noProof="0" smtClean="0">
                <a:ln>
                  <a:noFill/>
                </a:ln>
                <a:solidFill>
                  <a:schemeClr val="tx1"/>
                </a:solidFill>
                <a:effectLst/>
                <a:uLnTx/>
                <a:uFillTx/>
                <a:latin typeface="+mn-lt"/>
                <a:ea typeface="+mn-ea"/>
                <a:cs typeface="+mn-cs"/>
              </a:rPr>
              <a:t>Appendectomy</a:t>
            </a:r>
            <a:endParaRPr kumimoji="0" lang="id-ID"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Bedah digestif</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lakukan reseleksi dengan memilih appendicitis akut sebagai kondisi utama dan dikode K35.9</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68313" y="522310"/>
            <a:ext cx="8229600" cy="1223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4400" b="1" i="0" u="none" strike="noStrike" kern="1200" cap="none" spc="0" normalizeH="0" baseline="0" noProof="0" smtClean="0">
                <a:ln>
                  <a:noFill/>
                </a:ln>
                <a:solidFill>
                  <a:schemeClr val="tx1"/>
                </a:solidFill>
                <a:effectLst/>
                <a:uLnTx/>
                <a:uFillTx/>
                <a:latin typeface="+mj-lt"/>
                <a:ea typeface="+mj-ea"/>
                <a:cs typeface="+mj-cs"/>
              </a:rPr>
              <a:t>RULE MB 4  “Spesifisitas”</a:t>
            </a:r>
            <a:r>
              <a:rPr kumimoji="0" lang="en-US" sz="44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6" name="Rectangle 3"/>
          <p:cNvSpPr txBox="1">
            <a:spLocks noChangeArrowheads="1"/>
          </p:cNvSpPr>
          <p:nvPr/>
        </p:nvSpPr>
        <p:spPr bwMode="auto">
          <a:xfrm>
            <a:off x="457200" y="174627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Apabila diagnosis yang terekam sebagai ‘kondisi utama’ menggambarkan suatu kondisi dengan istilah yang lebih umum (general) sedangkan terminologi yang lebih spesifik atau dapat memberikan informasi yang lebih presisi tentang lokasi atau gambaran lengkap dari kondisi tersebut diletakkan di bagian lain, maka reseleksilah kondisi yang lebih spesifik tadi sebagai ‘kondisi utama’ yang akan di kode.</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666774"/>
            <a:ext cx="8401080" cy="611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22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Penyakit Jantung Bawaan</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Defek Septum Ventrikel</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reseleksi  Defek Septum Ventrikel sebagai kondisi utama dan dikode Q21.0</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23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Distocia</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Hydrocephalic fetus</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Fetal Distress</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Tindakan 		: Sectio Caesarea</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lebih spesifik jika dikode sbg </a:t>
            </a:r>
            <a:r>
              <a:rPr kumimoji="0" lang="id-ID" sz="2800" b="0" i="1" u="none" strike="noStrike" kern="1200" cap="none" spc="0" normalizeH="0" baseline="0" noProof="0" smtClean="0">
                <a:ln>
                  <a:noFill/>
                </a:ln>
                <a:solidFill>
                  <a:schemeClr val="tx1"/>
                </a:solidFill>
                <a:effectLst/>
                <a:uLnTx/>
                <a:uFillTx/>
                <a:latin typeface="+mn-lt"/>
                <a:ea typeface="+mn-ea"/>
                <a:cs typeface="+mn-cs"/>
                <a:sym typeface="Wingdings" pitchFamily="2" charset="2"/>
              </a:rPr>
              <a:t>Obstructed labour due to other abnormalities of fetus</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dengan kode O66.3.</a:t>
            </a: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endParaRPr kumimoji="0" lang="en-US"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342900"/>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DIAGNOSES=BIAYA</a:t>
            </a:r>
            <a:endParaRPr lang="en-US" dirty="0"/>
          </a:p>
        </p:txBody>
      </p:sp>
      <p:sp>
        <p:nvSpPr>
          <p:cNvPr id="4" name="Content Placeholder 2"/>
          <p:cNvSpPr>
            <a:spLocks noGrp="1"/>
          </p:cNvSpPr>
          <p:nvPr/>
        </p:nvSpPr>
        <p:spPr>
          <a:xfrm>
            <a:off x="457200" y="1409700"/>
            <a:ext cx="8229600" cy="5105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buAutoNum type="arabicPeriod"/>
            </a:pPr>
            <a:r>
              <a:rPr lang="en-US" dirty="0" err="1" smtClean="0"/>
              <a:t>Biaya</a:t>
            </a:r>
            <a:r>
              <a:rPr lang="en-US" dirty="0" smtClean="0"/>
              <a:t> yang </a:t>
            </a:r>
            <a:r>
              <a:rPr lang="en-US" dirty="0" err="1" smtClean="0"/>
              <a:t>harus</a:t>
            </a:r>
            <a:r>
              <a:rPr lang="en-US" dirty="0" smtClean="0"/>
              <a:t> </a:t>
            </a:r>
            <a:r>
              <a:rPr lang="en-US" dirty="0" err="1" smtClean="0"/>
              <a:t>ditanggung</a:t>
            </a:r>
            <a:r>
              <a:rPr lang="en-US" dirty="0" smtClean="0"/>
              <a:t> </a:t>
            </a:r>
            <a:r>
              <a:rPr lang="en-US" dirty="0" err="1" smtClean="0"/>
              <a:t>institusi</a:t>
            </a:r>
            <a:r>
              <a:rPr lang="en-US" dirty="0" smtClean="0"/>
              <a:t> </a:t>
            </a:r>
            <a:r>
              <a:rPr lang="en-US" dirty="0" err="1" smtClean="0"/>
              <a:t>pelayanan</a:t>
            </a:r>
            <a:r>
              <a:rPr lang="en-US" dirty="0" smtClean="0"/>
              <a:t> </a:t>
            </a:r>
            <a:r>
              <a:rPr lang="en-US" dirty="0" err="1" smtClean="0"/>
              <a:t>untuk</a:t>
            </a:r>
            <a:r>
              <a:rPr lang="en-US" dirty="0" smtClean="0"/>
              <a:t> </a:t>
            </a:r>
            <a:r>
              <a:rPr lang="en-US" dirty="0" err="1" smtClean="0"/>
              <a:t>segala</a:t>
            </a:r>
            <a:r>
              <a:rPr lang="en-US" dirty="0" smtClean="0"/>
              <a:t> </a:t>
            </a:r>
            <a:r>
              <a:rPr lang="en-US" dirty="0" err="1" smtClean="0"/>
              <a:t>keperluan</a:t>
            </a:r>
            <a:r>
              <a:rPr lang="en-US" dirty="0" smtClean="0"/>
              <a:t> </a:t>
            </a:r>
            <a:r>
              <a:rPr lang="en-US" dirty="0" err="1" smtClean="0"/>
              <a:t>manajemen</a:t>
            </a:r>
            <a:r>
              <a:rPr lang="en-US" dirty="0" smtClean="0"/>
              <a:t> </a:t>
            </a:r>
            <a:r>
              <a:rPr lang="en-US" dirty="0" err="1" smtClean="0"/>
              <a:t>keperawatan</a:t>
            </a:r>
            <a:r>
              <a:rPr lang="en-US" dirty="0" smtClean="0"/>
              <a:t>, </a:t>
            </a:r>
            <a:r>
              <a:rPr lang="en-US" dirty="0" err="1" smtClean="0"/>
              <a:t>pemeriksaan</a:t>
            </a:r>
            <a:r>
              <a:rPr lang="en-US" dirty="0" smtClean="0"/>
              <a:t>, </a:t>
            </a:r>
            <a:r>
              <a:rPr lang="en-US" dirty="0" err="1" smtClean="0"/>
              <a:t>terapi</a:t>
            </a:r>
            <a:r>
              <a:rPr lang="en-US" dirty="0" smtClean="0"/>
              <a:t> </a:t>
            </a:r>
            <a:r>
              <a:rPr lang="en-US" dirty="0" err="1" smtClean="0"/>
              <a:t>medis</a:t>
            </a:r>
            <a:r>
              <a:rPr lang="en-US" dirty="0" smtClean="0"/>
              <a:t> </a:t>
            </a:r>
            <a:r>
              <a:rPr lang="en-US" dirty="0" err="1" smtClean="0"/>
              <a:t>atau</a:t>
            </a:r>
            <a:r>
              <a:rPr lang="en-US" dirty="0" smtClean="0"/>
              <a:t> </a:t>
            </a:r>
            <a:r>
              <a:rPr lang="en-US" dirty="0" err="1" smtClean="0"/>
              <a:t>operasi</a:t>
            </a:r>
            <a:r>
              <a:rPr lang="en-US" dirty="0" smtClean="0"/>
              <a:t> </a:t>
            </a:r>
            <a:r>
              <a:rPr lang="en-US" dirty="0" err="1" smtClean="0"/>
              <a:t>pasien</a:t>
            </a:r>
            <a:endParaRPr lang="en-US" dirty="0" smtClean="0"/>
          </a:p>
          <a:p>
            <a:pPr marL="514350" indent="-514350">
              <a:buAutoNum type="arabicPeriod"/>
            </a:pPr>
            <a:r>
              <a:rPr lang="en-US" dirty="0" smtClean="0"/>
              <a:t>Honor </a:t>
            </a:r>
            <a:r>
              <a:rPr lang="en-US" dirty="0" err="1" smtClean="0"/>
              <a:t>tenaga</a:t>
            </a:r>
            <a:r>
              <a:rPr lang="en-US" dirty="0" smtClean="0"/>
              <a:t> </a:t>
            </a:r>
            <a:r>
              <a:rPr lang="en-US" dirty="0" err="1" smtClean="0"/>
              <a:t>medis</a:t>
            </a:r>
            <a:r>
              <a:rPr lang="en-US" dirty="0" smtClean="0"/>
              <a:t> yang </a:t>
            </a:r>
            <a:r>
              <a:rPr lang="en-US" dirty="0" err="1" smtClean="0"/>
              <a:t>mengasuh</a:t>
            </a:r>
            <a:r>
              <a:rPr lang="en-US" dirty="0" smtClean="0"/>
              <a:t> </a:t>
            </a:r>
            <a:r>
              <a:rPr lang="en-US" dirty="0" err="1" smtClean="0"/>
              <a:t>pasiennya</a:t>
            </a:r>
            <a:endParaRPr lang="en-US" dirty="0" smtClean="0"/>
          </a:p>
          <a:p>
            <a:pPr marL="514350" indent="-514350">
              <a:buAutoNum type="arabicPeriod"/>
            </a:pPr>
            <a:r>
              <a:rPr lang="en-US" dirty="0" err="1" smtClean="0"/>
              <a:t>Tagihan</a:t>
            </a:r>
            <a:r>
              <a:rPr lang="en-US" dirty="0" smtClean="0"/>
              <a:t> yang </a:t>
            </a:r>
            <a:r>
              <a:rPr lang="en-US" dirty="0" err="1" smtClean="0"/>
              <a:t>harus</a:t>
            </a:r>
            <a:r>
              <a:rPr lang="en-US" dirty="0" smtClean="0"/>
              <a:t> </a:t>
            </a:r>
            <a:r>
              <a:rPr lang="en-US" dirty="0" err="1" smtClean="0"/>
              <a:t>dibayar</a:t>
            </a:r>
            <a:r>
              <a:rPr lang="en-US" dirty="0" smtClean="0"/>
              <a:t> </a:t>
            </a:r>
            <a:r>
              <a:rPr lang="en-US" dirty="0" err="1" smtClean="0"/>
              <a:t>oleh</a:t>
            </a:r>
            <a:r>
              <a:rPr lang="en-US" dirty="0" smtClean="0"/>
              <a:t> </a:t>
            </a:r>
            <a:r>
              <a:rPr lang="en-US" dirty="0" err="1" smtClean="0"/>
              <a:t>pasien</a:t>
            </a:r>
            <a:r>
              <a:rPr lang="en-US" dirty="0" smtClean="0"/>
              <a:t> </a:t>
            </a:r>
            <a:r>
              <a:rPr lang="en-US" dirty="0" err="1" smtClean="0"/>
              <a:t>atau</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pembiaya</a:t>
            </a:r>
            <a:endParaRPr lang="en-US" dirty="0" smtClean="0"/>
          </a:p>
          <a:p>
            <a:pPr marL="514350" indent="-514350">
              <a:buNone/>
            </a:pPr>
            <a:endParaRPr lang="en-US" dirty="0" smtClean="0"/>
          </a:p>
          <a:p>
            <a:pPr marL="514350" indent="-514350">
              <a:buNone/>
            </a:pPr>
            <a:r>
              <a:rPr lang="en-US" dirty="0" err="1" smtClean="0"/>
              <a:t>Masalahnya</a:t>
            </a:r>
            <a:r>
              <a:rPr lang="en-US" dirty="0" smtClean="0"/>
              <a:t> : </a:t>
            </a:r>
            <a:r>
              <a:rPr lang="en-US" dirty="0" err="1" smtClean="0"/>
              <a:t>Berapa</a:t>
            </a:r>
            <a:r>
              <a:rPr lang="en-US" dirty="0" smtClean="0"/>
              <a:t> </a:t>
            </a:r>
            <a:r>
              <a:rPr lang="en-US" dirty="0" err="1" smtClean="0"/>
              <a:t>besar</a:t>
            </a:r>
            <a:r>
              <a:rPr lang="en-US" dirty="0" smtClean="0"/>
              <a:t> </a:t>
            </a:r>
            <a:r>
              <a:rPr lang="en-US" dirty="0" err="1" smtClean="0"/>
              <a:t>jumlahnya</a:t>
            </a:r>
            <a:r>
              <a:rPr lang="en-US" dirty="0" smtClean="0"/>
              <a:t>?</a:t>
            </a:r>
          </a:p>
          <a:p>
            <a:pPr marL="514350" indent="-514350">
              <a:buNone/>
            </a:pPr>
            <a:r>
              <a:rPr lang="en-US" dirty="0"/>
              <a:t>	</a:t>
            </a:r>
            <a:r>
              <a:rPr lang="en-US" dirty="0" smtClean="0"/>
              <a:t>		     </a:t>
            </a:r>
            <a:r>
              <a:rPr lang="en-US" dirty="0" err="1" smtClean="0"/>
              <a:t>Apa</a:t>
            </a:r>
            <a:r>
              <a:rPr lang="en-US" dirty="0" smtClean="0"/>
              <a:t> yang </a:t>
            </a:r>
            <a:r>
              <a:rPr lang="en-US" dirty="0" err="1" smtClean="0"/>
              <a:t>menentukan</a:t>
            </a:r>
            <a:r>
              <a:rPr lang="en-US" dirty="0" smtClean="0"/>
              <a:t> </a:t>
            </a:r>
            <a:r>
              <a:rPr lang="en-US" dirty="0" err="1" smtClean="0"/>
              <a:t>besarannya</a:t>
            </a:r>
            <a:r>
              <a:rPr lang="en-US" dirty="0" smtClean="0"/>
              <a:t>?</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3017985191"/>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625498"/>
            <a:ext cx="8435975" cy="1192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600" b="1" i="0" u="none" strike="noStrike" kern="1200" cap="none" spc="0" normalizeH="0" baseline="0" noProof="0" smtClean="0">
                <a:ln>
                  <a:noFill/>
                </a:ln>
                <a:solidFill>
                  <a:schemeClr val="tx1"/>
                </a:solidFill>
                <a:effectLst/>
                <a:uLnTx/>
                <a:uFillTx/>
                <a:latin typeface="+mj-lt"/>
                <a:ea typeface="+mj-ea"/>
                <a:cs typeface="+mj-cs"/>
              </a:rPr>
              <a:t>RULE MB 5  </a:t>
            </a:r>
            <a:r>
              <a:rPr kumimoji="0" lang="en-US" sz="3600" b="1" i="0" u="none" strike="noStrike" kern="1200" cap="none" spc="0" normalizeH="0" baseline="0" noProof="0" smtClean="0">
                <a:ln>
                  <a:noFill/>
                </a:ln>
                <a:solidFill>
                  <a:schemeClr val="tx1"/>
                </a:solidFill>
                <a:effectLst/>
                <a:uLnTx/>
                <a:uFillTx/>
                <a:latin typeface="+mj-lt"/>
                <a:ea typeface="+mj-ea"/>
                <a:cs typeface="+mj-cs"/>
              </a:rPr>
              <a:t/>
            </a:r>
            <a:br>
              <a:rPr kumimoji="0" lang="en-US" sz="3600" b="1" i="0" u="none" strike="noStrike" kern="1200" cap="none" spc="0" normalizeH="0" baseline="0" noProof="0" smtClean="0">
                <a:ln>
                  <a:noFill/>
                </a:ln>
                <a:solidFill>
                  <a:schemeClr val="tx1"/>
                </a:solidFill>
                <a:effectLst/>
                <a:uLnTx/>
                <a:uFillTx/>
                <a:latin typeface="+mj-lt"/>
                <a:ea typeface="+mj-ea"/>
                <a:cs typeface="+mj-cs"/>
              </a:rPr>
            </a:br>
            <a:r>
              <a:rPr kumimoji="0" lang="id-ID" sz="3600" b="1" i="0" u="none" strike="noStrike" kern="1200" cap="none" spc="0" normalizeH="0" baseline="0" noProof="0" smtClean="0">
                <a:ln>
                  <a:noFill/>
                </a:ln>
                <a:solidFill>
                  <a:schemeClr val="tx1"/>
                </a:solidFill>
                <a:effectLst/>
                <a:uLnTx/>
                <a:uFillTx/>
                <a:latin typeface="+mj-lt"/>
                <a:ea typeface="+mj-ea"/>
                <a:cs typeface="+mj-cs"/>
              </a:rPr>
              <a:t>“ Diagnosis utama alternatif”</a:t>
            </a:r>
            <a:endParaRPr kumimoji="0" lang="en-US" sz="3600" b="1" i="0" u="none" strike="noStrike" kern="1200" cap="none" spc="0" normalizeH="0" baseline="0" noProof="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bwMode="auto">
          <a:xfrm>
            <a:off x="468313" y="1890736"/>
            <a:ext cx="8229600"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Bila suatu gejala </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tanda direkam sebagai ‘kondisi utama’ d</a:t>
            </a:r>
            <a:r>
              <a:rPr kumimoji="0" lang="en-US" sz="3200" b="0" i="0" u="none" strike="noStrike" kern="1200" cap="none" spc="0" normalizeH="0" baseline="0" noProof="0" smtClean="0">
                <a:ln>
                  <a:noFill/>
                </a:ln>
                <a:solidFill>
                  <a:schemeClr val="tx1"/>
                </a:solidFill>
                <a:effectLst/>
                <a:uLnTx/>
                <a:uFillTx/>
                <a:latin typeface="+mn-lt"/>
                <a:ea typeface="+mn-ea"/>
                <a:cs typeface="+mn-cs"/>
              </a:rPr>
              <a:t>gn</a:t>
            </a:r>
            <a:r>
              <a:rPr kumimoji="0" lang="id-ID" sz="3200" b="0" i="0" u="none" strike="noStrike" kern="1200" cap="none" spc="0" normalizeH="0" baseline="0" noProof="0" smtClean="0">
                <a:ln>
                  <a:noFill/>
                </a:ln>
                <a:solidFill>
                  <a:schemeClr val="tx1"/>
                </a:solidFill>
                <a:effectLst/>
                <a:uLnTx/>
                <a:uFillTx/>
                <a:latin typeface="+mn-lt"/>
                <a:ea typeface="+mn-ea"/>
                <a:cs typeface="+mn-cs"/>
              </a:rPr>
              <a:t> indikasi bahwa kondisi t</a:t>
            </a:r>
            <a:r>
              <a:rPr kumimoji="0" lang="en-US" sz="3200" b="0" i="0" u="none" strike="noStrike" kern="1200" cap="none" spc="0" normalizeH="0" baseline="0" noProof="0" smtClean="0">
                <a:ln>
                  <a:noFill/>
                </a:ln>
                <a:solidFill>
                  <a:schemeClr val="tx1"/>
                </a:solidFill>
                <a:effectLst/>
                <a:uLnTx/>
                <a:uFillTx/>
                <a:latin typeface="+mn-lt"/>
                <a:ea typeface="+mn-ea"/>
                <a:cs typeface="+mn-cs"/>
              </a:rPr>
              <a:t>sb</a:t>
            </a:r>
            <a:r>
              <a:rPr kumimoji="0" lang="id-ID" sz="3200" b="0" i="0" u="none" strike="noStrike" kern="1200" cap="none" spc="0" normalizeH="0" baseline="0" noProof="0" smtClean="0">
                <a:ln>
                  <a:noFill/>
                </a:ln>
                <a:solidFill>
                  <a:schemeClr val="tx1"/>
                </a:solidFill>
                <a:effectLst/>
                <a:uLnTx/>
                <a:uFillTx/>
                <a:latin typeface="+mn-lt"/>
                <a:ea typeface="+mn-ea"/>
                <a:cs typeface="+mn-cs"/>
              </a:rPr>
              <a:t> mungkin disebabkan oleh kondisi lain, atau sebab lain di luar yang terekam, maka sebaiknya pilih gejala (</a:t>
            </a:r>
            <a:r>
              <a:rPr kumimoji="0" lang="id-ID" sz="3200" b="0" i="1" u="none" strike="noStrike" kern="1200" cap="none" spc="0" normalizeH="0" baseline="0" noProof="0" smtClean="0">
                <a:ln>
                  <a:noFill/>
                </a:ln>
                <a:solidFill>
                  <a:schemeClr val="tx1"/>
                </a:solidFill>
                <a:effectLst/>
                <a:uLnTx/>
                <a:uFillTx/>
                <a:latin typeface="+mn-lt"/>
                <a:ea typeface="+mn-ea"/>
                <a:cs typeface="+mn-cs"/>
              </a:rPr>
              <a:t>symptom</a:t>
            </a:r>
            <a:r>
              <a:rPr kumimoji="0" lang="id-ID" sz="3200" b="0" i="0" u="none" strike="noStrike" kern="1200" cap="none" spc="0" normalizeH="0" baseline="0" noProof="0" smtClean="0">
                <a:ln>
                  <a:noFill/>
                </a:ln>
                <a:solidFill>
                  <a:schemeClr val="tx1"/>
                </a:solidFill>
                <a:effectLst/>
                <a:uLnTx/>
                <a:uFillTx/>
                <a:latin typeface="+mn-lt"/>
                <a:ea typeface="+mn-ea"/>
                <a:cs typeface="+mn-cs"/>
              </a:rPr>
              <a:t>) tersebut sebagai ‘kondisi utama’.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a:t>
            </a:r>
            <a:r>
              <a:rPr kumimoji="0" lang="id-ID" sz="3200" b="0" i="0" u="none" strike="noStrike" kern="1200" cap="none" spc="0" normalizeH="0" baseline="0" noProof="0" smtClean="0">
                <a:ln>
                  <a:noFill/>
                </a:ln>
                <a:solidFill>
                  <a:schemeClr val="tx1"/>
                </a:solidFill>
                <a:effectLst/>
                <a:uLnTx/>
                <a:uFillTx/>
                <a:latin typeface="+mn-lt"/>
                <a:ea typeface="+mn-ea"/>
                <a:cs typeface="+mn-cs"/>
              </a:rPr>
              <a:t>ila terdapat dua atau lebih kondisi yang terekam sebagai pilihan diagnosis ‘utama’, dan keduanya memungkinkan untuk dipilih sebagai kondisi utama, maka pilihlah yang pertamakali direkam.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571480"/>
            <a:ext cx="8472518" cy="626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24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Nyeri kepala yang mungkin disebabkan oleh stres dan ketegangan atau akibat sinusitis akut</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seleksi Nyeri kepala sebagai kondisi utama  (R51)</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25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Gastroenteritis yang mungkin </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disebabkan oleh</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Infeksi lama atau akibat </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keracunan makanan</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seleksi Gastroenteritis infeksius sebagai kondisi utama.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1"/>
          <p:cNvSpPr txBox="1">
            <a:spLocks noChangeArrowheads="1"/>
          </p:cNvSpPr>
          <p:nvPr/>
        </p:nvSpPr>
        <p:spPr bwMode="auto">
          <a:xfrm>
            <a:off x="6531" y="637886"/>
            <a:ext cx="8135938" cy="1023938"/>
          </a:xfrm>
          <a:prstGeom prst="rect">
            <a:avLst/>
          </a:prstGeom>
          <a:no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smtClean="0">
                <a:cs typeface="Arial" charset="0"/>
              </a:rPr>
              <a:t>Prosedur berdasarkan (ICD-9CM)</a:t>
            </a:r>
          </a:p>
        </p:txBody>
      </p:sp>
      <p:sp>
        <p:nvSpPr>
          <p:cNvPr id="4" name="Text Box 2"/>
          <p:cNvSpPr txBox="1">
            <a:spLocks noChangeArrowheads="1"/>
          </p:cNvSpPr>
          <p:nvPr/>
        </p:nvSpPr>
        <p:spPr bwMode="auto">
          <a:xfrm>
            <a:off x="0" y="1661824"/>
            <a:ext cx="5398498" cy="4732189"/>
          </a:xfrm>
          <a:prstGeom prst="rect">
            <a:avLst/>
          </a:prstGeom>
          <a:solidFill>
            <a:srgbClr val="0000FF"/>
          </a:solidFill>
          <a:ln w="9525">
            <a:no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FFFFFF"/>
                </a:solidFill>
                <a:cs typeface="Arial" charset="0"/>
              </a:rPr>
              <a:t>Semua</a:t>
            </a:r>
            <a:r>
              <a:rPr lang="en-GB" sz="2800" dirty="0" smtClean="0">
                <a:solidFill>
                  <a:srgbClr val="FFFFFF"/>
                </a:solidFill>
                <a:cs typeface="Arial" charset="0"/>
              </a:rPr>
              <a:t> </a:t>
            </a:r>
            <a:r>
              <a:rPr lang="en-GB" sz="2800" dirty="0" err="1" smtClean="0">
                <a:solidFill>
                  <a:srgbClr val="FFFFFF"/>
                </a:solidFill>
                <a:cs typeface="Arial" charset="0"/>
              </a:rPr>
              <a:t>prosedur</a:t>
            </a:r>
            <a:endParaRPr lang="en-GB" sz="28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Termasuk</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Operasi</a:t>
            </a:r>
            <a:r>
              <a:rPr lang="en-GB" sz="2400" dirty="0" smtClean="0">
                <a:solidFill>
                  <a:srgbClr val="FFFFFF"/>
                </a:solidFill>
                <a:cs typeface="Arial" charset="0"/>
              </a:rPr>
              <a:t> </a:t>
            </a:r>
            <a:r>
              <a:rPr lang="en-GB" sz="2400" dirty="0" err="1" smtClean="0">
                <a:solidFill>
                  <a:srgbClr val="FFFFFF"/>
                </a:solidFill>
                <a:cs typeface="Arial" charset="0"/>
              </a:rPr>
              <a:t>dan</a:t>
            </a:r>
            <a:r>
              <a:rPr lang="en-GB" sz="2400" dirty="0" smtClean="0">
                <a:solidFill>
                  <a:srgbClr val="FFFFFF"/>
                </a:solidFill>
                <a:cs typeface="Arial" charset="0"/>
              </a:rPr>
              <a:t> </a:t>
            </a:r>
            <a:r>
              <a:rPr lang="en-GB" sz="2400" dirty="0" err="1" smtClean="0">
                <a:solidFill>
                  <a:srgbClr val="FFFFFF"/>
                </a:solidFill>
                <a:cs typeface="Arial" charset="0"/>
              </a:rPr>
              <a:t>pengobatan</a:t>
            </a:r>
            <a:endParaRPr lang="en-GB"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Termasuk</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non </a:t>
            </a:r>
            <a:r>
              <a:rPr lang="en-GB" sz="2400" dirty="0" err="1" smtClean="0">
                <a:solidFill>
                  <a:srgbClr val="FFFFFF"/>
                </a:solidFill>
                <a:cs typeface="Arial" charset="0"/>
              </a:rPr>
              <a:t>operasi</a:t>
            </a:r>
            <a:r>
              <a:rPr lang="en-GB" sz="2400" dirty="0" smtClean="0">
                <a:solidFill>
                  <a:srgbClr val="FFFFFF"/>
                </a:solidFill>
                <a:cs typeface="Arial" charset="0"/>
              </a:rPr>
              <a:t> </a:t>
            </a:r>
            <a:r>
              <a:rPr lang="en-GB" sz="2400" dirty="0" err="1" smtClean="0">
                <a:solidFill>
                  <a:srgbClr val="FFFFFF"/>
                </a:solidFill>
                <a:cs typeface="Arial" charset="0"/>
              </a:rPr>
              <a:t>seperti</a:t>
            </a:r>
            <a:r>
              <a:rPr lang="en-GB" sz="2400" dirty="0" smtClean="0">
                <a:solidFill>
                  <a:srgbClr val="FFFFFF"/>
                </a:solidFill>
                <a:cs typeface="Arial" charset="0"/>
              </a:rPr>
              <a:t> CT Scan, MRI, USG</a:t>
            </a:r>
            <a:endParaRPr lang="id-ID"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solidFill>
                <a:srgbClr val="FFFFFF"/>
              </a:solidFill>
              <a:cs typeface="Arial" charset="0"/>
            </a:endParaRPr>
          </a:p>
          <a:p>
            <a:pPr marL="341313" indent="-341313" defTabSz="449263" fontAlgn="base">
              <a:spcBef>
                <a:spcPts val="8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FFFFFF"/>
                </a:solidFill>
                <a:cs typeface="Arial" charset="0"/>
              </a:rPr>
              <a:t>Prosedur</a:t>
            </a:r>
            <a:r>
              <a:rPr lang="en-GB" sz="2800" dirty="0" smtClean="0">
                <a:solidFill>
                  <a:srgbClr val="FFFFFF"/>
                </a:solidFill>
                <a:cs typeface="Arial" charset="0"/>
              </a:rPr>
              <a:t> yang </a:t>
            </a:r>
            <a:r>
              <a:rPr lang="en-GB" sz="2800" dirty="0" err="1" smtClean="0">
                <a:solidFill>
                  <a:srgbClr val="FFFFFF"/>
                </a:solidFill>
                <a:cs typeface="Arial" charset="0"/>
              </a:rPr>
              <a:t>dikoding</a:t>
            </a:r>
            <a:endParaRPr lang="en-GB" sz="28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Semua</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dilakukan</a:t>
            </a:r>
            <a:r>
              <a:rPr lang="en-GB" sz="2400" dirty="0" smtClean="0">
                <a:solidFill>
                  <a:srgbClr val="FFFFFF"/>
                </a:solidFill>
                <a:cs typeface="Arial" charset="0"/>
              </a:rPr>
              <a:t> </a:t>
            </a:r>
            <a:r>
              <a:rPr lang="en-GB" sz="2400" dirty="0" err="1" smtClean="0">
                <a:solidFill>
                  <a:srgbClr val="FFFFFF"/>
                </a:solidFill>
                <a:cs typeface="Arial" charset="0"/>
              </a:rPr>
              <a:t>didalam</a:t>
            </a:r>
            <a:r>
              <a:rPr lang="en-GB" sz="2400" dirty="0" smtClean="0">
                <a:solidFill>
                  <a:srgbClr val="FFFFFF"/>
                </a:solidFill>
                <a:cs typeface="Arial" charset="0"/>
              </a:rPr>
              <a:t> </a:t>
            </a:r>
            <a:r>
              <a:rPr lang="en-GB" sz="2400" dirty="0" err="1" smtClean="0">
                <a:solidFill>
                  <a:srgbClr val="FFFFFF"/>
                </a:solidFill>
                <a:cs typeface="Arial" charset="0"/>
              </a:rPr>
              <a:t>kamar</a:t>
            </a:r>
            <a:r>
              <a:rPr lang="en-GB" sz="2400" dirty="0" smtClean="0">
                <a:solidFill>
                  <a:srgbClr val="FFFFFF"/>
                </a:solidFill>
                <a:cs typeface="Arial" charset="0"/>
              </a:rPr>
              <a:t> </a:t>
            </a:r>
            <a:r>
              <a:rPr lang="en-GB" sz="2400" dirty="0" err="1" smtClean="0">
                <a:solidFill>
                  <a:srgbClr val="FFFFFF"/>
                </a:solidFill>
                <a:cs typeface="Arial" charset="0"/>
              </a:rPr>
              <a:t>operasi</a:t>
            </a:r>
            <a:endParaRPr lang="en-GB"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Semua</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melibatkan</a:t>
            </a:r>
            <a:r>
              <a:rPr lang="en-GB" sz="2400" dirty="0" smtClean="0">
                <a:solidFill>
                  <a:srgbClr val="FFFFFF"/>
                </a:solidFill>
                <a:cs typeface="Arial" charset="0"/>
              </a:rPr>
              <a:t> </a:t>
            </a:r>
            <a:r>
              <a:rPr lang="en-GB" sz="2400" dirty="0" err="1" smtClean="0">
                <a:solidFill>
                  <a:srgbClr val="FFFFFF"/>
                </a:solidFill>
                <a:cs typeface="Arial" charset="0"/>
              </a:rPr>
              <a:t>staf</a:t>
            </a:r>
            <a:r>
              <a:rPr lang="en-GB" sz="2400" dirty="0" smtClean="0">
                <a:solidFill>
                  <a:srgbClr val="FFFFFF"/>
                </a:solidFill>
                <a:cs typeface="Arial" charset="0"/>
              </a:rPr>
              <a:t> </a:t>
            </a:r>
            <a:r>
              <a:rPr lang="en-GB" sz="2400" dirty="0" err="1" smtClean="0">
                <a:solidFill>
                  <a:srgbClr val="FFFFFF"/>
                </a:solidFill>
                <a:cs typeface="Arial" charset="0"/>
              </a:rPr>
              <a:t>ahli</a:t>
            </a:r>
            <a:r>
              <a:rPr lang="en-GB" sz="2400" dirty="0" smtClean="0">
                <a:solidFill>
                  <a:srgbClr val="FFFFFF"/>
                </a:solidFill>
                <a:cs typeface="Arial" charset="0"/>
              </a:rPr>
              <a:t> </a:t>
            </a:r>
            <a:r>
              <a:rPr lang="en-GB" sz="2400" dirty="0" err="1" smtClean="0">
                <a:solidFill>
                  <a:srgbClr val="FFFFFF"/>
                </a:solidFill>
                <a:cs typeface="Arial" charset="0"/>
              </a:rPr>
              <a:t>dan</a:t>
            </a:r>
            <a:r>
              <a:rPr lang="en-GB" sz="2400" dirty="0" smtClean="0">
                <a:solidFill>
                  <a:srgbClr val="FFFFFF"/>
                </a:solidFill>
                <a:cs typeface="Arial" charset="0"/>
              </a:rPr>
              <a:t> </a:t>
            </a:r>
            <a:r>
              <a:rPr lang="en-GB" sz="2400" dirty="0" err="1" smtClean="0">
                <a:solidFill>
                  <a:srgbClr val="FFFFFF"/>
                </a:solidFill>
                <a:cs typeface="Arial" charset="0"/>
              </a:rPr>
              <a:t>menggunakan</a:t>
            </a:r>
            <a:r>
              <a:rPr lang="en-GB" sz="2400" dirty="0" smtClean="0">
                <a:solidFill>
                  <a:srgbClr val="FFFFFF"/>
                </a:solidFill>
                <a:cs typeface="Arial" charset="0"/>
              </a:rPr>
              <a:t> </a:t>
            </a:r>
            <a:r>
              <a:rPr lang="en-GB" sz="2400" dirty="0" err="1" smtClean="0">
                <a:solidFill>
                  <a:srgbClr val="FFFFFF"/>
                </a:solidFill>
                <a:cs typeface="Arial" charset="0"/>
              </a:rPr>
              <a:t>alat</a:t>
            </a:r>
            <a:r>
              <a:rPr lang="en-GB" sz="2400" dirty="0" smtClean="0">
                <a:solidFill>
                  <a:srgbClr val="FFFFFF"/>
                </a:solidFill>
                <a:cs typeface="Arial" charset="0"/>
              </a:rPr>
              <a:t> </a:t>
            </a:r>
            <a:r>
              <a:rPr lang="en-GB" sz="2400" dirty="0" err="1" smtClean="0">
                <a:solidFill>
                  <a:srgbClr val="FFFFFF"/>
                </a:solidFill>
                <a:cs typeface="Arial" charset="0"/>
              </a:rPr>
              <a:t>canggih</a:t>
            </a:r>
            <a:r>
              <a:rPr lang="en-GB" sz="2400" dirty="0" smtClean="0">
                <a:solidFill>
                  <a:srgbClr val="FFFFFF"/>
                </a:solidFill>
                <a:cs typeface="Arial" charset="0"/>
              </a:rPr>
              <a:t>.</a:t>
            </a:r>
          </a:p>
        </p:txBody>
      </p:sp>
      <p:pic>
        <p:nvPicPr>
          <p:cNvPr id="5" name="Picture 4"/>
          <p:cNvPicPr>
            <a:picLocks noChangeAspect="1" noChangeArrowheads="1"/>
          </p:cNvPicPr>
          <p:nvPr/>
        </p:nvPicPr>
        <p:blipFill>
          <a:blip r:embed="rId4" cstate="print"/>
          <a:srcRect/>
          <a:stretch>
            <a:fillRect/>
          </a:stretch>
        </p:blipFill>
        <p:spPr bwMode="auto">
          <a:xfrm>
            <a:off x="5526088" y="1544924"/>
            <a:ext cx="3419475" cy="2662238"/>
          </a:xfrm>
          <a:prstGeom prst="rect">
            <a:avLst/>
          </a:prstGeom>
          <a:noFill/>
          <a:ln w="9525">
            <a:noFill/>
            <a:round/>
            <a:headEnd/>
            <a:tailEnd/>
          </a:ln>
          <a:effectLst/>
        </p:spPr>
      </p:pic>
      <p:pic>
        <p:nvPicPr>
          <p:cNvPr id="6" name="Picture 5" descr="D:\Foto MR &amp;  Lucu\imagesSC1.jpg"/>
          <p:cNvPicPr>
            <a:picLocks noChangeAspect="1" noChangeArrowheads="1"/>
          </p:cNvPicPr>
          <p:nvPr/>
        </p:nvPicPr>
        <p:blipFill>
          <a:blip r:embed="rId5" cstate="print"/>
          <a:srcRect/>
          <a:stretch>
            <a:fillRect/>
          </a:stretch>
        </p:blipFill>
        <p:spPr bwMode="auto">
          <a:xfrm>
            <a:off x="5523911" y="4027919"/>
            <a:ext cx="3240360" cy="2376264"/>
          </a:xfrm>
          <a:prstGeom prst="rect">
            <a:avLst/>
          </a:prstGeom>
          <a:noFill/>
        </p:spPr>
      </p:pic>
    </p:spTree>
    <p:extLst>
      <p:ext uri="{BB962C8B-B14F-4D97-AF65-F5344CB8AC3E}">
        <p14:creationId xmlns:p14="http://schemas.microsoft.com/office/powerpoint/2010/main" val="4208050241"/>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1"/>
          <p:cNvSpPr txBox="1">
            <a:spLocks noChangeArrowheads="1"/>
          </p:cNvSpPr>
          <p:nvPr/>
        </p:nvSpPr>
        <p:spPr bwMode="auto">
          <a:xfrm>
            <a:off x="395202" y="837108"/>
            <a:ext cx="7705725" cy="1008063"/>
          </a:xfrm>
          <a:prstGeom prst="rect">
            <a:avLst/>
          </a:prstGeom>
          <a:solidFill>
            <a:srgbClr val="8C5638"/>
          </a:solid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err="1" smtClean="0">
                <a:solidFill>
                  <a:srgbClr val="FFFFFF"/>
                </a:solidFill>
                <a:cs typeface="Arial" charset="0"/>
              </a:rPr>
              <a:t>Prosedur</a:t>
            </a:r>
            <a:r>
              <a:rPr lang="en-GB" sz="4000" dirty="0" smtClean="0">
                <a:solidFill>
                  <a:srgbClr val="FFFFFF"/>
                </a:solidFill>
                <a:cs typeface="Arial" charset="0"/>
              </a:rPr>
              <a:t> yang </a:t>
            </a:r>
            <a:r>
              <a:rPr lang="en-GB" sz="4000" dirty="0" err="1" smtClean="0">
                <a:solidFill>
                  <a:srgbClr val="FFFFFF"/>
                </a:solidFill>
                <a:cs typeface="Arial" charset="0"/>
              </a:rPr>
              <a:t>tidak</a:t>
            </a:r>
            <a:r>
              <a:rPr lang="en-GB" sz="4000" dirty="0" smtClean="0">
                <a:solidFill>
                  <a:srgbClr val="FFFFFF"/>
                </a:solidFill>
                <a:cs typeface="Arial" charset="0"/>
              </a:rPr>
              <a:t> </a:t>
            </a:r>
            <a:r>
              <a:rPr lang="en-GB" sz="4000" dirty="0" err="1" smtClean="0">
                <a:solidFill>
                  <a:srgbClr val="FFFFFF"/>
                </a:solidFill>
                <a:cs typeface="Arial" charset="0"/>
              </a:rPr>
              <a:t>termasuk</a:t>
            </a:r>
            <a:endParaRPr lang="en-GB" sz="4000" dirty="0" smtClean="0">
              <a:solidFill>
                <a:srgbClr val="FFFFFF"/>
              </a:solidFill>
              <a:cs typeface="Arial" charset="0"/>
            </a:endParaRPr>
          </a:p>
        </p:txBody>
      </p:sp>
      <p:sp>
        <p:nvSpPr>
          <p:cNvPr id="4" name="Text Box 2"/>
          <p:cNvSpPr txBox="1">
            <a:spLocks noChangeArrowheads="1"/>
          </p:cNvSpPr>
          <p:nvPr/>
        </p:nvSpPr>
        <p:spPr bwMode="auto">
          <a:xfrm>
            <a:off x="323442" y="2061666"/>
            <a:ext cx="5327650" cy="3959225"/>
          </a:xfrm>
          <a:prstGeom prst="rect">
            <a:avLst/>
          </a:prstGeom>
          <a:solidFill>
            <a:schemeClr val="accent1">
              <a:lumMod val="60000"/>
              <a:lumOff val="40000"/>
            </a:schemeClr>
          </a:solidFill>
          <a:ln w="9525">
            <a:solidFill>
              <a:srgbClr val="FF0000"/>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dilakukan</a:t>
            </a:r>
            <a:r>
              <a:rPr lang="en-GB" sz="3200" dirty="0" smtClean="0">
                <a:solidFill>
                  <a:srgbClr val="000000"/>
                </a:solidFill>
                <a:cs typeface="Arial" charset="0"/>
              </a:rPr>
              <a:t> </a:t>
            </a:r>
            <a:r>
              <a:rPr lang="en-GB" sz="3200" dirty="0" err="1" smtClean="0">
                <a:solidFill>
                  <a:srgbClr val="000000"/>
                </a:solidFill>
                <a:cs typeface="Arial" charset="0"/>
              </a:rPr>
              <a:t>oleh</a:t>
            </a:r>
            <a:r>
              <a:rPr lang="en-GB" sz="3200" dirty="0" smtClean="0">
                <a:solidFill>
                  <a:srgbClr val="000000"/>
                </a:solidFill>
                <a:cs typeface="Arial" charset="0"/>
              </a:rPr>
              <a:t> </a:t>
            </a:r>
            <a:r>
              <a:rPr lang="en-GB" sz="3200" dirty="0" err="1" smtClean="0">
                <a:solidFill>
                  <a:srgbClr val="000000"/>
                </a:solidFill>
                <a:cs typeface="Arial" charset="0"/>
              </a:rPr>
              <a:t>perawat</a:t>
            </a:r>
            <a:endParaRPr lang="en-GB" sz="3200" dirty="0" smtClean="0">
              <a:solidFill>
                <a:srgbClr val="000000"/>
              </a:solidFill>
              <a:cs typeface="Arial" charset="0"/>
            </a:endParaRPr>
          </a:p>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tidak</a:t>
            </a:r>
            <a:r>
              <a:rPr lang="en-GB" sz="3200" dirty="0" smtClean="0">
                <a:solidFill>
                  <a:srgbClr val="000000"/>
                </a:solidFill>
                <a:cs typeface="Arial" charset="0"/>
              </a:rPr>
              <a:t> </a:t>
            </a:r>
            <a:r>
              <a:rPr lang="en-GB" sz="3200" dirty="0" err="1" smtClean="0">
                <a:solidFill>
                  <a:srgbClr val="000000"/>
                </a:solidFill>
                <a:cs typeface="Arial" charset="0"/>
              </a:rPr>
              <a:t>memerlukan</a:t>
            </a:r>
            <a:r>
              <a:rPr lang="en-GB" sz="3200" dirty="0" smtClean="0">
                <a:solidFill>
                  <a:srgbClr val="000000"/>
                </a:solidFill>
                <a:cs typeface="Arial" charset="0"/>
              </a:rPr>
              <a:t> </a:t>
            </a:r>
            <a:r>
              <a:rPr lang="en-GB" sz="3200" dirty="0" err="1" smtClean="0">
                <a:solidFill>
                  <a:srgbClr val="000000"/>
                </a:solidFill>
                <a:cs typeface="Arial" charset="0"/>
              </a:rPr>
              <a:t>staf</a:t>
            </a:r>
            <a:r>
              <a:rPr lang="en-GB" sz="3200" dirty="0" smtClean="0">
                <a:solidFill>
                  <a:srgbClr val="000000"/>
                </a:solidFill>
                <a:cs typeface="Arial" charset="0"/>
              </a:rPr>
              <a:t> </a:t>
            </a:r>
            <a:r>
              <a:rPr lang="en-GB" sz="3200" dirty="0" err="1" smtClean="0">
                <a:solidFill>
                  <a:srgbClr val="000000"/>
                </a:solidFill>
                <a:cs typeface="Arial" charset="0"/>
              </a:rPr>
              <a:t>ahli</a:t>
            </a:r>
            <a:endParaRPr lang="en-GB" sz="3200" dirty="0" smtClean="0">
              <a:solidFill>
                <a:srgbClr val="000000"/>
              </a:solidFill>
              <a:cs typeface="Arial" charset="0"/>
            </a:endParaRPr>
          </a:p>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tidak</a:t>
            </a:r>
            <a:r>
              <a:rPr lang="en-GB" sz="3200" dirty="0" smtClean="0">
                <a:solidFill>
                  <a:srgbClr val="000000"/>
                </a:solidFill>
                <a:cs typeface="Arial" charset="0"/>
              </a:rPr>
              <a:t> </a:t>
            </a:r>
            <a:r>
              <a:rPr lang="en-GB" sz="3200" dirty="0" err="1" smtClean="0">
                <a:solidFill>
                  <a:srgbClr val="000000"/>
                </a:solidFill>
                <a:cs typeface="Arial" charset="0"/>
              </a:rPr>
              <a:t>menggukan</a:t>
            </a:r>
            <a:r>
              <a:rPr lang="en-GB" sz="3200" dirty="0" smtClean="0">
                <a:solidFill>
                  <a:srgbClr val="000000"/>
                </a:solidFill>
                <a:cs typeface="Arial" charset="0"/>
              </a:rPr>
              <a:t> </a:t>
            </a:r>
            <a:r>
              <a:rPr lang="en-GB" sz="3200" dirty="0" err="1" smtClean="0">
                <a:solidFill>
                  <a:srgbClr val="000000"/>
                </a:solidFill>
                <a:cs typeface="Arial" charset="0"/>
              </a:rPr>
              <a:t>alat</a:t>
            </a:r>
            <a:r>
              <a:rPr lang="en-GB" sz="3200" dirty="0" smtClean="0">
                <a:solidFill>
                  <a:srgbClr val="000000"/>
                </a:solidFill>
                <a:cs typeface="Arial" charset="0"/>
              </a:rPr>
              <a:t> </a:t>
            </a:r>
            <a:r>
              <a:rPr lang="en-GB" sz="3200" dirty="0" err="1" smtClean="0">
                <a:solidFill>
                  <a:srgbClr val="000000"/>
                </a:solidFill>
                <a:cs typeface="Arial" charset="0"/>
              </a:rPr>
              <a:t>canggih</a:t>
            </a:r>
            <a:endParaRPr lang="en-GB" sz="3200" dirty="0" smtClean="0">
              <a:solidFill>
                <a:srgbClr val="000000"/>
              </a:solidFill>
              <a:cs typeface="Arial" charset="0"/>
            </a:endParaRPr>
          </a:p>
        </p:txBody>
      </p:sp>
      <p:pic>
        <p:nvPicPr>
          <p:cNvPr id="5" name="Picture 4"/>
          <p:cNvPicPr>
            <a:picLocks noChangeAspect="1" noChangeArrowheads="1"/>
          </p:cNvPicPr>
          <p:nvPr/>
        </p:nvPicPr>
        <p:blipFill>
          <a:blip r:embed="rId4" cstate="print"/>
          <a:srcRect/>
          <a:stretch>
            <a:fillRect/>
          </a:stretch>
        </p:blipFill>
        <p:spPr bwMode="auto">
          <a:xfrm>
            <a:off x="5796050" y="2061666"/>
            <a:ext cx="3024509" cy="3956050"/>
          </a:xfrm>
          <a:prstGeom prst="rect">
            <a:avLst/>
          </a:prstGeom>
          <a:noFill/>
          <a:ln w="9525">
            <a:noFill/>
            <a:round/>
            <a:headEnd/>
            <a:tailEnd/>
          </a:ln>
          <a:effectLst/>
        </p:spPr>
      </p:pic>
    </p:spTree>
    <p:extLst>
      <p:ext uri="{BB962C8B-B14F-4D97-AF65-F5344CB8AC3E}">
        <p14:creationId xmlns:p14="http://schemas.microsoft.com/office/powerpoint/2010/main" val="1309502578"/>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Text Box 1"/>
          <p:cNvSpPr txBox="1">
            <a:spLocks noChangeArrowheads="1"/>
          </p:cNvSpPr>
          <p:nvPr/>
        </p:nvSpPr>
        <p:spPr bwMode="auto">
          <a:xfrm>
            <a:off x="294761" y="528741"/>
            <a:ext cx="8424936" cy="976313"/>
          </a:xfrm>
          <a:prstGeom prst="rect">
            <a:avLst/>
          </a:prstGeom>
          <a:no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err="1" smtClean="0">
                <a:effectLst>
                  <a:outerShdw blurRad="38100" dist="38100" dir="2700000" algn="tl">
                    <a:srgbClr val="000000">
                      <a:alpha val="43137"/>
                    </a:srgbClr>
                  </a:outerShdw>
                </a:effectLst>
                <a:cs typeface="Arial" charset="0"/>
              </a:rPr>
              <a:t>Contoh</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Prosedur</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tidak</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perlu</a:t>
            </a:r>
            <a:r>
              <a:rPr lang="id-ID" sz="4000" dirty="0" smtClean="0">
                <a:effectLst>
                  <a:outerShdw blurRad="38100" dist="38100" dir="2700000" algn="tl">
                    <a:srgbClr val="000000">
                      <a:alpha val="43137"/>
                    </a:srgbClr>
                  </a:outerShdw>
                </a:effectLst>
                <a:cs typeface="Arial" charset="0"/>
              </a:rPr>
              <a:t> entry</a:t>
            </a:r>
            <a:endParaRPr lang="en-GB" sz="4000" dirty="0" smtClean="0">
              <a:effectLst>
                <a:outerShdw blurRad="38100" dist="38100" dir="2700000" algn="tl">
                  <a:srgbClr val="000000">
                    <a:alpha val="43137"/>
                  </a:srgbClr>
                </a:outerShdw>
              </a:effectLst>
              <a:cs typeface="Arial" charset="0"/>
            </a:endParaRPr>
          </a:p>
        </p:txBody>
      </p:sp>
      <p:sp>
        <p:nvSpPr>
          <p:cNvPr id="5" name="Text Box 2"/>
          <p:cNvSpPr txBox="1">
            <a:spLocks noChangeArrowheads="1"/>
          </p:cNvSpPr>
          <p:nvPr/>
        </p:nvSpPr>
        <p:spPr bwMode="auto">
          <a:xfrm>
            <a:off x="198785" y="1295400"/>
            <a:ext cx="5424395" cy="4955372"/>
          </a:xfrm>
          <a:prstGeom prst="rect">
            <a:avLst/>
          </a:prstGeom>
          <a:solidFill>
            <a:srgbClr val="00FFFF"/>
          </a:solidFill>
          <a:ln w="9525">
            <a:no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d-ID" sz="2800" dirty="0" smtClean="0">
              <a:solidFill>
                <a:srgbClr val="000000">
                  <a:lumMod val="95000"/>
                  <a:lumOff val="5000"/>
                </a:srgbClr>
              </a:solidFill>
              <a:latin typeface="Arial" pitchFamily="34" charset="0"/>
              <a:cs typeface="Arial" pitchFamily="34" charset="0"/>
            </a:endParaRP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Ordinary plain X Ray</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Word Catheterization</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Cardiopulmonary resuscitation</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Cardiac massage</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000000">
                    <a:lumMod val="95000"/>
                    <a:lumOff val="5000"/>
                  </a:srgbClr>
                </a:solidFill>
                <a:latin typeface="Arial" pitchFamily="34" charset="0"/>
                <a:cs typeface="Arial" pitchFamily="34" charset="0"/>
              </a:rPr>
              <a:t>Laboratoriun</a:t>
            </a:r>
            <a:r>
              <a:rPr lang="en-GB" sz="2800" dirty="0" smtClean="0">
                <a:solidFill>
                  <a:srgbClr val="000000">
                    <a:lumMod val="95000"/>
                    <a:lumOff val="5000"/>
                  </a:srgbClr>
                </a:solidFill>
                <a:latin typeface="Arial" pitchFamily="34" charset="0"/>
                <a:cs typeface="Arial" pitchFamily="34" charset="0"/>
              </a:rPr>
              <a:t> test</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IV Therapy</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000000">
                    <a:lumMod val="95000"/>
                    <a:lumOff val="5000"/>
                  </a:srgbClr>
                </a:solidFill>
                <a:latin typeface="Arial" pitchFamily="34" charset="0"/>
                <a:cs typeface="Arial" pitchFamily="34" charset="0"/>
              </a:rPr>
              <a:t>Pemeriksaan</a:t>
            </a:r>
            <a:r>
              <a:rPr lang="en-GB" sz="2800" dirty="0" smtClean="0">
                <a:solidFill>
                  <a:srgbClr val="000000">
                    <a:lumMod val="95000"/>
                    <a:lumOff val="5000"/>
                  </a:srgbClr>
                </a:solidFill>
                <a:latin typeface="Arial" pitchFamily="34" charset="0"/>
                <a:cs typeface="Arial" pitchFamily="34" charset="0"/>
              </a:rPr>
              <a:t> </a:t>
            </a:r>
            <a:r>
              <a:rPr lang="en-GB" sz="2800" dirty="0" err="1" smtClean="0">
                <a:solidFill>
                  <a:srgbClr val="000000">
                    <a:lumMod val="95000"/>
                    <a:lumOff val="5000"/>
                  </a:srgbClr>
                </a:solidFill>
                <a:latin typeface="Arial" pitchFamily="34" charset="0"/>
                <a:cs typeface="Arial" pitchFamily="34" charset="0"/>
              </a:rPr>
              <a:t>pemulihan</a:t>
            </a:r>
            <a:r>
              <a:rPr lang="en-GB" sz="2800" dirty="0" smtClean="0">
                <a:solidFill>
                  <a:srgbClr val="000000">
                    <a:lumMod val="95000"/>
                    <a:lumOff val="5000"/>
                  </a:srgbClr>
                </a:solidFill>
                <a:latin typeface="Arial" pitchFamily="34" charset="0"/>
                <a:cs typeface="Arial" pitchFamily="34" charset="0"/>
              </a:rPr>
              <a:t> (</a:t>
            </a:r>
            <a:r>
              <a:rPr lang="en-GB" sz="2800" dirty="0" err="1" smtClean="0">
                <a:solidFill>
                  <a:srgbClr val="000000">
                    <a:lumMod val="95000"/>
                    <a:lumOff val="5000"/>
                  </a:srgbClr>
                </a:solidFill>
                <a:latin typeface="Arial" pitchFamily="34" charset="0"/>
                <a:cs typeface="Arial" pitchFamily="34" charset="0"/>
              </a:rPr>
              <a:t>physioteraphy</a:t>
            </a:r>
            <a:r>
              <a:rPr lang="en-GB" sz="2800" dirty="0" smtClean="0">
                <a:solidFill>
                  <a:srgbClr val="000000">
                    <a:lumMod val="95000"/>
                    <a:lumOff val="5000"/>
                  </a:srgbClr>
                </a:solidFill>
                <a:latin typeface="Arial" pitchFamily="34" charset="0"/>
                <a:cs typeface="Arial" pitchFamily="34" charset="0"/>
              </a:rPr>
              <a:t>)</a:t>
            </a:r>
          </a:p>
        </p:txBody>
      </p:sp>
      <p:pic>
        <p:nvPicPr>
          <p:cNvPr id="6" name="Picture 5"/>
          <p:cNvPicPr>
            <a:picLocks noChangeAspect="1" noChangeArrowheads="1"/>
          </p:cNvPicPr>
          <p:nvPr/>
        </p:nvPicPr>
        <p:blipFill>
          <a:blip r:embed="rId4" cstate="print"/>
          <a:srcRect/>
          <a:stretch>
            <a:fillRect/>
          </a:stretch>
        </p:blipFill>
        <p:spPr bwMode="auto">
          <a:xfrm>
            <a:off x="5715301" y="1391518"/>
            <a:ext cx="3365152" cy="4763135"/>
          </a:xfrm>
          <a:prstGeom prst="rect">
            <a:avLst/>
          </a:prstGeom>
          <a:noFill/>
          <a:ln w="9525">
            <a:noFill/>
            <a:round/>
            <a:headEnd/>
            <a:tailEnd/>
          </a:ln>
          <a:effectLst/>
        </p:spPr>
      </p:pic>
    </p:spTree>
    <p:extLst>
      <p:ext uri="{BB962C8B-B14F-4D97-AF65-F5344CB8AC3E}">
        <p14:creationId xmlns:p14="http://schemas.microsoft.com/office/powerpoint/2010/main" val="109923257"/>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61874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DIAGNOSE(S)</a:t>
            </a:r>
            <a:endParaRPr lang="en-US" dirty="0"/>
          </a:p>
        </p:txBody>
      </p:sp>
      <p:sp>
        <p:nvSpPr>
          <p:cNvPr id="4" name="Content Placeholder 2"/>
          <p:cNvSpPr>
            <a:spLocks noGrp="1"/>
          </p:cNvSpPr>
          <p:nvPr/>
        </p:nvSpPr>
        <p:spPr>
          <a:xfrm>
            <a:off x="457200" y="1850136"/>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en-US" dirty="0" err="1" smtClean="0"/>
              <a:t>Kata</a:t>
            </a:r>
            <a:r>
              <a:rPr lang="en-US" dirty="0" smtClean="0"/>
              <a:t> / </a:t>
            </a:r>
            <a:r>
              <a:rPr lang="en-US" dirty="0" err="1" smtClean="0"/>
              <a:t>phrasa</a:t>
            </a:r>
            <a:endParaRPr lang="en-US" dirty="0" smtClean="0"/>
          </a:p>
          <a:p>
            <a:pPr>
              <a:buNone/>
            </a:pPr>
            <a:r>
              <a:rPr lang="en-US" dirty="0" smtClean="0"/>
              <a:t>Yang </a:t>
            </a:r>
            <a:r>
              <a:rPr lang="en-US" dirty="0" err="1" smtClean="0"/>
              <a:t>digunakan</a:t>
            </a:r>
            <a:r>
              <a:rPr lang="en-US" dirty="0" smtClean="0"/>
              <a:t> </a:t>
            </a:r>
            <a:r>
              <a:rPr lang="en-US" dirty="0" err="1" smtClean="0"/>
              <a:t>dokter</a:t>
            </a:r>
            <a:r>
              <a:rPr lang="en-US" dirty="0" smtClean="0"/>
              <a:t> </a:t>
            </a:r>
            <a:r>
              <a:rPr lang="en-US" dirty="0" err="1" smtClean="0"/>
              <a:t>untuk</a:t>
            </a:r>
            <a:r>
              <a:rPr lang="en-US" dirty="0" smtClean="0"/>
              <a:t> </a:t>
            </a:r>
            <a:r>
              <a:rPr lang="en-US" dirty="0" err="1" smtClean="0"/>
              <a:t>menyebut</a:t>
            </a:r>
            <a:r>
              <a:rPr lang="en-US" dirty="0" smtClean="0"/>
              <a:t> </a:t>
            </a:r>
            <a:r>
              <a:rPr lang="en-US" dirty="0" err="1" smtClean="0"/>
              <a:t>penyakit</a:t>
            </a:r>
            <a:r>
              <a:rPr lang="en-US" dirty="0" smtClean="0"/>
              <a:t> yang </a:t>
            </a:r>
            <a:r>
              <a:rPr lang="en-US" dirty="0" err="1" smtClean="0"/>
              <a:t>diderita</a:t>
            </a:r>
            <a:r>
              <a:rPr lang="en-US" dirty="0" smtClean="0"/>
              <a:t> </a:t>
            </a:r>
            <a:r>
              <a:rPr lang="en-US" dirty="0" err="1" smtClean="0"/>
              <a:t>seorang</a:t>
            </a:r>
            <a:r>
              <a:rPr lang="en-US" dirty="0" smtClean="0"/>
              <a:t> </a:t>
            </a:r>
            <a:r>
              <a:rPr lang="en-US" dirty="0" err="1" smtClean="0"/>
              <a:t>pasien</a:t>
            </a:r>
            <a:r>
              <a:rPr lang="en-US" dirty="0" smtClean="0"/>
              <a:t> </a:t>
            </a:r>
          </a:p>
          <a:p>
            <a:pPr>
              <a:buNone/>
            </a:pPr>
            <a:r>
              <a:rPr lang="en-US" dirty="0" err="1" smtClean="0"/>
              <a:t>Atau</a:t>
            </a:r>
            <a:endParaRPr lang="en-US" dirty="0" smtClean="0"/>
          </a:p>
          <a:p>
            <a:pPr>
              <a:buNone/>
            </a:pPr>
            <a:r>
              <a:rPr lang="en-US" dirty="0" err="1" smtClean="0"/>
              <a:t>Keadaan</a:t>
            </a:r>
            <a:r>
              <a:rPr lang="en-US" dirty="0" smtClean="0"/>
              <a:t> yang </a:t>
            </a:r>
            <a:r>
              <a:rPr lang="en-US" dirty="0" err="1" smtClean="0"/>
              <a:t>menyebabkan</a:t>
            </a:r>
            <a:r>
              <a:rPr lang="en-US" dirty="0" smtClean="0"/>
              <a:t> </a:t>
            </a:r>
            <a:r>
              <a:rPr lang="en-US" dirty="0" err="1" smtClean="0"/>
              <a:t>pasien</a:t>
            </a:r>
            <a:endParaRPr lang="en-US" dirty="0" smtClean="0"/>
          </a:p>
          <a:p>
            <a:pPr>
              <a:buFontTx/>
              <a:buChar char="-"/>
            </a:pPr>
            <a:r>
              <a:rPr lang="en-US" dirty="0" err="1" smtClean="0"/>
              <a:t>Memerlukan</a:t>
            </a:r>
            <a:endParaRPr lang="en-US" dirty="0" smtClean="0"/>
          </a:p>
          <a:p>
            <a:pPr>
              <a:buFontTx/>
              <a:buChar char="-"/>
            </a:pPr>
            <a:r>
              <a:rPr lang="en-US" dirty="0" err="1" smtClean="0"/>
              <a:t>Mencari</a:t>
            </a:r>
            <a:endParaRPr lang="en-US" dirty="0" smtClean="0"/>
          </a:p>
          <a:p>
            <a:pPr>
              <a:buFontTx/>
              <a:buChar char="-"/>
            </a:pPr>
            <a:r>
              <a:rPr lang="en-US" dirty="0" err="1" smtClean="0"/>
              <a:t>Menerima</a:t>
            </a:r>
            <a:r>
              <a:rPr lang="en-US" dirty="0" smtClean="0"/>
              <a:t> </a:t>
            </a:r>
            <a:r>
              <a:rPr lang="en-US" dirty="0" err="1" smtClean="0"/>
              <a:t>asuhan</a:t>
            </a:r>
            <a:r>
              <a:rPr lang="en-US" dirty="0" smtClean="0"/>
              <a:t> </a:t>
            </a:r>
            <a:r>
              <a:rPr lang="en-US" dirty="0" err="1" smtClean="0"/>
              <a:t>medis</a:t>
            </a:r>
            <a:r>
              <a:rPr lang="en-US" dirty="0" smtClean="0"/>
              <a:t> </a:t>
            </a:r>
            <a:r>
              <a:rPr lang="en-US" dirty="0" err="1" smtClean="0"/>
              <a:t>dan</a:t>
            </a:r>
            <a:r>
              <a:rPr lang="en-US" dirty="0" smtClean="0"/>
              <a:t> </a:t>
            </a:r>
            <a:r>
              <a:rPr lang="en-US" dirty="0" err="1" smtClean="0"/>
              <a:t>pelayanan</a:t>
            </a:r>
            <a:r>
              <a:rPr lang="en-US" dirty="0" smtClean="0"/>
              <a:t> </a:t>
            </a:r>
            <a:r>
              <a:rPr lang="en-US" dirty="0" err="1" smtClean="0"/>
              <a:t>kesehatan</a:t>
            </a:r>
            <a:r>
              <a:rPr lang="en-US" dirty="0" smtClean="0"/>
              <a:t> (medical care &amp; health services)</a:t>
            </a:r>
            <a:endParaRPr lang="en-US" dirty="0"/>
          </a:p>
        </p:txBody>
      </p:sp>
    </p:spTree>
    <p:extLst>
      <p:ext uri="{BB962C8B-B14F-4D97-AF65-F5344CB8AC3E}">
        <p14:creationId xmlns:p14="http://schemas.microsoft.com/office/powerpoint/2010/main" val="196334009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1228344"/>
            <a:ext cx="8229600" cy="1143000"/>
          </a:xfrm>
          <a:prstGeom prst="rect">
            <a:avLst/>
          </a:prstGeom>
        </p:spPr>
        <p:txBody>
          <a:bodyPr vert="horz" lIns="0" rIns="0" bIns="0" anchor="b">
            <a:normAutofit fontScale="82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International Classification of Diseases &amp; Related Health Problem (ICD, WHO)</a:t>
            </a:r>
            <a:endParaRPr lang="en-US" dirty="0"/>
          </a:p>
        </p:txBody>
      </p:sp>
      <p:sp>
        <p:nvSpPr>
          <p:cNvPr id="4" name="Content Placeholder 2"/>
          <p:cNvSpPr>
            <a:spLocks noGrp="1"/>
          </p:cNvSpPr>
          <p:nvPr/>
        </p:nvSpPr>
        <p:spPr>
          <a:xfrm>
            <a:off x="457200" y="2459736"/>
            <a:ext cx="6172200" cy="31699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en-US" dirty="0" err="1" smtClean="0"/>
              <a:t>Memberi</a:t>
            </a:r>
            <a:r>
              <a:rPr lang="en-US" dirty="0" smtClean="0"/>
              <a:t> </a:t>
            </a:r>
            <a:r>
              <a:rPr lang="en-US" dirty="0" err="1" smtClean="0"/>
              <a:t>batasan</a:t>
            </a:r>
            <a:r>
              <a:rPr lang="en-US" dirty="0" smtClean="0"/>
              <a:t> </a:t>
            </a:r>
            <a:r>
              <a:rPr lang="en-US" dirty="0" err="1" smtClean="0"/>
              <a:t>definisi</a:t>
            </a:r>
            <a:r>
              <a:rPr lang="en-US" dirty="0" smtClean="0"/>
              <a:t> diagnoses.</a:t>
            </a:r>
          </a:p>
          <a:p>
            <a:pPr>
              <a:buNone/>
            </a:pPr>
            <a:r>
              <a:rPr lang="en-US" dirty="0" err="1" smtClean="0"/>
              <a:t>Bisa</a:t>
            </a:r>
            <a:r>
              <a:rPr lang="en-US" dirty="0" smtClean="0"/>
              <a:t>:</a:t>
            </a:r>
          </a:p>
          <a:p>
            <a:pPr marL="514350" indent="-514350">
              <a:buAutoNum type="arabicPeriod"/>
            </a:pPr>
            <a:r>
              <a:rPr lang="en-US" dirty="0" err="1" smtClean="0"/>
              <a:t>Penyakit</a:t>
            </a:r>
            <a:r>
              <a:rPr lang="en-US" dirty="0" smtClean="0"/>
              <a:t> </a:t>
            </a:r>
            <a:r>
              <a:rPr lang="en-US" dirty="0" err="1" smtClean="0"/>
              <a:t>dan</a:t>
            </a:r>
            <a:r>
              <a:rPr lang="en-US" dirty="0" smtClean="0"/>
              <a:t> </a:t>
            </a:r>
            <a:r>
              <a:rPr lang="en-US" dirty="0" err="1" smtClean="0"/>
              <a:t>penyebab</a:t>
            </a:r>
            <a:r>
              <a:rPr lang="en-US" dirty="0" smtClean="0"/>
              <a:t> </a:t>
            </a:r>
            <a:r>
              <a:rPr lang="en-US" dirty="0" err="1" smtClean="0"/>
              <a:t>penyakit</a:t>
            </a:r>
            <a:endParaRPr lang="en-US" dirty="0" smtClean="0"/>
          </a:p>
          <a:p>
            <a:pPr marL="514350" indent="-514350">
              <a:buAutoNum type="arabicPeriod"/>
            </a:pPr>
            <a:r>
              <a:rPr lang="en-US" dirty="0" err="1" smtClean="0"/>
              <a:t>Bentuk</a:t>
            </a:r>
            <a:r>
              <a:rPr lang="en-US" dirty="0" smtClean="0"/>
              <a:t> </a:t>
            </a:r>
            <a:r>
              <a:rPr lang="en-US" dirty="0" err="1" smtClean="0"/>
              <a:t>cedera</a:t>
            </a:r>
            <a:endParaRPr lang="en-US" dirty="0" smtClean="0"/>
          </a:p>
          <a:p>
            <a:pPr marL="514350" indent="-514350">
              <a:buAutoNum type="arabicPeriod"/>
            </a:pPr>
            <a:r>
              <a:rPr lang="en-US" dirty="0" err="1" smtClean="0"/>
              <a:t>Kecacatan</a:t>
            </a:r>
            <a:endParaRPr lang="en-US" dirty="0" smtClean="0"/>
          </a:p>
          <a:p>
            <a:pPr marL="514350" indent="-514350">
              <a:buAutoNum type="arabicPeriod"/>
            </a:pPr>
            <a:r>
              <a:rPr lang="en-US" dirty="0" err="1" smtClean="0"/>
              <a:t>Keadaan</a:t>
            </a:r>
            <a:r>
              <a:rPr lang="en-US" dirty="0" smtClean="0"/>
              <a:t> </a:t>
            </a:r>
            <a:r>
              <a:rPr lang="en-US" dirty="0" err="1" smtClean="0"/>
              <a:t>masalah</a:t>
            </a:r>
            <a:r>
              <a:rPr lang="en-US" dirty="0" smtClean="0"/>
              <a:t> </a:t>
            </a:r>
            <a:r>
              <a:rPr lang="en-US" dirty="0" err="1" smtClean="0"/>
              <a:t>terkait</a:t>
            </a:r>
            <a:r>
              <a:rPr lang="en-US" dirty="0" smtClean="0"/>
              <a:t> </a:t>
            </a:r>
            <a:r>
              <a:rPr lang="en-US" dirty="0" err="1" smtClean="0"/>
              <a:t>kesehatan</a:t>
            </a:r>
            <a:endParaRPr lang="en-US" dirty="0"/>
          </a:p>
        </p:txBody>
      </p:sp>
    </p:spTree>
    <p:extLst>
      <p:ext uri="{BB962C8B-B14F-4D97-AF65-F5344CB8AC3E}">
        <p14:creationId xmlns:p14="http://schemas.microsoft.com/office/powerpoint/2010/main" val="252734387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nvSpPr>
        <p:spPr>
          <a:xfrm>
            <a:off x="1371600" y="1166019"/>
            <a:ext cx="6400800" cy="4525963"/>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Diagnosis</a:t>
            </a:r>
          </a:p>
          <a:p>
            <a:r>
              <a:rPr lang="en-US" dirty="0" err="1" smtClean="0"/>
              <a:t>Atau</a:t>
            </a:r>
            <a:r>
              <a:rPr lang="en-US" dirty="0" smtClean="0"/>
              <a:t> </a:t>
            </a:r>
            <a:r>
              <a:rPr lang="en-US" dirty="0" err="1" smtClean="0"/>
              <a:t>serangkaian</a:t>
            </a:r>
            <a:r>
              <a:rPr lang="en-US" dirty="0" smtClean="0"/>
              <a:t> Diagnoses</a:t>
            </a:r>
          </a:p>
          <a:p>
            <a:r>
              <a:rPr lang="en-US" dirty="0" err="1" smtClean="0"/>
              <a:t>Atau</a:t>
            </a:r>
            <a:r>
              <a:rPr lang="en-US" dirty="0" smtClean="0"/>
              <a:t> </a:t>
            </a:r>
            <a:r>
              <a:rPr lang="en-US" dirty="0" err="1" smtClean="0"/>
              <a:t>kombinasi</a:t>
            </a:r>
            <a:r>
              <a:rPr lang="en-US" dirty="0" smtClean="0"/>
              <a:t> Diagnoses</a:t>
            </a:r>
          </a:p>
          <a:p>
            <a:r>
              <a:rPr lang="en-US" dirty="0" err="1" smtClean="0"/>
              <a:t>Atau</a:t>
            </a:r>
            <a:r>
              <a:rPr lang="en-US" dirty="0" smtClean="0"/>
              <a:t> </a:t>
            </a:r>
            <a:r>
              <a:rPr lang="en-US" dirty="0" err="1" smtClean="0"/>
              <a:t>ringkasan</a:t>
            </a:r>
            <a:r>
              <a:rPr lang="en-US" dirty="0" smtClean="0"/>
              <a:t> Diagnoses</a:t>
            </a:r>
          </a:p>
          <a:p>
            <a:pPr>
              <a:buNone/>
            </a:pPr>
            <a:r>
              <a:rPr lang="en-US" dirty="0" err="1" smtClean="0"/>
              <a:t>Adalah</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analisis</a:t>
            </a:r>
            <a:r>
              <a:rPr lang="en-US" dirty="0" smtClean="0"/>
              <a:t>:</a:t>
            </a:r>
          </a:p>
          <a:p>
            <a:pPr>
              <a:buFontTx/>
              <a:buChar char="-"/>
            </a:pPr>
            <a:r>
              <a:rPr lang="en-US" dirty="0" err="1" smtClean="0"/>
              <a:t>Asuhan</a:t>
            </a:r>
            <a:r>
              <a:rPr lang="en-US" dirty="0" smtClean="0"/>
              <a:t> </a:t>
            </a:r>
            <a:r>
              <a:rPr lang="en-US" dirty="0" err="1" smtClean="0"/>
              <a:t>medis</a:t>
            </a:r>
            <a:endParaRPr lang="en-US" dirty="0" smtClean="0"/>
          </a:p>
          <a:p>
            <a:pPr>
              <a:buFontTx/>
              <a:buChar char="-"/>
            </a:pPr>
            <a:r>
              <a:rPr lang="en-US" dirty="0" smtClean="0"/>
              <a:t>&amp; </a:t>
            </a:r>
            <a:r>
              <a:rPr lang="en-US" dirty="0" err="1"/>
              <a:t>P</a:t>
            </a:r>
            <a:r>
              <a:rPr lang="en-US" dirty="0" err="1" smtClean="0"/>
              <a:t>elayanan</a:t>
            </a:r>
            <a:r>
              <a:rPr lang="en-US" dirty="0" smtClean="0"/>
              <a:t> </a:t>
            </a:r>
            <a:r>
              <a:rPr lang="en-US" dirty="0" err="1" smtClean="0"/>
              <a:t>Kesehatan</a:t>
            </a:r>
            <a:r>
              <a:rPr lang="en-US" dirty="0" smtClean="0"/>
              <a:t> </a:t>
            </a:r>
            <a:r>
              <a:rPr lang="en-US" dirty="0" err="1" smtClean="0"/>
              <a:t>Institusi</a:t>
            </a:r>
            <a:endParaRPr lang="en-US" dirty="0"/>
          </a:p>
        </p:txBody>
      </p:sp>
    </p:spTree>
    <p:extLst>
      <p:ext uri="{BB962C8B-B14F-4D97-AF65-F5344CB8AC3E}">
        <p14:creationId xmlns:p14="http://schemas.microsoft.com/office/powerpoint/2010/main" val="717377863"/>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61874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SISTEM PELAYANAN KESEHATAN</a:t>
            </a:r>
            <a:endParaRPr lang="en-US" dirty="0"/>
          </a:p>
        </p:txBody>
      </p:sp>
      <p:sp>
        <p:nvSpPr>
          <p:cNvPr id="4" name="Content Placeholder 2"/>
          <p:cNvSpPr>
            <a:spLocks noGrp="1"/>
          </p:cNvSpPr>
          <p:nvPr/>
        </p:nvSpPr>
        <p:spPr>
          <a:xfrm>
            <a:off x="457200" y="1850136"/>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INPUT      PROSES        OUTPUT       OUTCOME</a:t>
            </a:r>
            <a:endParaRPr lang="en-US" dirty="0"/>
          </a:p>
        </p:txBody>
      </p:sp>
      <p:cxnSp>
        <p:nvCxnSpPr>
          <p:cNvPr id="5" name="Straight Arrow Connector 4"/>
          <p:cNvCxnSpPr/>
          <p:nvPr/>
        </p:nvCxnSpPr>
        <p:spPr>
          <a:xfrm>
            <a:off x="38862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050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9436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00072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3"/>
          <p:cNvSpPr txBox="1">
            <a:spLocks noChangeArrowheads="1"/>
          </p:cNvSpPr>
          <p:nvPr/>
        </p:nvSpPr>
        <p:spPr bwMode="auto">
          <a:xfrm>
            <a:off x="484187" y="1676400"/>
            <a:ext cx="8175625" cy="4400550"/>
          </a:xfrm>
          <a:prstGeom prst="rect">
            <a:avLst/>
          </a:prstGeom>
          <a:solidFill>
            <a:schemeClr val="accent1"/>
          </a:solidFill>
          <a:ln w="12700">
            <a:solidFill>
              <a:srgbClr val="00FF00"/>
            </a:solidFill>
            <a:miter lim="800000"/>
            <a:headEnd type="none" w="sm" len="sm"/>
            <a:tailEnd type="none" w="sm" len="sm"/>
          </a:ln>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fontAlgn="base" hangingPunct="1">
              <a:spcBef>
                <a:spcPct val="0"/>
              </a:spcBef>
              <a:spcAft>
                <a:spcPct val="0"/>
              </a:spcAft>
              <a:defRPr/>
            </a:pPr>
            <a:r>
              <a:rPr lang="en-US" sz="2800" dirty="0" err="1" smtClean="0">
                <a:solidFill>
                  <a:srgbClr val="00FFFF"/>
                </a:solidFill>
              </a:rPr>
              <a:t>Koding</a:t>
            </a:r>
            <a:r>
              <a:rPr lang="en-US" sz="2800" dirty="0" smtClean="0">
                <a:solidFill>
                  <a:srgbClr val="00FFFF"/>
                </a:solidFill>
              </a:rPr>
              <a:t> </a:t>
            </a:r>
            <a:r>
              <a:rPr lang="en-US" sz="2800" dirty="0" err="1" smtClean="0">
                <a:solidFill>
                  <a:srgbClr val="00FFFF"/>
                </a:solidFill>
              </a:rPr>
              <a:t>adalah</a:t>
            </a:r>
            <a:r>
              <a:rPr lang="en-US" sz="2800" dirty="0" smtClean="0">
                <a:solidFill>
                  <a:srgbClr val="00FFFF"/>
                </a:solidFill>
              </a:rPr>
              <a:t> </a:t>
            </a:r>
            <a:r>
              <a:rPr lang="en-US" sz="2800" dirty="0" err="1" smtClean="0">
                <a:solidFill>
                  <a:srgbClr val="00FFFF"/>
                </a:solidFill>
              </a:rPr>
              <a:t>memberi</a:t>
            </a:r>
            <a:r>
              <a:rPr lang="en-US" sz="2800" dirty="0" smtClean="0">
                <a:solidFill>
                  <a:srgbClr val="00FFFF"/>
                </a:solidFill>
              </a:rPr>
              <a:t> </a:t>
            </a:r>
            <a:r>
              <a:rPr lang="en-US" sz="2800" dirty="0" err="1" smtClean="0">
                <a:solidFill>
                  <a:srgbClr val="00FFFF"/>
                </a:solidFill>
              </a:rPr>
              <a:t>kode</a:t>
            </a:r>
            <a:r>
              <a:rPr lang="en-US" sz="2800" dirty="0" smtClean="0">
                <a:solidFill>
                  <a:srgbClr val="00FFFF"/>
                </a:solidFill>
              </a:rPr>
              <a:t> </a:t>
            </a:r>
            <a:r>
              <a:rPr lang="en-US" sz="2800" dirty="0" err="1" smtClean="0">
                <a:solidFill>
                  <a:srgbClr val="00FFFF"/>
                </a:solidFill>
              </a:rPr>
              <a:t>pada</a:t>
            </a:r>
            <a:r>
              <a:rPr lang="en-US" sz="2800" dirty="0" smtClean="0">
                <a:solidFill>
                  <a:srgbClr val="00FFFF"/>
                </a:solidFill>
              </a:rPr>
              <a:t> :</a:t>
            </a:r>
          </a:p>
          <a:p>
            <a:pPr lvl="1" eaLnBrk="1" fontAlgn="base" hangingPunct="1">
              <a:spcBef>
                <a:spcPct val="0"/>
              </a:spcBef>
              <a:spcAft>
                <a:spcPct val="0"/>
              </a:spcAft>
              <a:buFont typeface="Wingdings" pitchFamily="2" charset="2"/>
              <a:buChar char="ü"/>
              <a:defRPr/>
            </a:pPr>
            <a:r>
              <a:rPr lang="en-US" sz="2800" dirty="0" smtClean="0">
                <a:solidFill>
                  <a:srgbClr val="00FFFF"/>
                </a:solidFill>
              </a:rPr>
              <a:t>    Diagnosis </a:t>
            </a:r>
            <a:r>
              <a:rPr lang="en-US" sz="2800" dirty="0" err="1" smtClean="0">
                <a:solidFill>
                  <a:srgbClr val="00FFFF"/>
                </a:solidFill>
              </a:rPr>
              <a:t>utama</a:t>
            </a:r>
            <a:endParaRPr lang="en-US" sz="2800" dirty="0" smtClean="0">
              <a:solidFill>
                <a:srgbClr val="00FFFF"/>
              </a:solidFill>
            </a:endParaRPr>
          </a:p>
          <a:p>
            <a:pPr lvl="1" eaLnBrk="1" fontAlgn="base" hangingPunct="1">
              <a:spcBef>
                <a:spcPct val="0"/>
              </a:spcBef>
              <a:spcAft>
                <a:spcPct val="0"/>
              </a:spcAft>
              <a:buFont typeface="Wingdings" pitchFamily="2" charset="2"/>
              <a:buChar char="ü"/>
              <a:defRPr/>
            </a:pPr>
            <a:r>
              <a:rPr lang="en-US" sz="2800" dirty="0" smtClean="0">
                <a:solidFill>
                  <a:srgbClr val="00FFFF"/>
                </a:solidFill>
              </a:rPr>
              <a:t>    Diagnosis </a:t>
            </a:r>
            <a:r>
              <a:rPr lang="en-US" sz="2800" dirty="0" err="1" smtClean="0">
                <a:solidFill>
                  <a:srgbClr val="00FFFF"/>
                </a:solidFill>
              </a:rPr>
              <a:t>Sekunder</a:t>
            </a:r>
            <a:r>
              <a:rPr lang="en-US" sz="2800" dirty="0" smtClean="0">
                <a:solidFill>
                  <a:srgbClr val="00FFFF"/>
                </a:solidFill>
              </a:rPr>
              <a:t> (</a:t>
            </a:r>
            <a:r>
              <a:rPr lang="en-US" sz="2800" dirty="0" err="1" smtClean="0">
                <a:solidFill>
                  <a:srgbClr val="00FFFF"/>
                </a:solidFill>
              </a:rPr>
              <a:t>komplikasi</a:t>
            </a:r>
            <a:r>
              <a:rPr lang="en-US" sz="2800" dirty="0" smtClean="0">
                <a:solidFill>
                  <a:srgbClr val="00FFFF"/>
                </a:solidFill>
              </a:rPr>
              <a:t> &amp; </a:t>
            </a:r>
            <a:endParaRPr lang="id-ID" sz="2800" dirty="0" smtClean="0">
              <a:solidFill>
                <a:srgbClr val="00FFFF"/>
              </a:solidFill>
            </a:endParaRPr>
          </a:p>
          <a:p>
            <a:pPr marL="273050" lvl="1" indent="0" eaLnBrk="1" fontAlgn="base" hangingPunct="1">
              <a:spcBef>
                <a:spcPct val="0"/>
              </a:spcBef>
              <a:spcAft>
                <a:spcPct val="0"/>
              </a:spcAft>
              <a:defRPr/>
            </a:pPr>
            <a:r>
              <a:rPr lang="id-ID" sz="2800" dirty="0" smtClean="0">
                <a:solidFill>
                  <a:srgbClr val="00FFFF"/>
                </a:solidFill>
              </a:rPr>
              <a:t>	 </a:t>
            </a:r>
            <a:r>
              <a:rPr lang="en-US" sz="2800" dirty="0" err="1" smtClean="0">
                <a:solidFill>
                  <a:srgbClr val="00FFFF"/>
                </a:solidFill>
              </a:rPr>
              <a:t>ko-morbiditi</a:t>
            </a:r>
            <a:r>
              <a:rPr lang="en-US" sz="2800" dirty="0" smtClean="0">
                <a:solidFill>
                  <a:srgbClr val="00FFFF"/>
                </a:solidFill>
              </a:rPr>
              <a:t>)</a:t>
            </a:r>
          </a:p>
          <a:p>
            <a:pPr lvl="1" eaLnBrk="1" fontAlgn="base" hangingPunct="1">
              <a:spcBef>
                <a:spcPct val="0"/>
              </a:spcBef>
              <a:spcAft>
                <a:spcPct val="0"/>
              </a:spcAft>
              <a:buFont typeface="Wingdings" pitchFamily="2" charset="2"/>
              <a:buChar char="ü"/>
              <a:defRPr/>
            </a:pPr>
            <a:r>
              <a:rPr lang="en-US" sz="2800" dirty="0" smtClean="0">
                <a:solidFill>
                  <a:srgbClr val="00FFFF"/>
                </a:solidFill>
              </a:rPr>
              <a:t>    </a:t>
            </a:r>
            <a:r>
              <a:rPr lang="en-US" sz="2800" dirty="0" err="1" smtClean="0">
                <a:solidFill>
                  <a:srgbClr val="00FFFF"/>
                </a:solidFill>
              </a:rPr>
              <a:t>Prosedur</a:t>
            </a:r>
            <a:r>
              <a:rPr lang="en-US" sz="2800" dirty="0" smtClean="0">
                <a:solidFill>
                  <a:srgbClr val="00FFFF"/>
                </a:solidFill>
              </a:rPr>
              <a:t> </a:t>
            </a:r>
            <a:r>
              <a:rPr lang="en-US" sz="2800" dirty="0" err="1" smtClean="0">
                <a:solidFill>
                  <a:srgbClr val="00FFFF"/>
                </a:solidFill>
              </a:rPr>
              <a:t>utama</a:t>
            </a:r>
            <a:endParaRPr lang="en-US" sz="2800" dirty="0" smtClean="0">
              <a:solidFill>
                <a:srgbClr val="00FFFF"/>
              </a:solidFill>
            </a:endParaRPr>
          </a:p>
          <a:p>
            <a:pPr lvl="1" eaLnBrk="1" fontAlgn="base" hangingPunct="1">
              <a:spcBef>
                <a:spcPct val="0"/>
              </a:spcBef>
              <a:spcAft>
                <a:spcPct val="0"/>
              </a:spcAft>
              <a:buFont typeface="Wingdings" pitchFamily="2" charset="2"/>
              <a:buChar char="ü"/>
              <a:defRPr/>
            </a:pPr>
            <a:r>
              <a:rPr lang="en-US" sz="2800" dirty="0" smtClean="0">
                <a:solidFill>
                  <a:srgbClr val="00FFFF"/>
                </a:solidFill>
              </a:rPr>
              <a:t>    </a:t>
            </a:r>
            <a:r>
              <a:rPr lang="en-US" sz="2800" dirty="0" err="1" smtClean="0">
                <a:solidFill>
                  <a:srgbClr val="00FFFF"/>
                </a:solidFill>
              </a:rPr>
              <a:t>Prosedur</a:t>
            </a:r>
            <a:r>
              <a:rPr lang="en-US" sz="2800" dirty="0" smtClean="0">
                <a:solidFill>
                  <a:srgbClr val="00FFFF"/>
                </a:solidFill>
              </a:rPr>
              <a:t> </a:t>
            </a:r>
            <a:r>
              <a:rPr lang="en-US" sz="2800" dirty="0" err="1" smtClean="0">
                <a:solidFill>
                  <a:srgbClr val="00FFFF"/>
                </a:solidFill>
              </a:rPr>
              <a:t>Sekunder</a:t>
            </a:r>
            <a:endParaRPr lang="en-US" sz="2800" dirty="0" smtClean="0">
              <a:solidFill>
                <a:srgbClr val="00FFFF"/>
              </a:solidFill>
            </a:endParaRPr>
          </a:p>
          <a:p>
            <a:pPr eaLnBrk="1" fontAlgn="base" hangingPunct="1">
              <a:spcBef>
                <a:spcPct val="0"/>
              </a:spcBef>
              <a:spcAft>
                <a:spcPct val="0"/>
              </a:spcAft>
              <a:defRPr/>
            </a:pPr>
            <a:endParaRPr lang="en-US" sz="2800" dirty="0" smtClean="0">
              <a:solidFill>
                <a:srgbClr val="00FFFF"/>
              </a:solidFill>
            </a:endParaRPr>
          </a:p>
          <a:p>
            <a:pPr eaLnBrk="1" fontAlgn="base" hangingPunct="1">
              <a:spcBef>
                <a:spcPct val="0"/>
              </a:spcBef>
              <a:spcAft>
                <a:spcPct val="0"/>
              </a:spcAft>
              <a:defRPr/>
            </a:pPr>
            <a:r>
              <a:rPr lang="en-US" sz="2800" dirty="0" err="1" smtClean="0">
                <a:solidFill>
                  <a:srgbClr val="00FFFF"/>
                </a:solidFill>
              </a:rPr>
              <a:t>menggunakan</a:t>
            </a:r>
            <a:r>
              <a:rPr lang="en-US" sz="2800" dirty="0" smtClean="0">
                <a:solidFill>
                  <a:srgbClr val="00FFFF"/>
                </a:solidFill>
              </a:rPr>
              <a:t> </a:t>
            </a:r>
            <a:r>
              <a:rPr lang="en-US" sz="2800" i="1" dirty="0" smtClean="0">
                <a:solidFill>
                  <a:srgbClr val="FFFF00"/>
                </a:solidFill>
              </a:rPr>
              <a:t>ICD-10 (</a:t>
            </a:r>
            <a:r>
              <a:rPr lang="en-US" sz="2800" i="1" dirty="0" err="1" smtClean="0">
                <a:solidFill>
                  <a:srgbClr val="FFFF00"/>
                </a:solidFill>
              </a:rPr>
              <a:t>Penyakit</a:t>
            </a:r>
            <a:r>
              <a:rPr lang="en-US" sz="2800" i="1" dirty="0" smtClean="0">
                <a:solidFill>
                  <a:srgbClr val="FFFF00"/>
                </a:solidFill>
              </a:rPr>
              <a:t>) &amp; ICD-9CM (</a:t>
            </a:r>
            <a:r>
              <a:rPr lang="en-US" sz="2800" i="1" dirty="0" err="1" smtClean="0">
                <a:solidFill>
                  <a:srgbClr val="FFFF00"/>
                </a:solidFill>
              </a:rPr>
              <a:t>Prosedur</a:t>
            </a:r>
            <a:r>
              <a:rPr lang="en-US" sz="2800" i="1" dirty="0" smtClean="0">
                <a:solidFill>
                  <a:srgbClr val="FFFF00"/>
                </a:solidFill>
              </a:rPr>
              <a:t>)</a:t>
            </a:r>
            <a:r>
              <a:rPr lang="en-US" sz="2800" dirty="0" smtClean="0">
                <a:solidFill>
                  <a:srgbClr val="FFFF00"/>
                </a:solidFill>
              </a:rPr>
              <a:t> </a:t>
            </a:r>
          </a:p>
          <a:p>
            <a:pPr eaLnBrk="1" fontAlgn="base" hangingPunct="1">
              <a:spcBef>
                <a:spcPct val="0"/>
              </a:spcBef>
              <a:spcAft>
                <a:spcPct val="0"/>
              </a:spcAft>
              <a:defRPr/>
            </a:pPr>
            <a:endParaRPr lang="en-US" sz="2800" dirty="0" smtClean="0">
              <a:solidFill>
                <a:srgbClr val="00FFFF"/>
              </a:solidFill>
            </a:endParaRPr>
          </a:p>
        </p:txBody>
      </p:sp>
      <p:sp>
        <p:nvSpPr>
          <p:cNvPr id="4" name="Rectangle 3"/>
          <p:cNvSpPr/>
          <p:nvPr/>
        </p:nvSpPr>
        <p:spPr>
          <a:xfrm>
            <a:off x="700113" y="685800"/>
            <a:ext cx="7743774" cy="707886"/>
          </a:xfrm>
          <a:prstGeom prst="rect">
            <a:avLst/>
          </a:prstGeom>
          <a:solidFill>
            <a:schemeClr val="accent6">
              <a:lumMod val="50000"/>
            </a:schemeClr>
          </a:solid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4000" b="1" spc="50" dirty="0">
                <a:ln w="11430"/>
                <a:solidFill>
                  <a:srgbClr val="FFFF00"/>
                </a:solidFill>
                <a:effectLst>
                  <a:outerShdw blurRad="76200" dist="50800" dir="5400000" algn="tl" rotWithShape="0">
                    <a:srgbClr val="000000">
                      <a:alpha val="65000"/>
                    </a:srgbClr>
                  </a:outerShdw>
                </a:effectLst>
                <a:cs typeface="Arial" pitchFamily="34" charset="0"/>
              </a:rPr>
              <a:t>DEFINISI KODING</a:t>
            </a:r>
            <a:endParaRPr lang="en-US" sz="4000" b="1" spc="50" dirty="0">
              <a:ln w="11430"/>
              <a:solidFill>
                <a:srgbClr val="FFFF00"/>
              </a:solidFill>
              <a:effectLst>
                <a:outerShdw blurRad="76200" dist="50800" dir="5400000" algn="tl" rotWithShape="0">
                  <a:srgbClr val="000000">
                    <a:alpha val="65000"/>
                  </a:srgbClr>
                </a:outerShdw>
              </a:effectLst>
              <a:cs typeface="Arial" pitchFamily="34" charset="0"/>
            </a:endParaRPr>
          </a:p>
        </p:txBody>
      </p:sp>
    </p:spTree>
    <p:extLst>
      <p:ext uri="{BB962C8B-B14F-4D97-AF65-F5344CB8AC3E}">
        <p14:creationId xmlns:p14="http://schemas.microsoft.com/office/powerpoint/2010/main" val="415606339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3" name="Picture 2" descr="ICD10"/>
          <p:cNvPicPr>
            <a:picLocks noChangeAspect="1" noChangeArrowheads="1"/>
          </p:cNvPicPr>
          <p:nvPr/>
        </p:nvPicPr>
        <p:blipFill>
          <a:blip r:embed="rId4" cstate="print"/>
          <a:srcRect/>
          <a:stretch>
            <a:fillRect/>
          </a:stretch>
        </p:blipFill>
        <p:spPr bwMode="auto">
          <a:xfrm>
            <a:off x="466328" y="1752600"/>
            <a:ext cx="3962400" cy="4537075"/>
          </a:xfrm>
          <a:prstGeom prst="rect">
            <a:avLst/>
          </a:prstGeom>
          <a:solidFill>
            <a:schemeClr val="hlink"/>
          </a:solidFill>
          <a:ln w="76200">
            <a:solidFill>
              <a:schemeClr val="hlink"/>
            </a:solidFill>
            <a:miter lim="800000"/>
            <a:headEnd/>
            <a:tailEnd/>
          </a:ln>
        </p:spPr>
      </p:pic>
      <p:sp>
        <p:nvSpPr>
          <p:cNvPr id="4" name="Text Box 3"/>
          <p:cNvSpPr txBox="1">
            <a:spLocks noChangeArrowheads="1"/>
          </p:cNvSpPr>
          <p:nvPr/>
        </p:nvSpPr>
        <p:spPr bwMode="auto">
          <a:xfrm>
            <a:off x="620190" y="634273"/>
            <a:ext cx="7920038" cy="1016000"/>
          </a:xfrm>
          <a:prstGeom prst="rect">
            <a:avLst/>
          </a:prstGeom>
          <a:solidFill>
            <a:srgbClr val="66FF66"/>
          </a:solidFill>
          <a:ln w="9525">
            <a:solidFill>
              <a:schemeClr val="accent2"/>
            </a:solidFill>
            <a:miter lim="800000"/>
            <a:headEnd/>
            <a:tailEnd/>
          </a:ln>
          <a:effectLst>
            <a:outerShdw dist="35921" dir="2700000" algn="ctr" rotWithShape="0">
              <a:schemeClr val="tx1"/>
            </a:outerShdw>
          </a:effec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3200" dirty="0">
                <a:solidFill>
                  <a:srgbClr val="FF3300"/>
                </a:solidFill>
                <a:effectLst>
                  <a:outerShdw blurRad="38100" dist="38100" dir="2700000" algn="tl">
                    <a:srgbClr val="000000"/>
                  </a:outerShdw>
                </a:effectLst>
                <a:latin typeface="Arial Black" pitchFamily="34" charset="0"/>
              </a:rPr>
              <a:t>KLASIFIKASI</a:t>
            </a:r>
          </a:p>
          <a:p>
            <a:pPr algn="ctr">
              <a:defRPr/>
            </a:pPr>
            <a:r>
              <a:rPr lang="en-US" sz="2800" dirty="0">
                <a:solidFill>
                  <a:srgbClr val="FF3300"/>
                </a:solidFill>
                <a:effectLst>
                  <a:outerShdw blurRad="38100" dist="38100" dir="2700000" algn="tl">
                    <a:srgbClr val="000000"/>
                  </a:outerShdw>
                </a:effectLst>
                <a:latin typeface="Arial Black" pitchFamily="34" charset="0"/>
              </a:rPr>
              <a:t>PENYAKIT &amp; TINDAKAN/PROSEDUR</a:t>
            </a:r>
          </a:p>
        </p:txBody>
      </p:sp>
      <p:pic>
        <p:nvPicPr>
          <p:cNvPr id="5" name="Picture 4" descr="ICD9CM"/>
          <p:cNvPicPr>
            <a:picLocks noChangeAspect="1" noChangeArrowheads="1"/>
          </p:cNvPicPr>
          <p:nvPr/>
        </p:nvPicPr>
        <p:blipFill>
          <a:blip r:embed="rId5" cstate="print"/>
          <a:srcRect/>
          <a:stretch>
            <a:fillRect/>
          </a:stretch>
        </p:blipFill>
        <p:spPr bwMode="auto">
          <a:xfrm>
            <a:off x="4862399" y="1743890"/>
            <a:ext cx="3673475" cy="4537075"/>
          </a:xfrm>
          <a:prstGeom prst="rect">
            <a:avLst/>
          </a:prstGeom>
          <a:noFill/>
          <a:ln w="57150">
            <a:solidFill>
              <a:schemeClr val="hlink"/>
            </a:solidFill>
            <a:miter lim="800000"/>
            <a:headEnd/>
            <a:tailEnd/>
          </a:ln>
        </p:spPr>
      </p:pic>
      <p:sp>
        <p:nvSpPr>
          <p:cNvPr id="6" name="Rectangle 5"/>
          <p:cNvSpPr/>
          <p:nvPr/>
        </p:nvSpPr>
        <p:spPr>
          <a:xfrm>
            <a:off x="6055518" y="4795837"/>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p>
        </p:txBody>
      </p:sp>
    </p:spTree>
    <p:extLst>
      <p:ext uri="{BB962C8B-B14F-4D97-AF65-F5344CB8AC3E}">
        <p14:creationId xmlns:p14="http://schemas.microsoft.com/office/powerpoint/2010/main" val="98713264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987</Words>
  <Application>Microsoft Office PowerPoint</Application>
  <PresentationFormat>On-screen Show (4:3)</PresentationFormat>
  <Paragraphs>239</Paragraphs>
  <Slides>35</Slides>
  <Notes>18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KEMAMPUAN AKHIR YANG DIHARAPKAN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ATURAN RESELEKSI KODING MORBIDITAS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214</cp:revision>
  <dcterms:created xsi:type="dcterms:W3CDTF">2010-08-24T06:47:44Z</dcterms:created>
  <dcterms:modified xsi:type="dcterms:W3CDTF">2017-11-29T17:58:13Z</dcterms:modified>
</cp:coreProperties>
</file>