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16" r:id="rId2"/>
    <p:sldId id="358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3" r:id="rId21"/>
    <p:sldId id="354" r:id="rId22"/>
    <p:sldId id="35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112" d="100"/>
          <a:sy n="112" d="100"/>
        </p:scale>
        <p:origin x="-150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BEBB44-9204-449A-9436-A5F72C709857}" type="datetimeFigureOut">
              <a:rPr lang="id-ID"/>
              <a:pPr>
                <a:defRPr/>
              </a:pPr>
              <a:t>30/11/2017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94B30E-5FCB-408D-8AB7-6845C20018A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2606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9643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4506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08595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41856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264337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7941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92491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99104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22673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57522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2086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22635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0228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3516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3187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6638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98340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81556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2500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0052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B9B39-5458-4FC2-A4CD-4FD70F2E2D83}" type="datetime1">
              <a:rPr lang="en-US"/>
              <a:pPr>
                <a:defRPr/>
              </a:pPr>
              <a:t>30-Nov-17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0123A-B96C-438E-AA56-80159B7CF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FBC89-7FAE-47F7-90F7-632E0A16E252}" type="datetime1">
              <a:rPr lang="en-US"/>
              <a:pPr>
                <a:defRPr/>
              </a:pPr>
              <a:t>30-Nov-17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9CB9F-F93B-4496-ACB9-10B898FED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A339A-2AAF-49C4-9197-E410C2CEE0DE}" type="datetime1">
              <a:rPr lang="en-US"/>
              <a:pPr>
                <a:defRPr/>
              </a:pPr>
              <a:t>30-Nov-17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CFE4F-94C6-497D-8ABB-28216A0E3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69A6-D5FD-4DFC-A7A4-088FA154EFC3}" type="datetime1">
              <a:rPr lang="en-US"/>
              <a:pPr>
                <a:defRPr/>
              </a:pPr>
              <a:t>30-Nov-17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32F2F-6424-4AA5-9E3D-90E72048A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2CDE-EC27-401E-96A4-F423FCAD5268}" type="datetime1">
              <a:rPr lang="en-US"/>
              <a:pPr>
                <a:defRPr/>
              </a:pPr>
              <a:t>30-Nov-17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8F3F7-E82D-4BEE-86BE-B323AA6C5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0553E-1036-449E-B003-66115D4ED24F}" type="datetime1">
              <a:rPr lang="en-US"/>
              <a:pPr>
                <a:defRPr/>
              </a:pPr>
              <a:t>30-Nov-17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FA3DD-A43A-4BC2-B64F-C39A0AAF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2BFCD-AC7B-40A6-B174-555E77579E6C}" type="datetime1">
              <a:rPr lang="en-US"/>
              <a:pPr>
                <a:defRPr/>
              </a:pPr>
              <a:t>30-Nov-17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2BFAD-EE7A-4390-B85D-F6749E612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3A3B2-0B60-4969-9B1F-DF4CA0940E77}" type="datetime1">
              <a:rPr lang="en-US"/>
              <a:pPr>
                <a:defRPr/>
              </a:pPr>
              <a:t>30-Nov-17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20592-9ED0-4225-85FE-074294032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9E38-E174-4575-93A6-3F28C24F5BCA}" type="datetime1">
              <a:rPr lang="en-US"/>
              <a:pPr>
                <a:defRPr/>
              </a:pPr>
              <a:t>30-Nov-17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F0A2-CEA4-48F0-BD95-4B91D9F57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7195-69FC-4C89-9D20-947F3459C0AC}" type="datetime1">
              <a:rPr lang="en-US"/>
              <a:pPr>
                <a:defRPr/>
              </a:pPr>
              <a:t>30-Nov-17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810FE-E2AD-41EF-9E96-8634289E6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0FA72-65A3-4048-9DF1-FF50E6FA9291}" type="datetime1">
              <a:rPr lang="en-US"/>
              <a:pPr>
                <a:defRPr/>
              </a:pPr>
              <a:t>30-Nov-17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3A6C4-D736-4F47-833A-224B6EFED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423179-116D-4FDB-85FF-BF328392149F}" type="datetime1">
              <a:rPr lang="en-US"/>
              <a:pPr>
                <a:defRPr/>
              </a:pPr>
              <a:t>30-Nov-17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576388A-37C8-4864-86A6-D008759AA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villavos.files.wordpress.com/2015/07/post-5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4" y="3657600"/>
            <a:ext cx="592137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KUALITAS KODING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12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LAELA INDAWATI, </a:t>
            </a:r>
            <a:r>
              <a:rPr lang="en-US" sz="2000" b="1" dirty="0" err="1">
                <a:solidFill>
                  <a:schemeClr val="bg1"/>
                </a:solidFill>
              </a:rPr>
              <a:t>SSt.MIK</a:t>
            </a:r>
            <a:r>
              <a:rPr lang="en-US" sz="2000" b="1" dirty="0">
                <a:solidFill>
                  <a:schemeClr val="bg1"/>
                </a:solidFill>
              </a:rPr>
              <a:t>., MKM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YATI MARYATI, SKM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REKAM </a:t>
            </a:r>
            <a:r>
              <a:rPr lang="en-US" sz="2000" b="1" dirty="0" smtClean="0">
                <a:solidFill>
                  <a:schemeClr val="bg1"/>
                </a:solidFill>
              </a:rPr>
              <a:t>MEDIS DAN INFORMASI KESEHATAN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876300" y="751332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pengkodean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19100" y="1839469"/>
            <a:ext cx="8229600" cy="1905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endParaRPr lang="en-US" dirty="0" smtClean="0"/>
          </a:p>
          <a:p>
            <a:r>
              <a:rPr lang="en-US" dirty="0" err="1" smtClean="0"/>
              <a:t>Perencanaan</a:t>
            </a:r>
            <a:r>
              <a:rPr lang="en-US" dirty="0" smtClean="0"/>
              <a:t>’</a:t>
            </a:r>
          </a:p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i="1" dirty="0" smtClean="0"/>
              <a:t>reimbursement</a:t>
            </a:r>
            <a:endParaRPr lang="en-US" i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5300" y="4201668"/>
            <a:ext cx="8229600" cy="19050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pengodean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keperluan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reimbursement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pengode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harus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sadar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bahwa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hasil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pengodeannya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menjadi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mekanisme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komunikasi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antara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provider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asuhan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perusahaan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asuransi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pihak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ketiga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pembiaya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pelayanan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986659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821505" y="1166842"/>
            <a:ext cx="7500990" cy="452431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diberlakukannya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BPJS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Badan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Penyelenggara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Jaminan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Kesehatan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Kesehatan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tanggal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1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Januari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2014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BPJS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Ketenagakerjaan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serta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berlakunya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INA CBGs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BPJS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Rumah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Sakit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dimana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diagnostik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menjadi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satu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variabel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penghitungan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biaya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pelayanan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Rumah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Sakit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Hal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tentunya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menuntut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kinerja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petugas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kodifikasi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atau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ketepatan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/.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843853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14348" y="1166842"/>
            <a:ext cx="7715304" cy="452431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Keakuratan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kecepatan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menentukan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diagnosa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menjadi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sangat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penting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Karena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ketepatan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keakuratan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diberikan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mempengaruhi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besar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atau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kecilnya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klaim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penghitungan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biaya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pelayanan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kesehatan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harus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dikeluarkan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oleh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BPJS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Rumah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Sakit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Sehingga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peran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petugas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sangat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berpengaruh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terhadap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klaim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BPJS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75201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5"/>
          <p:cNvSpPr>
            <a:spLocks noChangeArrowheads="1"/>
          </p:cNvSpPr>
          <p:nvPr/>
        </p:nvSpPr>
        <p:spPr bwMode="auto">
          <a:xfrm rot="1378361">
            <a:off x="281782" y="2950378"/>
            <a:ext cx="3671887" cy="19431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665" y="10800"/>
                </a:moveTo>
                <a:cubicBezTo>
                  <a:pt x="2665" y="15293"/>
                  <a:pt x="6307" y="18935"/>
                  <a:pt x="10800" y="18935"/>
                </a:cubicBezTo>
                <a:cubicBezTo>
                  <a:pt x="15293" y="18935"/>
                  <a:pt x="18935" y="15293"/>
                  <a:pt x="18935" y="10800"/>
                </a:cubicBezTo>
                <a:cubicBezTo>
                  <a:pt x="18935" y="6307"/>
                  <a:pt x="15293" y="2665"/>
                  <a:pt x="10800" y="2665"/>
                </a:cubicBezTo>
                <a:cubicBezTo>
                  <a:pt x="6307" y="2665"/>
                  <a:pt x="2665" y="6307"/>
                  <a:pt x="2665" y="10800"/>
                </a:cubicBezTo>
                <a:close/>
              </a:path>
            </a:pathLst>
          </a:custGeom>
          <a:solidFill>
            <a:srgbClr val="56F62A">
              <a:alpha val="87057"/>
            </a:srgbClr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2802732" y="3094841"/>
            <a:ext cx="3744912" cy="251936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419" y="10800"/>
                </a:moveTo>
                <a:cubicBezTo>
                  <a:pt x="2419" y="15429"/>
                  <a:pt x="6171" y="19181"/>
                  <a:pt x="10800" y="19181"/>
                </a:cubicBezTo>
                <a:cubicBezTo>
                  <a:pt x="15429" y="19181"/>
                  <a:pt x="19181" y="15429"/>
                  <a:pt x="19181" y="10800"/>
                </a:cubicBezTo>
                <a:cubicBezTo>
                  <a:pt x="19181" y="6171"/>
                  <a:pt x="15429" y="2419"/>
                  <a:pt x="10800" y="2419"/>
                </a:cubicBezTo>
                <a:cubicBezTo>
                  <a:pt x="6171" y="2419"/>
                  <a:pt x="2419" y="6171"/>
                  <a:pt x="2419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accent3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 rot="-1193492">
            <a:off x="5261769" y="3020228"/>
            <a:ext cx="3600450" cy="18002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438" y="10800"/>
                </a:moveTo>
                <a:cubicBezTo>
                  <a:pt x="2438" y="15418"/>
                  <a:pt x="6182" y="19162"/>
                  <a:pt x="10800" y="19162"/>
                </a:cubicBezTo>
                <a:cubicBezTo>
                  <a:pt x="15418" y="19162"/>
                  <a:pt x="19162" y="15418"/>
                  <a:pt x="19162" y="10800"/>
                </a:cubicBezTo>
                <a:cubicBezTo>
                  <a:pt x="19162" y="6182"/>
                  <a:pt x="15418" y="2438"/>
                  <a:pt x="10800" y="2438"/>
                </a:cubicBezTo>
                <a:cubicBezTo>
                  <a:pt x="6182" y="2438"/>
                  <a:pt x="2438" y="6182"/>
                  <a:pt x="2438" y="10800"/>
                </a:cubicBezTo>
                <a:close/>
              </a:path>
            </a:pathLst>
          </a:custGeom>
          <a:solidFill>
            <a:schemeClr val="accent1">
              <a:lumMod val="90000"/>
            </a:scheme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289844" y="3382178"/>
            <a:ext cx="20891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AU" sz="2800" b="1">
                <a:solidFill>
                  <a:srgbClr val="56F62A"/>
                </a:solidFill>
                <a:cs typeface="Arial" pitchFamily="34" charset="0"/>
              </a:rPr>
              <a:t>Rekam Medis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6475362" y="3382178"/>
            <a:ext cx="194357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id-ID" sz="2800" b="1" dirty="0" smtClean="0">
                <a:solidFill>
                  <a:srgbClr val="D6D6F5"/>
                </a:solidFill>
                <a:cs typeface="Arial" pitchFamily="34" charset="0"/>
              </a:rPr>
              <a:t>INA</a:t>
            </a:r>
            <a:r>
              <a:rPr lang="en-AU" sz="2800" b="1" dirty="0" smtClean="0">
                <a:solidFill>
                  <a:srgbClr val="D6D6F5"/>
                </a:solidFill>
                <a:cs typeface="Arial" pitchFamily="34" charset="0"/>
              </a:rPr>
              <a:t>CBGs </a:t>
            </a:r>
            <a:r>
              <a:rPr lang="en-AU" sz="2800" b="1" dirty="0">
                <a:solidFill>
                  <a:srgbClr val="D6D6F5"/>
                </a:solidFill>
                <a:cs typeface="Arial" pitchFamily="34" charset="0"/>
              </a:rPr>
              <a:t>Group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953669" y="3671103"/>
            <a:ext cx="1441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AU" sz="2800" b="1">
                <a:solidFill>
                  <a:srgbClr val="FFFF00"/>
                </a:solidFill>
                <a:cs typeface="Arial" pitchFamily="34" charset="0"/>
              </a:rPr>
              <a:t>Koding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332622" y="1243797"/>
            <a:ext cx="8427307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dirty="0" err="1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Hubungan</a:t>
            </a:r>
            <a:r>
              <a:rPr lang="en-US" sz="4000" dirty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 </a:t>
            </a:r>
            <a:br>
              <a:rPr lang="en-US" sz="4000" dirty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</a:br>
            <a:r>
              <a:rPr lang="en-US" sz="4000" dirty="0" err="1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Rekam</a:t>
            </a:r>
            <a:r>
              <a:rPr lang="en-US" sz="4000" dirty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 </a:t>
            </a:r>
            <a:r>
              <a:rPr lang="en-US" sz="4000" dirty="0" err="1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Medis</a:t>
            </a:r>
            <a:r>
              <a:rPr lang="en-US" sz="4000" dirty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 – </a:t>
            </a:r>
            <a:r>
              <a:rPr lang="en-US" sz="4000" dirty="0" err="1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Koding</a:t>
            </a:r>
            <a:r>
              <a:rPr lang="en-US" sz="4000" dirty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 – </a:t>
            </a:r>
            <a:r>
              <a:rPr lang="id-ID" sz="4000" dirty="0" smtClean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INA</a:t>
            </a:r>
            <a:r>
              <a:rPr lang="en-US" sz="4000" dirty="0" err="1" smtClean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cbg</a:t>
            </a:r>
            <a:endParaRPr lang="en-US" sz="4000" dirty="0">
              <a:ln w="11430"/>
              <a:solidFill>
                <a:srgbClr val="FF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4986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>
          <a:xfrm>
            <a:off x="1096962" y="1693069"/>
            <a:ext cx="7358063" cy="43576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800" b="1" kern="0" dirty="0" err="1">
                <a:latin typeface="Eras Light ITC" pitchFamily="34" charset="0"/>
                <a:cs typeface="Arial" pitchFamily="34" charset="0"/>
              </a:rPr>
              <a:t>Tanpa</a:t>
            </a:r>
            <a:r>
              <a:rPr lang="en-US" sz="2800" b="1" kern="0" dirty="0">
                <a:latin typeface="Eras Light ITC" pitchFamily="34" charset="0"/>
                <a:cs typeface="Arial" pitchFamily="34" charset="0"/>
              </a:rPr>
              <a:t> </a:t>
            </a:r>
            <a:r>
              <a:rPr lang="en-US" sz="2800" b="1" kern="0" dirty="0" err="1">
                <a:latin typeface="Eras Light ITC" pitchFamily="34" charset="0"/>
                <a:cs typeface="Arial" pitchFamily="34" charset="0"/>
              </a:rPr>
              <a:t>dokumentasi</a:t>
            </a:r>
            <a:r>
              <a:rPr lang="en-US" sz="2800" b="1" kern="0" dirty="0">
                <a:latin typeface="Eras Light ITC" pitchFamily="34" charset="0"/>
                <a:cs typeface="Arial" pitchFamily="34" charset="0"/>
              </a:rPr>
              <a:t> </a:t>
            </a:r>
            <a:r>
              <a:rPr lang="en-US" sz="2800" b="1" kern="0" dirty="0" err="1">
                <a:latin typeface="Eras Light ITC" pitchFamily="34" charset="0"/>
                <a:cs typeface="Arial" pitchFamily="34" charset="0"/>
              </a:rPr>
              <a:t>rekam</a:t>
            </a:r>
            <a:r>
              <a:rPr lang="en-US" sz="2800" b="1" kern="0" dirty="0">
                <a:latin typeface="Eras Light ITC" pitchFamily="34" charset="0"/>
                <a:cs typeface="Arial" pitchFamily="34" charset="0"/>
              </a:rPr>
              <a:t> </a:t>
            </a:r>
            <a:r>
              <a:rPr lang="en-US" sz="2800" b="1" kern="0" dirty="0" err="1">
                <a:latin typeface="Eras Light ITC" pitchFamily="34" charset="0"/>
                <a:cs typeface="Arial" pitchFamily="34" charset="0"/>
              </a:rPr>
              <a:t>medis</a:t>
            </a:r>
            <a:r>
              <a:rPr lang="en-US" sz="2800" b="1" kern="0" dirty="0">
                <a:latin typeface="Eras Light ITC" pitchFamily="34" charset="0"/>
                <a:cs typeface="Arial" pitchFamily="34" charset="0"/>
              </a:rPr>
              <a:t> – </a:t>
            </a:r>
            <a:r>
              <a:rPr lang="en-US" sz="2800" b="1" kern="0" dirty="0" err="1">
                <a:latin typeface="Eras Light ITC" pitchFamily="34" charset="0"/>
                <a:cs typeface="Arial" pitchFamily="34" charset="0"/>
              </a:rPr>
              <a:t>Koding</a:t>
            </a:r>
            <a:r>
              <a:rPr lang="en-US" sz="2800" b="1" kern="0" dirty="0">
                <a:latin typeface="Eras Light ITC" pitchFamily="34" charset="0"/>
                <a:cs typeface="Arial" pitchFamily="34" charset="0"/>
              </a:rPr>
              <a:t> </a:t>
            </a:r>
            <a:r>
              <a:rPr lang="en-US" sz="2800" b="1" kern="0" dirty="0" err="1">
                <a:latin typeface="Eras Light ITC" pitchFamily="34" charset="0"/>
                <a:cs typeface="Arial" pitchFamily="34" charset="0"/>
              </a:rPr>
              <a:t>tidak</a:t>
            </a:r>
            <a:r>
              <a:rPr lang="en-US" sz="2800" b="1" kern="0" dirty="0">
                <a:latin typeface="Eras Light ITC" pitchFamily="34" charset="0"/>
                <a:cs typeface="Arial" pitchFamily="34" charset="0"/>
              </a:rPr>
              <a:t> </a:t>
            </a:r>
            <a:r>
              <a:rPr lang="en-US" sz="2800" b="1" kern="0" dirty="0" err="1">
                <a:latin typeface="Eras Light ITC" pitchFamily="34" charset="0"/>
                <a:cs typeface="Arial" pitchFamily="34" charset="0"/>
              </a:rPr>
              <a:t>bisa</a:t>
            </a:r>
            <a:r>
              <a:rPr lang="en-US" sz="2800" b="1" kern="0" dirty="0">
                <a:latin typeface="Eras Light ITC" pitchFamily="34" charset="0"/>
                <a:cs typeface="Arial" pitchFamily="34" charset="0"/>
              </a:rPr>
              <a:t> </a:t>
            </a:r>
            <a:r>
              <a:rPr lang="en-US" sz="2800" b="1" kern="0" dirty="0" err="1">
                <a:latin typeface="Eras Light ITC" pitchFamily="34" charset="0"/>
                <a:cs typeface="Arial" pitchFamily="34" charset="0"/>
              </a:rPr>
              <a:t>dilakukan</a:t>
            </a:r>
            <a:endParaRPr lang="en-US" sz="2800" b="1" kern="0" dirty="0">
              <a:latin typeface="Eras Light ITC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800" b="1" kern="0" dirty="0" err="1">
                <a:latin typeface="Eras Light ITC" pitchFamily="34" charset="0"/>
                <a:cs typeface="Arial" pitchFamily="34" charset="0"/>
              </a:rPr>
              <a:t>Kelengkapan</a:t>
            </a:r>
            <a:r>
              <a:rPr lang="en-US" sz="2800" b="1" kern="0" dirty="0">
                <a:latin typeface="Eras Light ITC" pitchFamily="34" charset="0"/>
                <a:cs typeface="Arial" pitchFamily="34" charset="0"/>
              </a:rPr>
              <a:t>  RESUME MEDIS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800" b="1" kern="0" dirty="0" err="1">
                <a:latin typeface="Eras Light ITC" pitchFamily="34" charset="0"/>
                <a:cs typeface="Arial" pitchFamily="34" charset="0"/>
              </a:rPr>
              <a:t>Ketelitian</a:t>
            </a:r>
            <a:r>
              <a:rPr lang="en-US" sz="2800" b="1" kern="0" dirty="0">
                <a:latin typeface="Eras Light ITC" pitchFamily="34" charset="0"/>
                <a:cs typeface="Arial" pitchFamily="34" charset="0"/>
              </a:rPr>
              <a:t> &amp; </a:t>
            </a:r>
            <a:r>
              <a:rPr lang="en-US" sz="2800" b="1" kern="0" dirty="0" err="1">
                <a:latin typeface="Eras Light ITC" pitchFamily="34" charset="0"/>
                <a:cs typeface="Arial" pitchFamily="34" charset="0"/>
              </a:rPr>
              <a:t>Ketepatan</a:t>
            </a:r>
            <a:r>
              <a:rPr lang="en-US" sz="2800" b="1" kern="0" dirty="0">
                <a:latin typeface="Eras Light ITC" pitchFamily="34" charset="0"/>
                <a:cs typeface="Arial" pitchFamily="34" charset="0"/>
              </a:rPr>
              <a:t> </a:t>
            </a:r>
            <a:r>
              <a:rPr lang="en-US" sz="2800" b="1" kern="0" dirty="0" err="1">
                <a:latin typeface="Eras Light ITC" pitchFamily="34" charset="0"/>
                <a:cs typeface="Arial" pitchFamily="34" charset="0"/>
              </a:rPr>
              <a:t>koding</a:t>
            </a:r>
            <a:endParaRPr lang="en-US" sz="2800" b="1" kern="0" dirty="0">
              <a:latin typeface="Eras Light ITC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800" b="1" kern="0" dirty="0" err="1">
                <a:latin typeface="Eras Light ITC" pitchFamily="34" charset="0"/>
                <a:cs typeface="Arial" pitchFamily="34" charset="0"/>
              </a:rPr>
              <a:t>Komunikasi</a:t>
            </a:r>
            <a:r>
              <a:rPr lang="en-US" sz="2800" b="1" kern="0" dirty="0">
                <a:latin typeface="Eras Light ITC" pitchFamily="34" charset="0"/>
                <a:cs typeface="Arial" pitchFamily="34" charset="0"/>
              </a:rPr>
              <a:t> </a:t>
            </a:r>
            <a:r>
              <a:rPr lang="en-US" sz="2800" b="1" kern="0" dirty="0" err="1">
                <a:latin typeface="Eras Light ITC" pitchFamily="34" charset="0"/>
                <a:cs typeface="Arial" pitchFamily="34" charset="0"/>
              </a:rPr>
              <a:t>dokter</a:t>
            </a:r>
            <a:r>
              <a:rPr lang="en-US" sz="2800" b="1" kern="0" dirty="0">
                <a:latin typeface="Eras Light ITC" pitchFamily="34" charset="0"/>
                <a:cs typeface="Arial" pitchFamily="34" charset="0"/>
              </a:rPr>
              <a:t> </a:t>
            </a:r>
            <a:r>
              <a:rPr lang="en-US" sz="2800" b="1" kern="0" dirty="0" err="1">
                <a:latin typeface="Eras Light ITC" pitchFamily="34" charset="0"/>
                <a:cs typeface="Arial" pitchFamily="34" charset="0"/>
              </a:rPr>
              <a:t>dan</a:t>
            </a:r>
            <a:r>
              <a:rPr lang="en-US" sz="2800" b="1" kern="0" dirty="0">
                <a:latin typeface="Eras Light ITC" pitchFamily="34" charset="0"/>
                <a:cs typeface="Arial" pitchFamily="34" charset="0"/>
              </a:rPr>
              <a:t> </a:t>
            </a:r>
            <a:r>
              <a:rPr lang="en-US" sz="2800" b="1" kern="0" dirty="0" err="1">
                <a:latin typeface="Eras Light ITC" pitchFamily="34" charset="0"/>
                <a:cs typeface="Arial" pitchFamily="34" charset="0"/>
              </a:rPr>
              <a:t>koder</a:t>
            </a:r>
            <a:endParaRPr lang="en-US" sz="2800" b="1" kern="0" dirty="0">
              <a:latin typeface="Eras Light ITC" pitchFamily="34" charset="0"/>
              <a:cs typeface="Arial" pitchFamily="34" charset="0"/>
            </a:endParaRPr>
          </a:p>
        </p:txBody>
      </p:sp>
      <p:sp>
        <p:nvSpPr>
          <p:cNvPr id="4" name="Title 5"/>
          <p:cNvSpPr>
            <a:spLocks noGrp="1"/>
          </p:cNvSpPr>
          <p:nvPr/>
        </p:nvSpPr>
        <p:spPr>
          <a:xfrm>
            <a:off x="668337" y="807244"/>
            <a:ext cx="7807325" cy="584200"/>
          </a:xfrm>
          <a:prstGeom prst="rect">
            <a:avLst/>
          </a:prstGeom>
        </p:spPr>
        <p:txBody>
          <a:bodyPr vert="horz" wrap="none" anchor="t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sz="32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REKAM MEDIS PONDASI UTAMA KODING</a:t>
            </a:r>
            <a:endParaRPr lang="en-US" sz="320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5481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5"/>
          <p:cNvSpPr>
            <a:spLocks noGrp="1"/>
          </p:cNvSpPr>
          <p:nvPr/>
        </p:nvSpPr>
        <p:spPr>
          <a:xfrm>
            <a:off x="614363" y="1256809"/>
            <a:ext cx="8148637" cy="646113"/>
          </a:xfrm>
          <a:prstGeom prst="rect">
            <a:avLst/>
          </a:prstGeom>
        </p:spPr>
        <p:txBody>
          <a:bodyPr vert="horz" wrap="none" anchor="t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id-ID" sz="36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DOKUMENTASI DALAM </a:t>
            </a:r>
            <a:r>
              <a:rPr lang="en-US" sz="36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REKAM MEDIS</a:t>
            </a:r>
            <a:endParaRPr lang="en-US" sz="360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2492647"/>
            <a:ext cx="8001000" cy="310854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Harus akurat dan lengkap</a:t>
            </a:r>
          </a:p>
          <a:p>
            <a:pPr marL="268288" indent="-26828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Mencerminkan episode perawatan pasien</a:t>
            </a:r>
          </a:p>
          <a:p>
            <a:pPr marL="268288" indent="-26828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Penulisan Diagnosa &amp; Prosedur tidak boleh disingkat (Resume Medis &amp; IC)</a:t>
            </a:r>
          </a:p>
          <a:p>
            <a:pPr marL="268288" indent="-26828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Harus jelas dan rinci</a:t>
            </a:r>
          </a:p>
          <a:p>
            <a:pPr marL="268288" indent="-26828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Catatan harus dapat dibaca dan tidak boleh dihapus </a:t>
            </a: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1150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>
          <a:xfrm>
            <a:off x="683568" y="1708944"/>
            <a:ext cx="8460432" cy="43576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id-ID" sz="2800" b="1" kern="0" dirty="0" smtClean="0">
                <a:latin typeface="Eras Light ITC" pitchFamily="34" charset="0"/>
                <a:cs typeface="Arial" pitchFamily="34" charset="0"/>
              </a:rPr>
              <a:t>Data demografi pasien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id-ID" sz="2800" b="1" kern="0" dirty="0" smtClean="0">
                <a:latin typeface="Eras Light ITC" pitchFamily="34" charset="0"/>
                <a:cs typeface="Arial" pitchFamily="34" charset="0"/>
              </a:rPr>
              <a:t>Resume medis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id-ID" sz="2800" b="1" kern="0" dirty="0" smtClean="0">
                <a:latin typeface="Eras Light ITC" pitchFamily="34" charset="0"/>
                <a:cs typeface="Arial" pitchFamily="34" charset="0"/>
              </a:rPr>
              <a:t>Laporan operasi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id-ID" sz="2800" b="1" kern="0" dirty="0" smtClean="0">
                <a:latin typeface="Eras Light ITC" pitchFamily="34" charset="0"/>
                <a:cs typeface="Arial" pitchFamily="34" charset="0"/>
              </a:rPr>
              <a:t>Hasil pemeriksaan penunjang (P.A, Patklin,Radiologi)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id-ID" sz="2800" b="1" kern="0" dirty="0" smtClean="0">
                <a:latin typeface="Eras Light ITC" pitchFamily="34" charset="0"/>
                <a:cs typeface="Arial" pitchFamily="34" charset="0"/>
              </a:rPr>
              <a:t>Catatan Perkembangan Pasien Terintegrasi</a:t>
            </a:r>
          </a:p>
        </p:txBody>
      </p:sp>
      <p:sp>
        <p:nvSpPr>
          <p:cNvPr id="4" name="Title 5"/>
          <p:cNvSpPr>
            <a:spLocks noGrp="1"/>
          </p:cNvSpPr>
          <p:nvPr/>
        </p:nvSpPr>
        <p:spPr>
          <a:xfrm>
            <a:off x="0" y="791369"/>
            <a:ext cx="7567613" cy="647700"/>
          </a:xfrm>
          <a:prstGeom prst="rect">
            <a:avLst/>
          </a:prstGeom>
        </p:spPr>
        <p:txBody>
          <a:bodyPr vert="horz" wrap="none" anchor="t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id-ID" sz="36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Sumber data </a:t>
            </a:r>
            <a:r>
              <a:rPr lang="en-US" sz="36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</a:t>
            </a:r>
            <a:r>
              <a:rPr lang="id-ID" sz="36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</a:t>
            </a:r>
            <a:r>
              <a:rPr lang="en-US" sz="36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id-ID" sz="36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untuk koding</a:t>
            </a:r>
            <a:endParaRPr lang="en-US" sz="360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31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RMRSCM"/>
          <p:cNvPicPr>
            <a:picLocks noChangeAspect="1" noChangeArrowheads="1"/>
          </p:cNvPicPr>
          <p:nvPr/>
        </p:nvPicPr>
        <p:blipFill>
          <a:blip r:embed="rId4" cstate="print">
            <a:lum contrast="-4000"/>
          </a:blip>
          <a:srcRect/>
          <a:stretch>
            <a:fillRect/>
          </a:stretch>
        </p:blipFill>
        <p:spPr bwMode="auto">
          <a:xfrm>
            <a:off x="263594" y="1228726"/>
            <a:ext cx="4103687" cy="4608513"/>
          </a:xfrm>
          <a:prstGeom prst="rect">
            <a:avLst/>
          </a:prstGeom>
          <a:solidFill>
            <a:srgbClr val="C0C0C0">
              <a:alpha val="29019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97655" y="644526"/>
            <a:ext cx="75039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cs typeface="Arial" pitchFamily="34" charset="0"/>
              </a:rPr>
              <a:t>Resume </a:t>
            </a:r>
            <a:r>
              <a:rPr lang="en-US" sz="3200" b="1" dirty="0" err="1">
                <a:cs typeface="Arial" pitchFamily="34" charset="0"/>
              </a:rPr>
              <a:t>Medis</a:t>
            </a:r>
            <a:r>
              <a:rPr lang="en-US" sz="3200" b="1" dirty="0">
                <a:cs typeface="Arial" pitchFamily="34" charset="0"/>
              </a:rPr>
              <a:t> =  </a:t>
            </a:r>
            <a:r>
              <a:rPr lang="en-US" sz="3200" b="1" dirty="0" err="1">
                <a:cs typeface="Arial" pitchFamily="34" charset="0"/>
              </a:rPr>
              <a:t>Intisari</a:t>
            </a:r>
            <a:r>
              <a:rPr lang="en-US" sz="3200" b="1" dirty="0">
                <a:cs typeface="Arial" pitchFamily="34" charset="0"/>
              </a:rPr>
              <a:t> </a:t>
            </a:r>
            <a:r>
              <a:rPr lang="en-US" sz="3200" b="1" dirty="0" err="1">
                <a:cs typeface="Arial" pitchFamily="34" charset="0"/>
              </a:rPr>
              <a:t>dari</a:t>
            </a:r>
            <a:r>
              <a:rPr lang="en-US" sz="3200" b="1" dirty="0">
                <a:cs typeface="Arial" pitchFamily="34" charset="0"/>
              </a:rPr>
              <a:t> </a:t>
            </a:r>
            <a:r>
              <a:rPr lang="en-US" sz="3200" b="1" dirty="0" err="1">
                <a:cs typeface="Arial" pitchFamily="34" charset="0"/>
              </a:rPr>
              <a:t>Rekam</a:t>
            </a:r>
            <a:r>
              <a:rPr lang="en-US" sz="3200" b="1" dirty="0">
                <a:cs typeface="Arial" pitchFamily="34" charset="0"/>
              </a:rPr>
              <a:t> </a:t>
            </a:r>
            <a:r>
              <a:rPr lang="en-US" sz="3200" b="1" dirty="0" err="1">
                <a:cs typeface="Arial" pitchFamily="34" charset="0"/>
              </a:rPr>
              <a:t>Medis</a:t>
            </a:r>
            <a:endParaRPr lang="en-US" sz="3200" b="1" dirty="0"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60887" y="1228726"/>
            <a:ext cx="4176464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8193216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/>
        </p:nvCxnSpPr>
        <p:spPr>
          <a:xfrm>
            <a:off x="1926431" y="6727528"/>
            <a:ext cx="51133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1281" y="27434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481" y="274340"/>
            <a:ext cx="7259141" cy="6309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77481" y="579140"/>
            <a:ext cx="4846637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Callout 6"/>
          <p:cNvSpPr/>
          <p:nvPr/>
        </p:nvSpPr>
        <p:spPr>
          <a:xfrm>
            <a:off x="319881" y="4465340"/>
            <a:ext cx="3124200" cy="2057400"/>
          </a:xfrm>
          <a:prstGeom prst="wedgeEllipseCallout">
            <a:avLst>
              <a:gd name="adj1" fmla="val 65323"/>
              <a:gd name="adj2" fmla="val -13312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53451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/>
        </p:nvSpPr>
        <p:spPr>
          <a:xfrm>
            <a:off x="161925" y="121489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hangingPunct="1"/>
            <a:r>
              <a:rPr lang="id-ID" b="1" dirty="0" smtClean="0">
                <a:cs typeface="Arial" pitchFamily="34" charset="0"/>
              </a:rPr>
              <a:t>DOKTER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id-ID" dirty="0" smtClean="0"/>
              <a:t>   </a:t>
            </a:r>
            <a:r>
              <a:rPr lang="en-US" sz="2000" dirty="0" err="1" smtClean="0">
                <a:cs typeface="Arial" pitchFamily="34" charset="0"/>
              </a:rPr>
              <a:t>menegakkan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dan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menuliskan</a:t>
            </a:r>
            <a:r>
              <a:rPr lang="en-US" sz="2000" dirty="0" smtClean="0">
                <a:cs typeface="Arial" pitchFamily="34" charset="0"/>
              </a:rPr>
              <a:t> diagnosis primer </a:t>
            </a:r>
            <a:r>
              <a:rPr lang="en-US" sz="2000" dirty="0" err="1" smtClean="0">
                <a:cs typeface="Arial" pitchFamily="34" charset="0"/>
              </a:rPr>
              <a:t>dan</a:t>
            </a:r>
            <a:r>
              <a:rPr lang="en-US" sz="2000" dirty="0" smtClean="0">
                <a:cs typeface="Arial" pitchFamily="34" charset="0"/>
              </a:rPr>
              <a:t> diagnosis </a:t>
            </a:r>
            <a:r>
              <a:rPr lang="en-US" sz="2000" dirty="0" err="1" smtClean="0">
                <a:cs typeface="Arial" pitchFamily="34" charset="0"/>
              </a:rPr>
              <a:t>sekunder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apabila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ada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sesuai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dengan</a:t>
            </a:r>
            <a:r>
              <a:rPr lang="en-US" sz="2000" dirty="0" smtClean="0">
                <a:cs typeface="Arial" pitchFamily="34" charset="0"/>
              </a:rPr>
              <a:t> ICD 10 </a:t>
            </a:r>
            <a:r>
              <a:rPr lang="en-US" sz="2000" dirty="0" err="1" smtClean="0">
                <a:cs typeface="Arial" pitchFamily="34" charset="0"/>
              </a:rPr>
              <a:t>serta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menulis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seluruh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prosedur</a:t>
            </a:r>
            <a:r>
              <a:rPr lang="en-US" sz="2000" dirty="0" smtClean="0">
                <a:cs typeface="Arial" pitchFamily="34" charset="0"/>
              </a:rPr>
              <a:t>/</a:t>
            </a:r>
            <a:r>
              <a:rPr lang="en-US" sz="2000" dirty="0" err="1" smtClean="0">
                <a:cs typeface="Arial" pitchFamily="34" charset="0"/>
              </a:rPr>
              <a:t>tindakan</a:t>
            </a:r>
            <a:r>
              <a:rPr lang="en-US" sz="2000" dirty="0" smtClean="0">
                <a:cs typeface="Arial" pitchFamily="34" charset="0"/>
              </a:rPr>
              <a:t> yang </a:t>
            </a:r>
            <a:r>
              <a:rPr lang="en-US" sz="2000" dirty="0" err="1" smtClean="0">
                <a:cs typeface="Arial" pitchFamily="34" charset="0"/>
              </a:rPr>
              <a:t>telah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dilaksanakan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dan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membuat</a:t>
            </a:r>
            <a:r>
              <a:rPr lang="en-US" sz="2000" dirty="0" smtClean="0">
                <a:cs typeface="Arial" pitchFamily="34" charset="0"/>
              </a:rPr>
              <a:t> resume </a:t>
            </a:r>
            <a:r>
              <a:rPr lang="en-US" sz="2000" dirty="0" err="1" smtClean="0">
                <a:cs typeface="Arial" pitchFamily="34" charset="0"/>
              </a:rPr>
              <a:t>medi</a:t>
            </a:r>
            <a:r>
              <a:rPr lang="id-ID" sz="2000" dirty="0" smtClean="0">
                <a:cs typeface="Arial" pitchFamily="34" charset="0"/>
              </a:rPr>
              <a:t>s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pasien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secara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lengkap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dan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jelas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selama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pasien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dirawat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di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rumah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sakit</a:t>
            </a:r>
            <a:r>
              <a:rPr lang="en-US" sz="2000" dirty="0" smtClean="0">
                <a:cs typeface="Arial" pitchFamily="34" charset="0"/>
              </a:rPr>
              <a:t>.</a:t>
            </a:r>
            <a:endParaRPr lang="id-ID" sz="2000" dirty="0" smtClean="0">
              <a:cs typeface="Arial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id-ID" sz="2000" dirty="0" smtClean="0">
              <a:cs typeface="Arial" pitchFamily="34" charset="0"/>
            </a:endParaRPr>
          </a:p>
          <a:p>
            <a:pPr algn="just" eaLnBrk="1" hangingPunct="1"/>
            <a:r>
              <a:rPr lang="id-ID" b="1" dirty="0" smtClean="0">
                <a:cs typeface="Arial" pitchFamily="34" charset="0"/>
              </a:rPr>
              <a:t>KODER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id-ID" sz="2000" dirty="0" smtClean="0"/>
              <a:t>	</a:t>
            </a:r>
            <a:r>
              <a:rPr lang="en-US" sz="2000" dirty="0" err="1" smtClean="0">
                <a:cs typeface="Arial" pitchFamily="34" charset="0"/>
              </a:rPr>
              <a:t>melakukan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kodifikasi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dari</a:t>
            </a:r>
            <a:r>
              <a:rPr lang="en-US" sz="2000" dirty="0" smtClean="0">
                <a:cs typeface="Arial" pitchFamily="34" charset="0"/>
              </a:rPr>
              <a:t> diagnosis </a:t>
            </a:r>
            <a:r>
              <a:rPr lang="en-US" sz="2000" dirty="0" err="1" smtClean="0">
                <a:cs typeface="Arial" pitchFamily="34" charset="0"/>
              </a:rPr>
              <a:t>dan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prosedur</a:t>
            </a:r>
            <a:r>
              <a:rPr lang="en-US" sz="2000" dirty="0" smtClean="0">
                <a:cs typeface="Arial" pitchFamily="34" charset="0"/>
              </a:rPr>
              <a:t>/</a:t>
            </a:r>
            <a:r>
              <a:rPr lang="en-US" sz="2000" dirty="0" err="1" smtClean="0">
                <a:cs typeface="Arial" pitchFamily="34" charset="0"/>
              </a:rPr>
              <a:t>tindakan</a:t>
            </a:r>
            <a:r>
              <a:rPr lang="en-US" sz="2000" dirty="0" smtClean="0">
                <a:cs typeface="Arial" pitchFamily="34" charset="0"/>
              </a:rPr>
              <a:t> yang </a:t>
            </a:r>
            <a:r>
              <a:rPr lang="en-US" sz="2000" dirty="0" err="1" smtClean="0">
                <a:cs typeface="Arial" pitchFamily="34" charset="0"/>
              </a:rPr>
              <a:t>diisi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oleh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dokter</a:t>
            </a:r>
            <a:r>
              <a:rPr lang="en-US" sz="2000" dirty="0" smtClean="0">
                <a:cs typeface="Arial" pitchFamily="34" charset="0"/>
              </a:rPr>
              <a:t> yang </a:t>
            </a:r>
            <a:r>
              <a:rPr lang="en-US" sz="2000" dirty="0" err="1" smtClean="0">
                <a:cs typeface="Arial" pitchFamily="34" charset="0"/>
              </a:rPr>
              <a:t>merawat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pasien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sesuai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dengan</a:t>
            </a:r>
            <a:r>
              <a:rPr lang="en-US" sz="2000" dirty="0" smtClean="0">
                <a:cs typeface="Arial" pitchFamily="34" charset="0"/>
              </a:rPr>
              <a:t> ICD 10 </a:t>
            </a:r>
            <a:r>
              <a:rPr lang="en-US" sz="2000" dirty="0" err="1" smtClean="0">
                <a:cs typeface="Arial" pitchFamily="34" charset="0"/>
              </a:rPr>
              <a:t>untuk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diagnosa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dan</a:t>
            </a:r>
            <a:r>
              <a:rPr lang="en-US" sz="2000" dirty="0" smtClean="0">
                <a:cs typeface="Arial" pitchFamily="34" charset="0"/>
              </a:rPr>
              <a:t> ICD 9 CM </a:t>
            </a:r>
            <a:r>
              <a:rPr lang="en-US" sz="2000" dirty="0" err="1" smtClean="0">
                <a:cs typeface="Arial" pitchFamily="34" charset="0"/>
              </a:rPr>
              <a:t>untuk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prosedur</a:t>
            </a:r>
            <a:r>
              <a:rPr lang="en-US" sz="2000" dirty="0" smtClean="0">
                <a:cs typeface="Arial" pitchFamily="34" charset="0"/>
              </a:rPr>
              <a:t>/</a:t>
            </a:r>
            <a:r>
              <a:rPr lang="en-US" sz="2000" dirty="0" err="1" smtClean="0">
                <a:cs typeface="Arial" pitchFamily="34" charset="0"/>
              </a:rPr>
              <a:t>tindakan</a:t>
            </a:r>
            <a:endParaRPr lang="id-ID" sz="2000" dirty="0" smtClean="0">
              <a:cs typeface="Arial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id-ID" sz="2000" dirty="0" smtClean="0">
              <a:cs typeface="Arial" pitchFamily="34" charset="0"/>
            </a:endParaRPr>
          </a:p>
          <a:p>
            <a:pPr algn="just" eaLnBrk="1" hangingPunct="1"/>
            <a:endParaRPr lang="id-ID" sz="2000" dirty="0" smtClean="0">
              <a:cs typeface="Arial" pitchFamily="34" charset="0"/>
            </a:endParaRPr>
          </a:p>
          <a:p>
            <a:pPr lvl="1" eaLnBrk="1" hangingPunct="1">
              <a:buFont typeface="Verdana" pitchFamily="34" charset="0"/>
              <a:buNone/>
            </a:pPr>
            <a:endParaRPr lang="id-ID" dirty="0" smtClean="0"/>
          </a:p>
        </p:txBody>
      </p:sp>
      <p:pic>
        <p:nvPicPr>
          <p:cNvPr id="4" name="Picture 3" descr="dokter.jpe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98430" y="408440"/>
            <a:ext cx="1991560" cy="16129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entry data.jpe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39004" y="4907458"/>
            <a:ext cx="1643046" cy="146048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29739" y="662781"/>
            <a:ext cx="7136505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d-ID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TUGAS DAN TANGGUNG JAWAB</a:t>
            </a:r>
          </a:p>
        </p:txBody>
      </p:sp>
    </p:spTree>
    <p:extLst>
      <p:ext uri="{BB962C8B-B14F-4D97-AF65-F5344CB8AC3E}">
        <p14:creationId xmlns:p14="http://schemas.microsoft.com/office/powerpoint/2010/main" val="13227149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05330"/>
          </a:xfrm>
        </p:spPr>
        <p:txBody>
          <a:bodyPr/>
          <a:lstStyle/>
          <a:p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kualitas</a:t>
            </a:r>
            <a:r>
              <a:rPr lang="en-US" sz="2800" dirty="0" smtClean="0"/>
              <a:t> </a:t>
            </a:r>
            <a:r>
              <a:rPr lang="en-US" sz="2800" dirty="0" err="1" smtClean="0"/>
              <a:t>pengodean</a:t>
            </a:r>
            <a:endParaRPr lang="en-US" sz="2800" dirty="0" smtClean="0"/>
          </a:p>
          <a:p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</a:t>
            </a:r>
            <a:r>
              <a:rPr lang="en-US" sz="2800" dirty="0" err="1" smtClean="0"/>
              <a:t>kualitas</a:t>
            </a:r>
            <a:r>
              <a:rPr lang="en-US" sz="2800" dirty="0" smtClean="0"/>
              <a:t> </a:t>
            </a:r>
            <a:r>
              <a:rPr lang="en-US" sz="2800" dirty="0" err="1" smtClean="0"/>
              <a:t>pengodean</a:t>
            </a:r>
            <a:endParaRPr lang="en-US" sz="2800" dirty="0" smtClean="0"/>
          </a:p>
          <a:p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alasan</a:t>
            </a:r>
            <a:r>
              <a:rPr lang="en-US" sz="2800" dirty="0" smtClean="0"/>
              <a:t>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pengodean</a:t>
            </a:r>
            <a:endParaRPr lang="en-US" sz="2800" dirty="0" smtClean="0"/>
          </a:p>
          <a:p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rekam</a:t>
            </a:r>
            <a:r>
              <a:rPr lang="en-US" sz="2800" dirty="0" smtClean="0"/>
              <a:t> </a:t>
            </a:r>
            <a:r>
              <a:rPr lang="en-US" sz="2800" dirty="0" err="1" smtClean="0"/>
              <a:t>medis</a:t>
            </a:r>
            <a:r>
              <a:rPr lang="en-US" sz="2800" dirty="0" smtClean="0"/>
              <a:t> </a:t>
            </a:r>
            <a:r>
              <a:rPr lang="en-US" sz="2800" dirty="0" err="1" smtClean="0"/>
              <a:t>pondasi</a:t>
            </a:r>
            <a:r>
              <a:rPr lang="en-US" sz="2800" dirty="0" smtClean="0"/>
              <a:t> </a:t>
            </a:r>
            <a:r>
              <a:rPr lang="en-US" sz="2800" dirty="0" err="1" smtClean="0"/>
              <a:t>utama</a:t>
            </a:r>
            <a:r>
              <a:rPr lang="en-US" sz="2800" dirty="0" smtClean="0"/>
              <a:t> </a:t>
            </a:r>
            <a:r>
              <a:rPr lang="en-US" sz="2800" dirty="0" err="1" smtClean="0"/>
              <a:t>pengodean</a:t>
            </a:r>
            <a:endParaRPr lang="en-US" sz="2800" dirty="0" smtClean="0"/>
          </a:p>
          <a:p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pengkodean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3"/>
          <p:cNvSpPr txBox="1">
            <a:spLocks noGrp="1"/>
          </p:cNvSpPr>
          <p:nvPr/>
        </p:nvSpPr>
        <p:spPr bwMode="auto">
          <a:xfrm>
            <a:off x="6491288" y="6127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B170657-5451-44DE-8532-A0FB5F65B7C4}" type="slidenum">
              <a:rPr lang="id-ID" sz="1400">
                <a:solidFill>
                  <a:srgbClr val="000000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id-ID" sz="14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0520" y="607469"/>
            <a:ext cx="84820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PERAN</a:t>
            </a:r>
            <a:r>
              <a:rPr 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PENULISAN</a:t>
            </a:r>
            <a:r>
              <a:rPr 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 </a:t>
            </a:r>
            <a:br>
              <a:rPr 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</a:br>
            <a:r>
              <a:rPr 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DIAGNOSIS  DAN </a:t>
            </a:r>
            <a:r>
              <a:rPr lang="en-US" sz="36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KODE</a:t>
            </a:r>
            <a:r>
              <a:rPr 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 INA-</a:t>
            </a:r>
            <a:r>
              <a:rPr lang="en-US" sz="36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DRG</a:t>
            </a:r>
            <a:endParaRPr lang="en-US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itchFamily="82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3838" y="1882775"/>
            <a:ext cx="3214688" cy="12588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rgbClr val="FFFF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Penulisan</a:t>
            </a:r>
            <a:r>
              <a:rPr lang="en-US" sz="2400" dirty="0">
                <a:solidFill>
                  <a:srgbClr val="FFFF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 diagnosis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  </a:t>
            </a:r>
            <a:r>
              <a:rPr lang="id-ID" sz="2400" dirty="0" smtClean="0">
                <a:solidFill>
                  <a:srgbClr val="FFFF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tdk</a:t>
            </a:r>
            <a:r>
              <a:rPr lang="en-US" sz="2400" dirty="0" smtClean="0">
                <a:solidFill>
                  <a:srgbClr val="FFFF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lengkap</a:t>
            </a:r>
            <a:endParaRPr lang="en-US" sz="2400" dirty="0">
              <a:solidFill>
                <a:srgbClr val="FFFF00"/>
              </a:solidFill>
              <a:latin typeface="Segoe UI" pitchFamily="34" charset="0"/>
              <a:ea typeface="Segoe UI" pitchFamily="34" charset="0"/>
              <a:cs typeface="Segoe UI" pitchFamily="34" charset="0"/>
              <a:sym typeface="Wingdings" pitchFamily="2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Pengkodean</a:t>
            </a:r>
            <a:r>
              <a:rPr lang="en-US" sz="2400" dirty="0">
                <a:solidFill>
                  <a:srgbClr val="FFFF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salah</a:t>
            </a:r>
            <a:r>
              <a:rPr lang="en-US" sz="2400" dirty="0">
                <a:solidFill>
                  <a:srgbClr val="FFFF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664326" y="1882775"/>
            <a:ext cx="2000250" cy="120032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FFFF00"/>
                </a:solidFill>
                <a:latin typeface="Eras Demi ITC" pitchFamily="34" charset="0"/>
                <a:sym typeface="Wingdings" pitchFamily="2" charset="2"/>
              </a:rPr>
              <a:t>Tarif</a:t>
            </a:r>
            <a:r>
              <a:rPr lang="en-US" sz="2400" dirty="0">
                <a:solidFill>
                  <a:srgbClr val="FFFF00"/>
                </a:solidFill>
                <a:latin typeface="Eras Demi ITC" pitchFamily="34" charset="0"/>
                <a:sym typeface="Wingdings" pitchFamily="2" charset="2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FFFF00"/>
                </a:solidFill>
                <a:latin typeface="Eras Demi ITC" pitchFamily="34" charset="0"/>
                <a:sym typeface="Wingdings" pitchFamily="2" charset="2"/>
              </a:rPr>
              <a:t>rumah</a:t>
            </a:r>
            <a:r>
              <a:rPr lang="en-US" sz="2400" dirty="0">
                <a:solidFill>
                  <a:srgbClr val="FFFF00"/>
                </a:solidFill>
                <a:latin typeface="Eras Demi ITC" pitchFamily="34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Eras Demi ITC" pitchFamily="34" charset="0"/>
                <a:sym typeface="Wingdings" pitchFamily="2" charset="2"/>
              </a:rPr>
              <a:t>sakit</a:t>
            </a:r>
            <a:r>
              <a:rPr lang="en-US" sz="2400" dirty="0">
                <a:solidFill>
                  <a:srgbClr val="FFFF00"/>
                </a:solidFill>
                <a:latin typeface="Eras Demi ITC" pitchFamily="34" charset="0"/>
                <a:sym typeface="Wingdings" pitchFamily="2" charset="2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FFFF00"/>
                </a:solidFill>
                <a:latin typeface="Eras Demi ITC" pitchFamily="34" charset="0"/>
                <a:sym typeface="Wingdings" pitchFamily="2" charset="2"/>
              </a:rPr>
              <a:t>salah</a:t>
            </a:r>
            <a:endParaRPr lang="en-US" sz="2400" dirty="0">
              <a:solidFill>
                <a:srgbClr val="FFFF00"/>
              </a:solidFill>
              <a:latin typeface="Eras Demi ITC" pitchFamily="34" charset="0"/>
              <a:sym typeface="Wingdings" pitchFamily="2" charset="2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281488" y="1882775"/>
            <a:ext cx="1714500" cy="120032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FFFF00"/>
                </a:solidFill>
                <a:latin typeface="Segoe UI Semibold" pitchFamily="34" charset="0"/>
                <a:sym typeface="Wingdings" pitchFamily="2" charset="2"/>
              </a:rPr>
              <a:t>Kode</a:t>
            </a:r>
            <a:r>
              <a:rPr lang="en-US" sz="2400" b="1" dirty="0">
                <a:solidFill>
                  <a:srgbClr val="FFFF00"/>
                </a:solidFill>
                <a:latin typeface="Segoe UI Semibold" pitchFamily="34" charset="0"/>
                <a:sym typeface="Wingdings" pitchFamily="2" charset="2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00"/>
                </a:solidFill>
                <a:latin typeface="Segoe UI Semibold" pitchFamily="34" charset="0"/>
                <a:sym typeface="Wingdings" pitchFamily="2" charset="2"/>
              </a:rPr>
              <a:t>INA-</a:t>
            </a:r>
            <a:r>
              <a:rPr lang="id-ID" sz="2400" b="1" dirty="0" smtClean="0">
                <a:solidFill>
                  <a:srgbClr val="FFFF00"/>
                </a:solidFill>
                <a:latin typeface="Segoe UI Semibold" pitchFamily="34" charset="0"/>
                <a:sym typeface="Wingdings" pitchFamily="2" charset="2"/>
              </a:rPr>
              <a:t>CBG</a:t>
            </a:r>
            <a:endParaRPr lang="en-US" sz="2400" b="1" dirty="0">
              <a:solidFill>
                <a:srgbClr val="FFFF00"/>
              </a:solidFill>
              <a:latin typeface="Segoe UI Semibold" pitchFamily="34" charset="0"/>
              <a:sym typeface="Wingdings" pitchFamily="2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FFFF00"/>
                </a:solidFill>
                <a:latin typeface="Segoe UI Semibold" pitchFamily="34" charset="0"/>
                <a:sym typeface="Wingdings" pitchFamily="2" charset="2"/>
              </a:rPr>
              <a:t>salah</a:t>
            </a:r>
            <a:endParaRPr lang="en-US" sz="2400" b="1" dirty="0">
              <a:solidFill>
                <a:srgbClr val="FFFF00"/>
              </a:solidFill>
              <a:latin typeface="Segoe UI Semibold" pitchFamily="34" charset="0"/>
              <a:sym typeface="Wingdings" pitchFamily="2" charset="2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652838" y="2239963"/>
            <a:ext cx="428625" cy="642937"/>
          </a:xfrm>
          <a:prstGeom prst="rightArrow">
            <a:avLst/>
          </a:prstGeom>
          <a:solidFill>
            <a:srgbClr val="56F62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6153151" y="2311400"/>
            <a:ext cx="428625" cy="642938"/>
          </a:xfrm>
          <a:prstGeom prst="rightArrow">
            <a:avLst/>
          </a:prstGeom>
          <a:solidFill>
            <a:srgbClr val="56F62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23963" y="3658205"/>
            <a:ext cx="6858000" cy="2677656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3088" indent="-573088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 err="1">
                <a:solidFill>
                  <a:srgbClr val="56F6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sym typeface="Wingdings" pitchFamily="2" charset="2"/>
              </a:rPr>
              <a:t>Dokter</a:t>
            </a:r>
            <a:r>
              <a:rPr lang="en-US" sz="3600" b="1" dirty="0">
                <a:solidFill>
                  <a:srgbClr val="56F6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sym typeface="Wingdings" pitchFamily="2" charset="2"/>
              </a:rPr>
              <a:t>  </a:t>
            </a:r>
            <a:r>
              <a:rPr lang="en-US" sz="3600" b="1" dirty="0" err="1">
                <a:solidFill>
                  <a:srgbClr val="56F6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sym typeface="Wingdings" pitchFamily="2" charset="2"/>
              </a:rPr>
              <a:t>dan</a:t>
            </a:r>
            <a:r>
              <a:rPr lang="en-US" sz="3600" b="1" dirty="0">
                <a:solidFill>
                  <a:srgbClr val="56F6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56F6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sym typeface="Wingdings" pitchFamily="2" charset="2"/>
              </a:rPr>
              <a:t>Koder</a:t>
            </a:r>
            <a:endParaRPr lang="en-US" sz="3600" b="1" dirty="0">
              <a:solidFill>
                <a:srgbClr val="56F6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  <a:sym typeface="Wingdings" pitchFamily="2" charset="2"/>
            </a:endParaRPr>
          </a:p>
          <a:p>
            <a:pPr marL="573088" indent="-573088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Arial" pitchFamily="34" charset="0"/>
              <a:sym typeface="Wingdings" pitchFamily="2" charset="2"/>
            </a:endParaRPr>
          </a:p>
          <a:p>
            <a:pPr marL="573088" indent="-573088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Arial" pitchFamily="34" charset="0"/>
              <a:sym typeface="Wingdings" pitchFamily="2" charset="2"/>
            </a:endParaRPr>
          </a:p>
          <a:p>
            <a:pPr marL="573088" indent="-573088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Arial" pitchFamily="34" charset="0"/>
                <a:sym typeface="Wingdings" pitchFamily="2" charset="2"/>
              </a:rPr>
              <a:t>Berperan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Arial" pitchFamily="34" charset="0"/>
                <a:sym typeface="Wingdings" pitchFamily="2" charset="2"/>
              </a:rPr>
              <a:t>penting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Arial" pitchFamily="34" charset="0"/>
                <a:sym typeface="Wingdings" pitchFamily="2" charset="2"/>
              </a:rPr>
              <a:t>dalam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Arial" pitchFamily="34" charset="0"/>
                <a:sym typeface="Wingdings" pitchFamily="2" charset="2"/>
              </a:rPr>
              <a:t> </a:t>
            </a:r>
          </a:p>
          <a:p>
            <a:pPr marL="573088" indent="-573088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Arial" pitchFamily="34" charset="0"/>
                <a:sym typeface="Wingdings" pitchFamily="2" charset="2"/>
              </a:rPr>
              <a:t>penerapan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Arial" pitchFamily="34" charset="0"/>
                <a:sym typeface="Wingdings" pitchFamily="2" charset="2"/>
              </a:rPr>
              <a:t>sistem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Arial" pitchFamily="34" charset="0"/>
                <a:sym typeface="Wingdings" pitchFamily="2" charset="2"/>
              </a:rPr>
              <a:t>kode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Arial" pitchFamily="34" charset="0"/>
                <a:sym typeface="Wingdings" pitchFamily="2" charset="2"/>
              </a:rPr>
              <a:t>INA-</a:t>
            </a:r>
            <a:r>
              <a:rPr lang="id-ID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Arial" pitchFamily="34" charset="0"/>
                <a:sym typeface="Wingdings" pitchFamily="2" charset="2"/>
              </a:rPr>
              <a:t>CBG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itchFamily="34" charset="0"/>
              <a:cs typeface="Arial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 rot="5400000">
            <a:off x="4260057" y="4204494"/>
            <a:ext cx="642938" cy="142875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69415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3"/>
          <p:cNvSpPr txBox="1">
            <a:spLocks noGrp="1"/>
          </p:cNvSpPr>
          <p:nvPr/>
        </p:nvSpPr>
        <p:spPr bwMode="auto">
          <a:xfrm>
            <a:off x="6286500" y="6241256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7118055-8913-4630-B37E-B2FDA44FFCB1}" type="slidenum">
              <a:rPr lang="en-US" sz="1400">
                <a:solidFill>
                  <a:srgbClr val="000000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4" name="Picture 3" descr="resu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31875" y="640919"/>
            <a:ext cx="6203975" cy="5600337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33488" y="2139156"/>
            <a:ext cx="6000750" cy="3465564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				</a:t>
            </a: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B</a:t>
            </a:r>
            <a:r>
              <a:rPr lang="id-ID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P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=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B</a:t>
            </a:r>
            <a:r>
              <a:rPr lang="id-ID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roncho Pneumonia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  <a:cs typeface="Arial"/>
            </a:endParaRP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id-ID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BP  = Brachial Plexus 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  <a:cs typeface="Arial"/>
            </a:endParaRP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id-ID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FA   = Fibrillation Atrial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  <a:cs typeface="Arial"/>
            </a:endParaRP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id-ID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FA   = Flour Albus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  <a:cs typeface="Arial"/>
            </a:endParaRP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HAP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=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Haemorrhagic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Anterpartum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  <a:cs typeface="Arial"/>
            </a:endParaRP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HAP = Hospital Acquired Pneumonia</a:t>
            </a: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MR = Mitral Regurgitation</a:t>
            </a: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MR = Mental Retardation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189843" y="774495"/>
            <a:ext cx="5500687" cy="150018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000000"/>
                </a:solidFill>
                <a:latin typeface="Arial Rounded MT Bold" pitchFamily="34" charset="0"/>
                <a:cs typeface="Arial" pitchFamily="34" charset="0"/>
              </a:rPr>
              <a:t>HINDARI SINGKATAN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000000"/>
                </a:solidFill>
                <a:latin typeface="Arial Rounded MT Bold" pitchFamily="34" charset="0"/>
                <a:cs typeface="Arial" pitchFamily="34" charset="0"/>
              </a:rPr>
              <a:t>DIAGNOSIS/PROSEDUR</a:t>
            </a:r>
          </a:p>
        </p:txBody>
      </p:sp>
    </p:spTree>
    <p:extLst>
      <p:ext uri="{BB962C8B-B14F-4D97-AF65-F5344CB8AC3E}">
        <p14:creationId xmlns:p14="http://schemas.microsoft.com/office/powerpoint/2010/main" val="21083202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3"/>
          <p:cNvSpPr>
            <a:spLocks noGrp="1"/>
          </p:cNvSpPr>
          <p:nvPr/>
        </p:nvSpPr>
        <p:spPr>
          <a:xfrm>
            <a:off x="8153400" y="6382544"/>
            <a:ext cx="457200" cy="365125"/>
          </a:xfrm>
          <a:prstGeom prst="rect">
            <a:avLst/>
          </a:prstGeom>
          <a:noFill/>
        </p:spPr>
        <p:txBody>
          <a:bodyPr vert="horz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28A0C1-A765-446C-A051-FDDFE5B45528}" type="slidenum">
              <a:rPr lang="en-US" smtClean="0"/>
              <a:pPr/>
              <a:t>22</a:t>
            </a:fld>
            <a:endParaRPr lang="en-US" smtClean="0"/>
          </a:p>
        </p:txBody>
      </p:sp>
      <p:pic>
        <p:nvPicPr>
          <p:cNvPr id="4" name="Picture 3" descr="resu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10332"/>
            <a:ext cx="7227888" cy="652462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42988" y="2394744"/>
            <a:ext cx="6000750" cy="35306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					</a:t>
            </a: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Diagnosis/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tindakan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tidak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ditulis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  <a:cs typeface="Arial" pitchFamily="34" charset="0"/>
            </a:endParaRP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Diagnosis/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tindakan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tidak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spesifik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  <a:cs typeface="Arial" pitchFamily="34" charset="0"/>
            </a:endParaRP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Diagnosis/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tindakan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tidak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lengkap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  <a:cs typeface="Arial" pitchFamily="34" charset="0"/>
            </a:endParaRP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Tulisan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dokter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tidak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terbaca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  <a:cs typeface="Arial" pitchFamily="34" charset="0"/>
            </a:endParaRP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Singkatan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tidak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standar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  <a:cs typeface="Arial" pitchFamily="34" charset="0"/>
            </a:endParaRP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Prosedur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tidak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dilakukan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ttp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di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koding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  <a:cs typeface="Arial" pitchFamily="34" charset="0"/>
            </a:endParaRP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Prosedur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dilakukan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ttp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tidak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di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koding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  <a:cs typeface="Arial" pitchFamily="34" charset="0"/>
            </a:endParaRP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Salah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Koding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		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		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185863" y="537369"/>
            <a:ext cx="4572000" cy="1676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333399"/>
                </a:solidFill>
                <a:latin typeface="Arial Rounded MT Bold" pitchFamily="34" charset="0"/>
                <a:cs typeface="Arial" pitchFamily="34" charset="0"/>
              </a:rPr>
              <a:t>PROBLEM KODING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333399"/>
                </a:solidFill>
                <a:latin typeface="Arial Rounded MT Bold" pitchFamily="34" charset="0"/>
                <a:cs typeface="Arial" pitchFamily="34" charset="0"/>
              </a:rPr>
              <a:t>ICD-10 &amp; ICD-9CM</a:t>
            </a:r>
          </a:p>
        </p:txBody>
      </p:sp>
    </p:spTree>
    <p:extLst>
      <p:ext uri="{BB962C8B-B14F-4D97-AF65-F5344CB8AC3E}">
        <p14:creationId xmlns:p14="http://schemas.microsoft.com/office/powerpoint/2010/main" val="352610899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50056" y="612844"/>
            <a:ext cx="807246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Pengertian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Pemberian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Menurut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Dirjen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Yanmed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(2006:59)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pemberian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pemberian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penetapan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menggunakan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huruf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atau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angka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atau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kombinasi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huruf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angka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mewakili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komponden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data.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Kegiatan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tindakan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serta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diagnosis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rekam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medis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harus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diberi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selanjutnya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indeks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agar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memudahkan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pelayanan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penyajian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informasi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menunjang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fungsi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perencanaan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manajemen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riset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bidang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kesehatan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</a:p>
        </p:txBody>
      </p:sp>
      <p:pic>
        <p:nvPicPr>
          <p:cNvPr id="6" name="Picture 5" descr="post 5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6382" y="-6634083"/>
            <a:ext cx="2857500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92479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78629" y="612844"/>
            <a:ext cx="7786742" cy="563231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Menurut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Dirjen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Yanmed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(2006:59)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klasifikasi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oleh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WHO (World Health Organization)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bertujuan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menyeragamkan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nama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golongan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penyakit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cedera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gejala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faktor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mempengaruhi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kesehatan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Kecepatan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ketepatan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pemberian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suatu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diagnosis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sangat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tergantung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pelaksana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menangani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berkas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rekam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medis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tersebut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yaitu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: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Tenaga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medis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menetapkan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diagnosis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Tenaga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rekam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medis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sebagai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pemberi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Tenaga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kesehatan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lainnya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05321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14348" y="1166842"/>
            <a:ext cx="7715304" cy="452431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Penetapan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diagnosis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seorang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pasien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merupakan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kewajiban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tanggung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jawab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dokter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tenaga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medis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)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terkait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tidak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boleh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diubah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oleh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karena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diagnosis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rekam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medis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harus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diisi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lenkap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jelas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sesuai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arahan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buku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ICD 10.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harus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diberi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sesuai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klasifikasi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masing-masing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menggunakan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ICD 10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ICD 9CM</a:t>
            </a:r>
          </a:p>
        </p:txBody>
      </p:sp>
    </p:spTree>
    <p:extLst>
      <p:ext uri="{BB962C8B-B14F-4D97-AF65-F5344CB8AC3E}">
        <p14:creationId xmlns:p14="http://schemas.microsoft.com/office/powerpoint/2010/main" val="3645749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821505" y="1196658"/>
            <a:ext cx="7500990" cy="446468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Tenaga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rekam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medis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sebagai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pemberi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bertanggung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jawab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atas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keakuratan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suatu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diagnosis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sudah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ditetapkan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oleh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tenaga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medis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kurang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jelas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atau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tidak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lengkap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sebelum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ditetapkan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komunikasikan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terlebih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dahulu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dokter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membuat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diagnosis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tersebut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Disamping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penyakit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berbagai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tindakan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lain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juga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49416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5"/>
          <p:cNvSpPr>
            <a:spLocks noGrp="1"/>
          </p:cNvSpPr>
          <p:nvPr/>
        </p:nvSpPr>
        <p:spPr>
          <a:xfrm>
            <a:off x="6553200" y="6161088"/>
            <a:ext cx="2133600" cy="47625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2FBDDEE-44E2-4786-B646-5026C09314E7}" type="slidenum">
              <a:rPr lang="en-US" altLang="en-US"/>
              <a:pPr/>
              <a:t>7</a:t>
            </a:fld>
            <a:endParaRPr lang="en-US" sz="2400" b="1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>
          <a:xfrm>
            <a:off x="422366" y="685800"/>
            <a:ext cx="8229600" cy="4572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KUALITAS PENGODEAN (1)</a:t>
            </a:r>
            <a:endParaRPr kumimoji="0" lang="en-US" altLang="zh-CN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>
          <a:xfrm>
            <a:off x="424543" y="1508261"/>
            <a:ext cx="8229600" cy="5410200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Suksesnya</a:t>
            </a:r>
            <a:r>
              <a:rPr kumimoji="0" lang="en-US" alt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organisasi</a:t>
            </a:r>
            <a:r>
              <a:rPr kumimoji="0" lang="en-US" alt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asuhan</a:t>
            </a:r>
            <a:r>
              <a:rPr kumimoji="0" lang="en-US" alt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kesehatan</a:t>
            </a:r>
            <a:r>
              <a:rPr kumimoji="0" lang="en-US" alt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bergantung</a:t>
            </a:r>
            <a:r>
              <a:rPr kumimoji="0" lang="en-US" alt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kepada</a:t>
            </a:r>
            <a:r>
              <a:rPr kumimoji="0" lang="en-US" alt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akurasi</a:t>
            </a:r>
            <a:r>
              <a:rPr lang="en-US" alt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2800" dirty="0" err="1" smtClean="0">
                <a:latin typeface="Arial" pitchFamily="34" charset="0"/>
                <a:cs typeface="Arial" pitchFamily="34" charset="0"/>
              </a:rPr>
              <a:t>integritas</a:t>
            </a:r>
            <a:r>
              <a:rPr lang="en-US" alt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altLang="en-US" sz="2800" dirty="0" smtClean="0">
                <a:latin typeface="Arial" pitchFamily="34" charset="0"/>
                <a:cs typeface="Arial" pitchFamily="34" charset="0"/>
              </a:rPr>
              <a:t> data yang </a:t>
            </a:r>
            <a:r>
              <a:rPr lang="en-US" altLang="en-US" sz="2800" dirty="0" err="1" smtClean="0">
                <a:latin typeface="Arial" pitchFamily="34" charset="0"/>
                <a:cs typeface="Arial" pitchFamily="34" charset="0"/>
              </a:rPr>
              <a:t>terkode</a:t>
            </a:r>
            <a:r>
              <a:rPr lang="en-US" alt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2800" dirty="0" err="1" smtClean="0">
                <a:latin typeface="Arial" pitchFamily="34" charset="0"/>
                <a:cs typeface="Arial" pitchFamily="34" charset="0"/>
              </a:rPr>
              <a:t>diantaranya</a:t>
            </a:r>
            <a:r>
              <a:rPr lang="en-US" alt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Perencanaan</a:t>
            </a:r>
            <a:r>
              <a:rPr kumimoji="0" lang="en-US" alt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strategik</a:t>
            </a:r>
            <a:endParaRPr kumimoji="0" lang="en-US" altLang="en-US" sz="280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2800" dirty="0" err="1" smtClean="0">
                <a:latin typeface="Arial" pitchFamily="34" charset="0"/>
                <a:cs typeface="Arial" pitchFamily="34" charset="0"/>
              </a:rPr>
              <a:t>Kualitas</a:t>
            </a:r>
            <a:r>
              <a:rPr lang="en-US" alt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latin typeface="Arial" pitchFamily="34" charset="0"/>
                <a:cs typeface="Arial" pitchFamily="34" charset="0"/>
              </a:rPr>
              <a:t>asuhan</a:t>
            </a:r>
            <a:endParaRPr lang="en-US" altLang="en-US" sz="28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Analisis</a:t>
            </a:r>
            <a:r>
              <a:rPr kumimoji="0" lang="en-US" alt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keluaran</a:t>
            </a:r>
            <a:endParaRPr kumimoji="0" lang="en-US" altLang="en-US" sz="280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2800" dirty="0" err="1" smtClean="0">
                <a:latin typeface="Arial" pitchFamily="34" charset="0"/>
                <a:cs typeface="Arial" pitchFamily="34" charset="0"/>
              </a:rPr>
              <a:t>Penagihan</a:t>
            </a:r>
            <a:r>
              <a:rPr lang="en-US" alt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alt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latin typeface="Arial" pitchFamily="34" charset="0"/>
                <a:cs typeface="Arial" pitchFamily="34" charset="0"/>
              </a:rPr>
              <a:t>rawat</a:t>
            </a:r>
            <a:endParaRPr lang="en-US" altLang="en-US" sz="28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Pengembangan</a:t>
            </a:r>
            <a:r>
              <a:rPr kumimoji="0" lang="en-US" alt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Clinical Pathway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2800" dirty="0" err="1" smtClean="0">
                <a:latin typeface="Arial" pitchFamily="34" charset="0"/>
                <a:cs typeface="Arial" pitchFamily="34" charset="0"/>
              </a:rPr>
              <a:t>Inisiasi</a:t>
            </a:r>
            <a:r>
              <a:rPr lang="en-US" alt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alt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alt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latin typeface="Arial" pitchFamily="34" charset="0"/>
                <a:cs typeface="Arial" pitchFamily="34" charset="0"/>
              </a:rPr>
              <a:t>sejahtera</a:t>
            </a:r>
            <a:endParaRPr lang="en-US" altLang="en-US" sz="28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Monitoring </a:t>
            </a:r>
            <a:r>
              <a:rPr kumimoji="0" lang="en-US" alt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utilisasi</a:t>
            </a:r>
            <a:endParaRPr kumimoji="0" lang="en-US" altLang="en-US" sz="280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Analisis</a:t>
            </a:r>
            <a:r>
              <a:rPr kumimoji="0" lang="en-US" alt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statistik</a:t>
            </a:r>
            <a:r>
              <a:rPr kumimoji="0" lang="en-US" alt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alt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finansial</a:t>
            </a:r>
            <a:endParaRPr kumimoji="0" lang="en-US" altLang="en-US" sz="280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en-US" sz="36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8900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685800" y="507252"/>
            <a:ext cx="7772400" cy="9144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altLang="zh-CN" b="1" i="1" dirty="0"/>
              <a:t>KUALITAS </a:t>
            </a:r>
            <a:r>
              <a:rPr lang="en-US" altLang="zh-CN" b="1" i="1" dirty="0" smtClean="0"/>
              <a:t>PENGODEAN (2)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685800" y="1778748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lnSpc>
                <a:spcPct val="80000"/>
              </a:lnSpc>
              <a:defRPr/>
            </a:pPr>
            <a:r>
              <a:rPr lang="en-US" altLang="en-US" dirty="0" err="1">
                <a:latin typeface="Arial" pitchFamily="34" charset="0"/>
                <a:cs typeface="Arial" pitchFamily="34" charset="0"/>
              </a:rPr>
              <a:t>Riset</a:t>
            </a:r>
            <a:endParaRPr lang="en-US" altLang="en-US" dirty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80000"/>
              </a:lnSpc>
              <a:defRPr/>
            </a:pPr>
            <a:r>
              <a:rPr lang="en-US" altLang="en-US" dirty="0" err="1">
                <a:latin typeface="Arial" pitchFamily="34" charset="0"/>
                <a:cs typeface="Arial" pitchFamily="34" charset="0"/>
              </a:rPr>
              <a:t>Manajemen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kasus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analisis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casemix</a:t>
            </a:r>
            <a:endParaRPr lang="en-US" altLang="en-US" dirty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80000"/>
              </a:lnSpc>
              <a:defRPr/>
            </a:pPr>
            <a:r>
              <a:rPr lang="en-US" altLang="en-US" dirty="0" err="1">
                <a:latin typeface="Arial" pitchFamily="34" charset="0"/>
                <a:cs typeface="Arial" pitchFamily="34" charset="0"/>
              </a:rPr>
              <a:t>Pemasaran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pengalokasian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sumber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daya</a:t>
            </a:r>
            <a:endParaRPr lang="en-US" altLang="en-US" dirty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80000"/>
              </a:lnSpc>
              <a:defRPr/>
            </a:pPr>
            <a:r>
              <a:rPr lang="en-US" altLang="en-US" dirty="0">
                <a:latin typeface="Arial" pitchFamily="34" charset="0"/>
                <a:cs typeface="Arial" pitchFamily="34" charset="0"/>
              </a:rPr>
              <a:t>Economic credentialing</a:t>
            </a:r>
          </a:p>
          <a:p>
            <a:pPr lvl="0">
              <a:lnSpc>
                <a:spcPct val="80000"/>
              </a:lnSpc>
              <a:defRPr/>
            </a:pPr>
            <a:r>
              <a:rPr lang="en-US" altLang="en-US" dirty="0" err="1">
                <a:latin typeface="Arial" pitchFamily="34" charset="0"/>
                <a:cs typeface="Arial" pitchFamily="34" charset="0"/>
              </a:rPr>
              <a:t>Identifikasi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“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praktek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terbaik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”</a:t>
            </a:r>
          </a:p>
          <a:p>
            <a:pPr lvl="0">
              <a:lnSpc>
                <a:spcPct val="80000"/>
              </a:lnSpc>
              <a:defRPr/>
            </a:pPr>
            <a:r>
              <a:rPr lang="en-US" altLang="en-US" dirty="0" err="1">
                <a:latin typeface="Arial" pitchFamily="34" charset="0"/>
                <a:cs typeface="Arial" pitchFamily="34" charset="0"/>
              </a:rPr>
              <a:t>Analisis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pola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praktek</a:t>
            </a:r>
            <a:endParaRPr lang="en-US" altLang="en-US" dirty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80000"/>
              </a:lnSpc>
              <a:defRPr/>
            </a:pPr>
            <a:r>
              <a:rPr lang="en-US" altLang="en-US" dirty="0" err="1">
                <a:latin typeface="Arial" pitchFamily="34" charset="0"/>
                <a:cs typeface="Arial" pitchFamily="34" charset="0"/>
              </a:rPr>
              <a:t>Komparasi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penampilan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organisasi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asuhan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lain</a:t>
            </a:r>
          </a:p>
          <a:p>
            <a:pPr lvl="0">
              <a:lnSpc>
                <a:spcPct val="80000"/>
              </a:lnSpc>
              <a:defRPr/>
            </a:pPr>
            <a:r>
              <a:rPr lang="en-US" altLang="en-US" dirty="0" err="1">
                <a:latin typeface="Arial" pitchFamily="34" charset="0"/>
                <a:cs typeface="Arial" pitchFamily="34" charset="0"/>
              </a:rPr>
              <a:t>Menunjang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keputusan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klinis</a:t>
            </a:r>
            <a:endParaRPr lang="en-US" alt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2105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685800" y="507252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ELEMEN KUALITAS PENGODEAN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685800" y="1778748"/>
            <a:ext cx="7772400" cy="45720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dirty="0" smtClean="0"/>
              <a:t>Audit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mereview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.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penngodean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dimonitor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dikode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(reliability)</a:t>
            </a:r>
          </a:p>
          <a:p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diagnosis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(validity)</a:t>
            </a:r>
          </a:p>
          <a:p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diagnosis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rekam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(completeness)</a:t>
            </a:r>
          </a:p>
          <a:p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(timeliness)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6768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682</Words>
  <Application>Microsoft Office PowerPoint</Application>
  <PresentationFormat>On-screen Show (4:3)</PresentationFormat>
  <Paragraphs>140</Paragraphs>
  <Slides>22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KEMAMPUAN AKHIR YANG DIHARAPKAN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215</cp:revision>
  <dcterms:created xsi:type="dcterms:W3CDTF">2010-08-24T06:47:44Z</dcterms:created>
  <dcterms:modified xsi:type="dcterms:W3CDTF">2017-11-29T17:57:46Z</dcterms:modified>
</cp:coreProperties>
</file>