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6" r:id="rId2"/>
    <p:sldId id="390" r:id="rId3"/>
    <p:sldId id="365" r:id="rId4"/>
    <p:sldId id="366" r:id="rId5"/>
    <p:sldId id="367" r:id="rId6"/>
    <p:sldId id="36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69" r:id="rId19"/>
    <p:sldId id="370" r:id="rId20"/>
    <p:sldId id="371" r:id="rId21"/>
    <p:sldId id="391" r:id="rId22"/>
    <p:sldId id="372" r:id="rId23"/>
    <p:sldId id="375" r:id="rId24"/>
    <p:sldId id="37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>
        <p:scale>
          <a:sx n="112" d="100"/>
          <a:sy n="112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00F37-BD8A-4A8C-A76D-92412F75DB8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9C0AA3-FCCE-4028-89EB-148C504B940D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CASEMIX</a:t>
          </a:r>
          <a:endParaRPr lang="en-US" b="1" dirty="0"/>
        </a:p>
      </dgm:t>
    </dgm:pt>
    <dgm:pt modelId="{77FA4754-10D2-4925-ACCE-3F045A63AC30}" type="parTrans" cxnId="{7C795B32-EAD0-4227-9DF1-45354AC70481}">
      <dgm:prSet/>
      <dgm:spPr/>
      <dgm:t>
        <a:bodyPr/>
        <a:lstStyle/>
        <a:p>
          <a:endParaRPr lang="en-US"/>
        </a:p>
      </dgm:t>
    </dgm:pt>
    <dgm:pt modelId="{87889DC4-1D23-42F9-8220-BD8BCEC14C1C}" type="sibTrans" cxnId="{7C795B32-EAD0-4227-9DF1-45354AC70481}">
      <dgm:prSet/>
      <dgm:spPr/>
      <dgm:t>
        <a:bodyPr/>
        <a:lstStyle/>
        <a:p>
          <a:endParaRPr lang="en-US"/>
        </a:p>
      </dgm:t>
    </dgm:pt>
    <dgm:pt modelId="{DCA722C8-127C-4534-BAED-6027454D1EB9}">
      <dgm:prSet phldrT="[Text]"/>
      <dgm:spPr/>
      <dgm:t>
        <a:bodyPr/>
        <a:lstStyle/>
        <a:p>
          <a:r>
            <a:rPr lang="en-US" b="1" dirty="0" smtClean="0"/>
            <a:t>Costing</a:t>
          </a:r>
          <a:endParaRPr lang="en-US" b="1" dirty="0"/>
        </a:p>
      </dgm:t>
    </dgm:pt>
    <dgm:pt modelId="{D83E127A-7D0F-40CB-A8D8-E77E57FF7A3A}" type="parTrans" cxnId="{E72735DC-0BA3-49A5-ADCD-C063F523D88E}">
      <dgm:prSet/>
      <dgm:spPr/>
      <dgm:t>
        <a:bodyPr/>
        <a:lstStyle/>
        <a:p>
          <a:endParaRPr lang="en-US"/>
        </a:p>
      </dgm:t>
    </dgm:pt>
    <dgm:pt modelId="{1B419EC1-1D37-480C-94E7-7C8ED477CDDA}" type="sibTrans" cxnId="{E72735DC-0BA3-49A5-ADCD-C063F523D88E}">
      <dgm:prSet/>
      <dgm:spPr/>
      <dgm:t>
        <a:bodyPr/>
        <a:lstStyle/>
        <a:p>
          <a:endParaRPr lang="en-US"/>
        </a:p>
      </dgm:t>
    </dgm:pt>
    <dgm:pt modelId="{667EDF5E-C078-4D5A-98D0-F39ED796D0A0}">
      <dgm:prSet phldrT="[Text]"/>
      <dgm:spPr/>
      <dgm:t>
        <a:bodyPr/>
        <a:lstStyle/>
        <a:p>
          <a:r>
            <a:rPr lang="en-US" b="1" dirty="0" smtClean="0"/>
            <a:t>Clinical Pathway</a:t>
          </a:r>
          <a:endParaRPr lang="en-US" b="1" dirty="0"/>
        </a:p>
      </dgm:t>
    </dgm:pt>
    <dgm:pt modelId="{C0510ADF-33EA-47D6-9AF8-02646417496D}" type="parTrans" cxnId="{CE85CCB2-0E1C-4801-AFEA-3517E6BAF41C}">
      <dgm:prSet/>
      <dgm:spPr/>
      <dgm:t>
        <a:bodyPr/>
        <a:lstStyle/>
        <a:p>
          <a:endParaRPr lang="en-US"/>
        </a:p>
      </dgm:t>
    </dgm:pt>
    <dgm:pt modelId="{EE5C3564-4D2D-4BF3-9866-DE9979EA2B0E}" type="sibTrans" cxnId="{CE85CCB2-0E1C-4801-AFEA-3517E6BAF41C}">
      <dgm:prSet/>
      <dgm:spPr/>
      <dgm:t>
        <a:bodyPr/>
        <a:lstStyle/>
        <a:p>
          <a:endParaRPr lang="en-US"/>
        </a:p>
      </dgm:t>
    </dgm:pt>
    <dgm:pt modelId="{1247D6EC-0CFA-4C0C-811C-3031A40C3F04}">
      <dgm:prSet phldrT="[Text]"/>
      <dgm:spPr/>
      <dgm:t>
        <a:bodyPr/>
        <a:lstStyle/>
        <a:p>
          <a:r>
            <a:rPr lang="en-US" b="1" dirty="0" err="1" smtClean="0"/>
            <a:t>Teknologi</a:t>
          </a:r>
          <a:r>
            <a:rPr lang="en-US" b="1" dirty="0" smtClean="0"/>
            <a:t> </a:t>
          </a:r>
          <a:r>
            <a:rPr lang="en-US" b="1" dirty="0" err="1" smtClean="0"/>
            <a:t>Informasi</a:t>
          </a:r>
          <a:endParaRPr lang="en-US" b="1" dirty="0"/>
        </a:p>
      </dgm:t>
    </dgm:pt>
    <dgm:pt modelId="{BAAFAFDD-C473-497E-B31B-DB984092E0A4}" type="parTrans" cxnId="{5C928140-7162-4201-BD65-95055D9D1950}">
      <dgm:prSet/>
      <dgm:spPr/>
      <dgm:t>
        <a:bodyPr/>
        <a:lstStyle/>
        <a:p>
          <a:endParaRPr lang="en-US"/>
        </a:p>
      </dgm:t>
    </dgm:pt>
    <dgm:pt modelId="{49E7FDD5-D6F5-40F6-9993-139851B68C48}" type="sibTrans" cxnId="{5C928140-7162-4201-BD65-95055D9D1950}">
      <dgm:prSet/>
      <dgm:spPr/>
      <dgm:t>
        <a:bodyPr/>
        <a:lstStyle/>
        <a:p>
          <a:endParaRPr lang="en-US"/>
        </a:p>
      </dgm:t>
    </dgm:pt>
    <dgm:pt modelId="{5D0FD3ED-652C-4FCA-9AA0-F9837355C860}">
      <dgm:prSet phldrT="[Text]"/>
      <dgm:spPr/>
      <dgm:t>
        <a:bodyPr/>
        <a:lstStyle/>
        <a:p>
          <a:r>
            <a:rPr lang="en-US" b="1" dirty="0" smtClean="0"/>
            <a:t>Coding</a:t>
          </a:r>
          <a:endParaRPr lang="en-US" b="1" dirty="0"/>
        </a:p>
      </dgm:t>
    </dgm:pt>
    <dgm:pt modelId="{2B0A0AB6-A1CD-41E6-ADF7-4E438A3FB5C8}" type="parTrans" cxnId="{4FBC1C76-C8C1-4223-A852-0623D0F661DA}">
      <dgm:prSet/>
      <dgm:spPr/>
      <dgm:t>
        <a:bodyPr/>
        <a:lstStyle/>
        <a:p>
          <a:endParaRPr lang="en-US"/>
        </a:p>
      </dgm:t>
    </dgm:pt>
    <dgm:pt modelId="{0F9764A4-50DA-4E8F-91B0-829A29082D94}" type="sibTrans" cxnId="{4FBC1C76-C8C1-4223-A852-0623D0F661DA}">
      <dgm:prSet/>
      <dgm:spPr/>
      <dgm:t>
        <a:bodyPr/>
        <a:lstStyle/>
        <a:p>
          <a:endParaRPr lang="en-US"/>
        </a:p>
      </dgm:t>
    </dgm:pt>
    <dgm:pt modelId="{C2EE87A6-412B-49E2-A4B6-7A7F526BFBF4}" type="pres">
      <dgm:prSet presAssocID="{03200F37-BD8A-4A8C-A76D-92412F75DB8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9C84A8-52A5-40FD-8408-CD97BDB4B17B}" type="pres">
      <dgm:prSet presAssocID="{03200F37-BD8A-4A8C-A76D-92412F75DB81}" presName="radial" presStyleCnt="0">
        <dgm:presLayoutVars>
          <dgm:animLvl val="ctr"/>
        </dgm:presLayoutVars>
      </dgm:prSet>
      <dgm:spPr/>
    </dgm:pt>
    <dgm:pt modelId="{5C659FA1-BA9A-4A6A-ABD0-3B7C69DC8CC7}" type="pres">
      <dgm:prSet presAssocID="{909C0AA3-FCCE-4028-89EB-148C504B940D}" presName="centerShape" presStyleLbl="vennNode1" presStyleIdx="0" presStyleCnt="5" custLinFactNeighborX="-557" custLinFactNeighborY="-1779"/>
      <dgm:spPr/>
      <dgm:t>
        <a:bodyPr/>
        <a:lstStyle/>
        <a:p>
          <a:endParaRPr lang="en-US"/>
        </a:p>
      </dgm:t>
    </dgm:pt>
    <dgm:pt modelId="{2115C8E7-F473-4C73-928F-AED9C32BEE4B}" type="pres">
      <dgm:prSet presAssocID="{DCA722C8-127C-4534-BAED-6027454D1EB9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31953-EA47-43C7-AEFC-25A0F4D082CF}" type="pres">
      <dgm:prSet presAssocID="{667EDF5E-C078-4D5A-98D0-F39ED796D0A0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5E961-1F6C-4A0D-B8AD-73748A95136B}" type="pres">
      <dgm:prSet presAssocID="{1247D6EC-0CFA-4C0C-811C-3031A40C3F04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BCB4C-B1CF-4523-BE99-95E81C6F6DE9}" type="pres">
      <dgm:prSet presAssocID="{5D0FD3ED-652C-4FCA-9AA0-F9837355C86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50981-A19A-499C-9879-98D3BC40163A}" type="presOf" srcId="{5D0FD3ED-652C-4FCA-9AA0-F9837355C860}" destId="{836BCB4C-B1CF-4523-BE99-95E81C6F6DE9}" srcOrd="0" destOrd="0" presId="urn:microsoft.com/office/officeart/2005/8/layout/radial3"/>
    <dgm:cxn modelId="{9A0933E3-DDB0-4C06-B9D9-0789BFEFFB16}" type="presOf" srcId="{03200F37-BD8A-4A8C-A76D-92412F75DB81}" destId="{C2EE87A6-412B-49E2-A4B6-7A7F526BFBF4}" srcOrd="0" destOrd="0" presId="urn:microsoft.com/office/officeart/2005/8/layout/radial3"/>
    <dgm:cxn modelId="{7C795B32-EAD0-4227-9DF1-45354AC70481}" srcId="{03200F37-BD8A-4A8C-A76D-92412F75DB81}" destId="{909C0AA3-FCCE-4028-89EB-148C504B940D}" srcOrd="0" destOrd="0" parTransId="{77FA4754-10D2-4925-ACCE-3F045A63AC30}" sibTransId="{87889DC4-1D23-42F9-8220-BD8BCEC14C1C}"/>
    <dgm:cxn modelId="{4FBC1C76-C8C1-4223-A852-0623D0F661DA}" srcId="{909C0AA3-FCCE-4028-89EB-148C504B940D}" destId="{5D0FD3ED-652C-4FCA-9AA0-F9837355C860}" srcOrd="3" destOrd="0" parTransId="{2B0A0AB6-A1CD-41E6-ADF7-4E438A3FB5C8}" sibTransId="{0F9764A4-50DA-4E8F-91B0-829A29082D94}"/>
    <dgm:cxn modelId="{E72735DC-0BA3-49A5-ADCD-C063F523D88E}" srcId="{909C0AA3-FCCE-4028-89EB-148C504B940D}" destId="{DCA722C8-127C-4534-BAED-6027454D1EB9}" srcOrd="0" destOrd="0" parTransId="{D83E127A-7D0F-40CB-A8D8-E77E57FF7A3A}" sibTransId="{1B419EC1-1D37-480C-94E7-7C8ED477CDDA}"/>
    <dgm:cxn modelId="{B1FDAB4D-F1EF-49C7-AEE2-01B85DD7CD8B}" type="presOf" srcId="{DCA722C8-127C-4534-BAED-6027454D1EB9}" destId="{2115C8E7-F473-4C73-928F-AED9C32BEE4B}" srcOrd="0" destOrd="0" presId="urn:microsoft.com/office/officeart/2005/8/layout/radial3"/>
    <dgm:cxn modelId="{BF3A1245-B3E6-4564-925E-6EA32CC376F9}" type="presOf" srcId="{667EDF5E-C078-4D5A-98D0-F39ED796D0A0}" destId="{D9131953-EA47-43C7-AEFC-25A0F4D082CF}" srcOrd="0" destOrd="0" presId="urn:microsoft.com/office/officeart/2005/8/layout/radial3"/>
    <dgm:cxn modelId="{62AB87B7-B0D6-4515-AA27-0CCAA5D3EF30}" type="presOf" srcId="{909C0AA3-FCCE-4028-89EB-148C504B940D}" destId="{5C659FA1-BA9A-4A6A-ABD0-3B7C69DC8CC7}" srcOrd="0" destOrd="0" presId="urn:microsoft.com/office/officeart/2005/8/layout/radial3"/>
    <dgm:cxn modelId="{180FA919-4E14-45AB-B4EA-31E8069BDAAF}" type="presOf" srcId="{1247D6EC-0CFA-4C0C-811C-3031A40C3F04}" destId="{9465E961-1F6C-4A0D-B8AD-73748A95136B}" srcOrd="0" destOrd="0" presId="urn:microsoft.com/office/officeart/2005/8/layout/radial3"/>
    <dgm:cxn modelId="{CE85CCB2-0E1C-4801-AFEA-3517E6BAF41C}" srcId="{909C0AA3-FCCE-4028-89EB-148C504B940D}" destId="{667EDF5E-C078-4D5A-98D0-F39ED796D0A0}" srcOrd="1" destOrd="0" parTransId="{C0510ADF-33EA-47D6-9AF8-02646417496D}" sibTransId="{EE5C3564-4D2D-4BF3-9866-DE9979EA2B0E}"/>
    <dgm:cxn modelId="{5C928140-7162-4201-BD65-95055D9D1950}" srcId="{909C0AA3-FCCE-4028-89EB-148C504B940D}" destId="{1247D6EC-0CFA-4C0C-811C-3031A40C3F04}" srcOrd="2" destOrd="0" parTransId="{BAAFAFDD-C473-497E-B31B-DB984092E0A4}" sibTransId="{49E7FDD5-D6F5-40F6-9993-139851B68C48}"/>
    <dgm:cxn modelId="{2C0A7548-0055-47CE-BDC0-B267955EF484}" type="presParOf" srcId="{C2EE87A6-412B-49E2-A4B6-7A7F526BFBF4}" destId="{CB9C84A8-52A5-40FD-8408-CD97BDB4B17B}" srcOrd="0" destOrd="0" presId="urn:microsoft.com/office/officeart/2005/8/layout/radial3"/>
    <dgm:cxn modelId="{A976E32B-AA1B-4557-ADC9-09AA488CD29E}" type="presParOf" srcId="{CB9C84A8-52A5-40FD-8408-CD97BDB4B17B}" destId="{5C659FA1-BA9A-4A6A-ABD0-3B7C69DC8CC7}" srcOrd="0" destOrd="0" presId="urn:microsoft.com/office/officeart/2005/8/layout/radial3"/>
    <dgm:cxn modelId="{5D752A1F-BBEB-41B5-9D96-0FD1F45DC6BD}" type="presParOf" srcId="{CB9C84A8-52A5-40FD-8408-CD97BDB4B17B}" destId="{2115C8E7-F473-4C73-928F-AED9C32BEE4B}" srcOrd="1" destOrd="0" presId="urn:microsoft.com/office/officeart/2005/8/layout/radial3"/>
    <dgm:cxn modelId="{3D0803D5-D32D-41E4-B440-D1EF65B67053}" type="presParOf" srcId="{CB9C84A8-52A5-40FD-8408-CD97BDB4B17B}" destId="{D9131953-EA47-43C7-AEFC-25A0F4D082CF}" srcOrd="2" destOrd="0" presId="urn:microsoft.com/office/officeart/2005/8/layout/radial3"/>
    <dgm:cxn modelId="{BF975A03-F8BE-4422-8C29-AC09E08B1E23}" type="presParOf" srcId="{CB9C84A8-52A5-40FD-8408-CD97BDB4B17B}" destId="{9465E961-1F6C-4A0D-B8AD-73748A95136B}" srcOrd="3" destOrd="0" presId="urn:microsoft.com/office/officeart/2005/8/layout/radial3"/>
    <dgm:cxn modelId="{8A092892-5C53-4646-AE11-7C351E26DCD3}" type="presParOf" srcId="{CB9C84A8-52A5-40FD-8408-CD97BDB4B17B}" destId="{836BCB4C-B1CF-4523-BE99-95E81C6F6DE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59FA1-BA9A-4A6A-ABD0-3B7C69DC8CC7}">
      <dsp:nvSpPr>
        <dsp:cNvPr id="0" name=""/>
        <dsp:cNvSpPr/>
      </dsp:nvSpPr>
      <dsp:spPr>
        <a:xfrm>
          <a:off x="2633703" y="1019181"/>
          <a:ext cx="2694552" cy="269455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CASEMIX</a:t>
          </a:r>
          <a:endParaRPr lang="en-US" sz="3700" b="1" kern="1200" dirty="0"/>
        </a:p>
      </dsp:txBody>
      <dsp:txXfrm>
        <a:off x="3028311" y="1413789"/>
        <a:ext cx="1905336" cy="1905336"/>
      </dsp:txXfrm>
    </dsp:sp>
    <dsp:sp modelId="{2115C8E7-F473-4C73-928F-AED9C32BEE4B}">
      <dsp:nvSpPr>
        <dsp:cNvPr id="0" name=""/>
        <dsp:cNvSpPr/>
      </dsp:nvSpPr>
      <dsp:spPr>
        <a:xfrm>
          <a:off x="3326889" y="480"/>
          <a:ext cx="1347276" cy="13472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Costing</a:t>
          </a:r>
          <a:endParaRPr lang="en-US" sz="1700" b="1" kern="1200" dirty="0"/>
        </a:p>
      </dsp:txBody>
      <dsp:txXfrm>
        <a:off x="3524193" y="197784"/>
        <a:ext cx="952668" cy="952668"/>
      </dsp:txXfrm>
    </dsp:sp>
    <dsp:sp modelId="{D9131953-EA47-43C7-AEFC-25A0F4D082CF}">
      <dsp:nvSpPr>
        <dsp:cNvPr id="0" name=""/>
        <dsp:cNvSpPr/>
      </dsp:nvSpPr>
      <dsp:spPr>
        <a:xfrm>
          <a:off x="5081663" y="1755253"/>
          <a:ext cx="1347276" cy="13472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Clinical Pathway</a:t>
          </a:r>
          <a:endParaRPr lang="en-US" sz="1700" b="1" kern="1200" dirty="0"/>
        </a:p>
      </dsp:txBody>
      <dsp:txXfrm>
        <a:off x="5278967" y="1952557"/>
        <a:ext cx="952668" cy="952668"/>
      </dsp:txXfrm>
    </dsp:sp>
    <dsp:sp modelId="{9465E961-1F6C-4A0D-B8AD-73748A95136B}">
      <dsp:nvSpPr>
        <dsp:cNvPr id="0" name=""/>
        <dsp:cNvSpPr/>
      </dsp:nvSpPr>
      <dsp:spPr>
        <a:xfrm>
          <a:off x="3326889" y="3510027"/>
          <a:ext cx="1347276" cy="13472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Teknologi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Informasi</a:t>
          </a:r>
          <a:endParaRPr lang="en-US" sz="1700" b="1" kern="1200" dirty="0"/>
        </a:p>
      </dsp:txBody>
      <dsp:txXfrm>
        <a:off x="3524193" y="3707331"/>
        <a:ext cx="952668" cy="952668"/>
      </dsp:txXfrm>
    </dsp:sp>
    <dsp:sp modelId="{836BCB4C-B1CF-4523-BE99-95E81C6F6DE9}">
      <dsp:nvSpPr>
        <dsp:cNvPr id="0" name=""/>
        <dsp:cNvSpPr/>
      </dsp:nvSpPr>
      <dsp:spPr>
        <a:xfrm>
          <a:off x="1572116" y="1755253"/>
          <a:ext cx="1347276" cy="13472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Coding</a:t>
          </a:r>
          <a:endParaRPr lang="en-US" sz="1700" b="1" kern="1200" dirty="0"/>
        </a:p>
      </dsp:txBody>
      <dsp:txXfrm>
        <a:off x="1769420" y="1952557"/>
        <a:ext cx="952668" cy="952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BEBB44-9204-449A-9436-A5F72C709857}" type="datetimeFigureOut">
              <a:rPr lang="id-ID"/>
              <a:pPr>
                <a:defRPr/>
              </a:pPr>
              <a:t>30/11/2017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94B30E-5FCB-408D-8AB7-6845C20018A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8755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87D338-9A88-4A6A-B763-119A11171C4B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26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562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7174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365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7211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4999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483743-F6E1-498A-A171-6ED883928016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B9092E-6642-4568-B9C2-4C341DA942F9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82C78-CF41-4038-B197-39880B1E6FE0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8C5CC-6A1A-453F-A41D-F1610DD281C5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0AACD-4BDB-4C4A-9C4E-5FB45D95130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5416D-0E66-4017-B38A-EFCC579A9F63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7FE77C-16C3-4398-AB29-C842F197272C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B1E28-1CD6-4B6C-958E-1F476DC4A252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77A3F-FF02-4D7B-92DE-7BA5E053003D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500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557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617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2574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32045-4B80-4D17-81D9-D39B5E8ED655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04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9B39-5458-4FC2-A4CD-4FD70F2E2D83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123A-B96C-438E-AA56-80159B7CF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BC89-7FAE-47F7-90F7-632E0A16E252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CB9F-F93B-4496-ACB9-10B898FED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339A-2AAF-49C4-9197-E410C2CEE0DE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FE4F-94C6-497D-8ABB-28216A0E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69A6-D5FD-4DFC-A7A4-088FA154EFC3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2F2F-6424-4AA5-9E3D-90E72048A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2CDE-EC27-401E-96A4-F423FCAD5268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F3F7-E82D-4BEE-86BE-B323AA6C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553E-1036-449E-B003-66115D4ED24F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A3DD-A43A-4BC2-B64F-C39A0AAF6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BFCD-AC7B-40A6-B174-555E77579E6C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BFAD-EE7A-4390-B85D-F6749E612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A3B2-0B60-4969-9B1F-DF4CA0940E77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0592-9ED0-4225-85FE-07429403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9E38-E174-4575-93A6-3F28C24F5BCA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F0A2-CEA4-48F0-BD95-4B91D9F57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7195-69FC-4C89-9D20-947F3459C0AC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10FE-E2AD-41EF-9E96-8634289E6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FA72-65A3-4048-9DF1-FF50E6FA9291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A6C4-D736-4F47-833A-224B6EFE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23179-116D-4FDB-85FF-BF328392149F}" type="datetime1">
              <a:rPr lang="en-US"/>
              <a:pPr>
                <a:defRPr/>
              </a:pPr>
              <a:t>30-Nov-17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576388A-37C8-4864-86A6-D008759AA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124200" y="3725069"/>
            <a:ext cx="6019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CASEMIX ANALYSIS AND INDEXES PERTEMUAN 14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smtClean="0">
              <a:solidFill>
                <a:schemeClr val="bg1"/>
              </a:solidFill>
            </a:endParaRPr>
          </a:p>
          <a:p>
            <a:pPr algn="ctr"/>
            <a:r>
              <a:rPr lang="en-US" sz="2000" b="1" smtClean="0">
                <a:solidFill>
                  <a:schemeClr val="bg1"/>
                </a:solidFill>
              </a:rPr>
              <a:t>LAELA </a:t>
            </a:r>
            <a:r>
              <a:rPr lang="en-US" sz="2000" b="1" dirty="0" smtClean="0">
                <a:solidFill>
                  <a:schemeClr val="bg1"/>
                </a:solidFill>
              </a:rPr>
              <a:t>INDAWATI, </a:t>
            </a:r>
            <a:r>
              <a:rPr lang="en-US" sz="2000" b="1" dirty="0" err="1" smtClean="0">
                <a:solidFill>
                  <a:schemeClr val="bg1"/>
                </a:solidFill>
              </a:rPr>
              <a:t>SSt.MIK</a:t>
            </a:r>
            <a:r>
              <a:rPr lang="en-US" sz="2000" b="1" dirty="0" smtClean="0">
                <a:solidFill>
                  <a:schemeClr val="bg1"/>
                </a:solidFill>
              </a:rPr>
              <a:t>., MKM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YATI MARYATI, SKM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REKAM MEDIS DAN INFORMASI KESEHATAN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751344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Kode</a:t>
            </a:r>
            <a:r>
              <a:rPr lang="en-US" sz="2400" dirty="0" smtClean="0"/>
              <a:t> INA-CBGs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: </a:t>
            </a:r>
          </a:p>
          <a:p>
            <a:r>
              <a:rPr lang="en-US" sz="2400" dirty="0" smtClean="0"/>
              <a:t>a. </a:t>
            </a:r>
            <a:r>
              <a:rPr lang="en-US" sz="2400" i="1" dirty="0" smtClean="0"/>
              <a:t>Case-Mix Main Groups (CMGs)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klasifikasi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Dilabelkan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huruf</a:t>
            </a:r>
            <a:r>
              <a:rPr lang="en-US" sz="2400" dirty="0" smtClean="0"/>
              <a:t> Alphabet (A to Z)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organ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Pemberian</a:t>
            </a:r>
            <a:r>
              <a:rPr lang="en-US" sz="2400" dirty="0" smtClean="0"/>
              <a:t> Label </a:t>
            </a:r>
            <a:r>
              <a:rPr lang="en-US" sz="2400" dirty="0" err="1" smtClean="0"/>
              <a:t>Huruf</a:t>
            </a:r>
            <a:r>
              <a:rPr lang="en-US" sz="2400" dirty="0" smtClean="0"/>
              <a:t> </a:t>
            </a:r>
            <a:r>
              <a:rPr lang="en-US" sz="2400" dirty="0" err="1" smtClean="0"/>
              <a:t>disesuaikan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ICD 10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organ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30 CMGs </a:t>
            </a:r>
            <a:r>
              <a:rPr lang="en-US" sz="2400" dirty="0" err="1" smtClean="0"/>
              <a:t>dalam</a:t>
            </a:r>
            <a:r>
              <a:rPr lang="en-US" sz="2400" dirty="0" smtClean="0"/>
              <a:t> UNU </a:t>
            </a:r>
            <a:r>
              <a:rPr lang="en-US" sz="2400" i="1" dirty="0" smtClean="0"/>
              <a:t>Grouper (22 Acute Care CMGs, 2 Ambulatory CMGs, 1 </a:t>
            </a:r>
            <a:r>
              <a:rPr lang="en-US" sz="2400" i="1" dirty="0" err="1" smtClean="0"/>
              <a:t>Subacute</a:t>
            </a:r>
            <a:r>
              <a:rPr lang="en-US" sz="2400" i="1" dirty="0" smtClean="0"/>
              <a:t> CMGs, 1 Chronic CMGs, 4 Special CMGs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1 Error CMGs)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Total CBGs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1220.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31 CMGs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INA-CBGs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804459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641698"/>
              </p:ext>
            </p:extLst>
          </p:nvPr>
        </p:nvGraphicFramePr>
        <p:xfrm>
          <a:off x="685800" y="990600"/>
          <a:ext cx="7467600" cy="5328190"/>
        </p:xfrm>
        <a:graphic>
          <a:graphicData uri="http://schemas.openxmlformats.org/drawingml/2006/table">
            <a:tbl>
              <a:tblPr/>
              <a:tblGrid>
                <a:gridCol w="719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45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2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6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NO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Casemix Main Groups (CMG)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CMG Codes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Central nervous system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Eye and Adnexa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H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Ear, nose, mouth &amp; throat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U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Respiratory system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Cardiovascular system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I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Digestive system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K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Hepatobiliary &amp; pancreatic system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B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Musculoskeletal system &amp; connective tissue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Skin, subcutaneous tissue &amp; breast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L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Endocrine system, nutrition &amp; metabolism Groups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E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Nephro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-urinary System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Male reproductive System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V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Female reproductive system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W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Deleiveries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O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Newborns &amp; Neonates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P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63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Haemopoeitic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&amp; immune system Groups 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D </a:t>
                      </a:r>
                    </a:p>
                  </a:txBody>
                  <a:tcPr marL="6830" marR="6830" marT="68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Title 6"/>
          <p:cNvSpPr txBox="1">
            <a:spLocks/>
          </p:cNvSpPr>
          <p:nvPr/>
        </p:nvSpPr>
        <p:spPr>
          <a:xfrm>
            <a:off x="978694" y="533400"/>
            <a:ext cx="7696200" cy="609600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a. </a:t>
            </a:r>
            <a:r>
              <a:rPr lang="id-ID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id-ID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CASE</a:t>
            </a:r>
            <a:r>
              <a:rPr lang="id-ID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MIX MAIN GROUPS</a:t>
            </a:r>
            <a:r>
              <a:rPr lang="id-ID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(CMGs)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(1)</a:t>
            </a:r>
            <a:r>
              <a:rPr lang="en-US" sz="1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4715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" y="-3265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19534"/>
              </p:ext>
            </p:extLst>
          </p:nvPr>
        </p:nvGraphicFramePr>
        <p:xfrm>
          <a:off x="624840" y="957943"/>
          <a:ext cx="8077200" cy="5324790"/>
        </p:xfrm>
        <a:graphic>
          <a:graphicData uri="http://schemas.openxmlformats.org/drawingml/2006/table">
            <a:tbl>
              <a:tblPr/>
              <a:tblGrid>
                <a:gridCol w="778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98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0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NO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Casemix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Main Groups (CMG)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CMG Codes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Myeloproliferative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system &amp; </a:t>
                      </a:r>
                      <a:r>
                        <a:rPr lang="en-US" sz="19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neoplasms</a:t>
                      </a:r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C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Infectious &amp; parasitic diseases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A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Mental Health and Behavioral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F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Substance abuse &amp; dependence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T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Injuries, poisonings &amp; toxic effects of drugs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5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Factors influencing health status &amp; other contacts with health services Groups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Z 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Ambulatory Groups - Episodic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Q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Ambulatory Groups - Packages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QP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Sub-Acute Groups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SA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Special Procedures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YY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Special Drugs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DD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Special Investigation I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II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Special Investigation II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IJ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Special Prothesis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RR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Chronic Groups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CD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9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Errors CMGs 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X 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Title 6"/>
          <p:cNvSpPr txBox="1">
            <a:spLocks/>
          </p:cNvSpPr>
          <p:nvPr/>
        </p:nvSpPr>
        <p:spPr>
          <a:xfrm>
            <a:off x="1295400" y="533400"/>
            <a:ext cx="7315200" cy="609600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id-ID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id-ID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CASE</a:t>
            </a:r>
            <a:r>
              <a:rPr lang="id-ID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MIX MAIN GROUPS</a:t>
            </a:r>
            <a:r>
              <a:rPr lang="id-ID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(CMGs)</a:t>
            </a:r>
            <a:r>
              <a:rPr lang="en-US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(2)</a:t>
            </a:r>
            <a:r>
              <a:rPr lang="en-US" sz="1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1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03503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1487" y="533400"/>
            <a:ext cx="8229600" cy="1068705"/>
          </a:xfrm>
        </p:spPr>
        <p:txBody>
          <a:bodyPr/>
          <a:lstStyle/>
          <a:p>
            <a:r>
              <a:rPr lang="en-US" dirty="0" smtClean="0"/>
              <a:t>b. Case-Based Groups (CBGs):</a:t>
            </a:r>
            <a:br>
              <a:rPr lang="en-US" dirty="0" smtClean="0"/>
            </a:br>
            <a:r>
              <a:rPr lang="en-US" sz="2800" dirty="0" smtClean="0"/>
              <a:t>Sub-group </a:t>
            </a:r>
            <a:r>
              <a:rPr lang="en-US" sz="2800" dirty="0" err="1" smtClean="0"/>
              <a:t>kedua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menunjukkan</a:t>
            </a:r>
            <a:r>
              <a:rPr lang="en-US" sz="2800" dirty="0" smtClean="0"/>
              <a:t> </a:t>
            </a:r>
            <a:r>
              <a:rPr lang="en-US" sz="2800" dirty="0" err="1" smtClean="0"/>
              <a:t>tipe</a:t>
            </a:r>
            <a:r>
              <a:rPr lang="en-US" sz="2800" dirty="0" smtClean="0"/>
              <a:t> </a:t>
            </a:r>
            <a:r>
              <a:rPr lang="en-US" sz="2800" dirty="0" err="1" smtClean="0"/>
              <a:t>kasus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6820"/>
              </p:ext>
            </p:extLst>
          </p:nvPr>
        </p:nvGraphicFramePr>
        <p:xfrm>
          <a:off x="762000" y="1752600"/>
          <a:ext cx="7696200" cy="4191000"/>
        </p:xfrm>
        <a:graphic>
          <a:graphicData uri="http://schemas.openxmlformats.org/drawingml/2006/table">
            <a:tbl>
              <a:tblPr/>
              <a:tblGrid>
                <a:gridCol w="5965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0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TIPE KASUS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Prosedur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Inap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b.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Prosedur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Besar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Jalan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Prosedur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Signifikan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Jalan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Group-3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d.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Inap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Bukan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Prosedur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e. Rawat Jalan Bukan Prosedur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Inap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Kebidanan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g.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Inap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Kebidanan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h.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Rawat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Inap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Neonatal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Group-8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i. Rawat Jalan Neonatal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Group-9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j. Error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Group-0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67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 Group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CBGs yang </a:t>
            </a:r>
            <a:r>
              <a:rPr lang="en-US" dirty="0" err="1" smtClean="0"/>
              <a:t>dilambangkan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01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99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Kode</a:t>
            </a:r>
            <a:r>
              <a:rPr lang="en-US" dirty="0" smtClean="0"/>
              <a:t> CBGs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801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143000"/>
          </a:xfrm>
        </p:spPr>
        <p:txBody>
          <a:bodyPr/>
          <a:lstStyle/>
          <a:p>
            <a:r>
              <a:rPr lang="en-US" dirty="0" smtClean="0"/>
              <a:t>d. Severity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yang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komorbiditas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1) “0”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2) “I” </a:t>
            </a:r>
            <a:r>
              <a:rPr lang="en-US" dirty="0" err="1" smtClean="0"/>
              <a:t>Ringan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1 (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komorbidity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150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924800" cy="3200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3) “II” </a:t>
            </a:r>
            <a:r>
              <a:rPr lang="en-US" dirty="0" err="1" smtClean="0"/>
              <a:t>Sedang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2 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mild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komorbidity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4) “III” </a:t>
            </a:r>
            <a:r>
              <a:rPr lang="en-US" dirty="0" err="1" smtClean="0"/>
              <a:t>Berat</a:t>
            </a:r>
            <a:r>
              <a:rPr lang="en-US" dirty="0" smtClean="0"/>
              <a:t>: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3 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major</a:t>
            </a:r>
            <a:r>
              <a:rPr lang="en-US" dirty="0" smtClean="0"/>
              <a:t> </a:t>
            </a:r>
            <a:r>
              <a:rPr lang="en-US" dirty="0" err="1" smtClean="0"/>
              <a:t>komplikasi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komorbodity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3886200"/>
            <a:ext cx="8077200" cy="2590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/>
              <a:t>Istilah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ringan</a:t>
            </a:r>
            <a:r>
              <a:rPr lang="en-US" sz="3200" kern="0" dirty="0" smtClean="0"/>
              <a:t>, </a:t>
            </a:r>
            <a:r>
              <a:rPr lang="en-US" sz="3200" kern="0" dirty="0" err="1" smtClean="0"/>
              <a:t>sedang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dan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berat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menggambarkan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tingkat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keparahan</a:t>
            </a:r>
            <a:r>
              <a:rPr lang="en-US" sz="3200" kern="0" dirty="0" smtClean="0"/>
              <a:t> </a:t>
            </a:r>
            <a:r>
              <a:rPr lang="en-US" sz="3200" i="1" kern="0" dirty="0" smtClean="0"/>
              <a:t>(severity level)</a:t>
            </a:r>
            <a:r>
              <a:rPr lang="en-US" sz="3200" kern="0" dirty="0" smtClean="0"/>
              <a:t> yang </a:t>
            </a:r>
            <a:r>
              <a:rPr lang="en-US" sz="3200" kern="0" dirty="0" err="1" smtClean="0"/>
              <a:t>dipengaruhi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oleh</a:t>
            </a:r>
            <a:r>
              <a:rPr lang="en-US" sz="3200" kern="0" dirty="0" smtClean="0"/>
              <a:t> diagnosis </a:t>
            </a:r>
            <a:r>
              <a:rPr lang="en-US" sz="3200" kern="0" dirty="0" err="1" smtClean="0"/>
              <a:t>sekunder</a:t>
            </a:r>
            <a:r>
              <a:rPr lang="en-US" sz="3200" kern="0" dirty="0" smtClean="0"/>
              <a:t> (</a:t>
            </a:r>
            <a:r>
              <a:rPr lang="en-US" sz="3200" kern="0" dirty="0" err="1" smtClean="0"/>
              <a:t>komplikasi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dan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komorbidity</a:t>
            </a:r>
            <a:r>
              <a:rPr lang="en-US" sz="3200" kern="0" dirty="0" smtClean="0"/>
              <a:t>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1590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4787" y="1255931"/>
            <a:ext cx="876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Kode</a:t>
            </a:r>
            <a:r>
              <a:rPr lang="en-US" sz="2800" b="1" dirty="0" smtClean="0"/>
              <a:t> INA-CBGs    </a:t>
            </a:r>
            <a:r>
              <a:rPr lang="en-US" sz="2800" b="1" dirty="0" err="1" smtClean="0"/>
              <a:t>Deskripsi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Kode</a:t>
            </a:r>
            <a:r>
              <a:rPr lang="en-US" sz="2800" b="1" dirty="0" smtClean="0"/>
              <a:t> INA-CBGs 	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Rawat</a:t>
            </a:r>
            <a:r>
              <a:rPr lang="en-US" sz="2800" dirty="0" smtClean="0"/>
              <a:t> </a:t>
            </a:r>
            <a:r>
              <a:rPr lang="en-US" sz="2800" dirty="0" err="1" smtClean="0"/>
              <a:t>Inap</a:t>
            </a:r>
            <a:r>
              <a:rPr lang="en-US" sz="2800" dirty="0" smtClean="0"/>
              <a:t> 	</a:t>
            </a:r>
          </a:p>
          <a:p>
            <a:r>
              <a:rPr lang="en-US" sz="2800" dirty="0" smtClean="0"/>
              <a:t>I – 4 – 10 – I 	    </a:t>
            </a:r>
            <a:r>
              <a:rPr lang="en-US" sz="2800" dirty="0" err="1" smtClean="0"/>
              <a:t>Infark</a:t>
            </a:r>
            <a:r>
              <a:rPr lang="en-US" sz="2800" dirty="0" smtClean="0"/>
              <a:t> </a:t>
            </a:r>
            <a:r>
              <a:rPr lang="en-US" sz="2800" dirty="0" err="1" smtClean="0"/>
              <a:t>Miocard</a:t>
            </a:r>
            <a:r>
              <a:rPr lang="en-US" sz="2800" dirty="0" smtClean="0"/>
              <a:t> </a:t>
            </a:r>
            <a:r>
              <a:rPr lang="en-US" sz="2800" dirty="0" err="1" smtClean="0"/>
              <a:t>Akut</a:t>
            </a:r>
            <a:r>
              <a:rPr lang="en-US" sz="2800" dirty="0" smtClean="0"/>
              <a:t> </a:t>
            </a:r>
            <a:r>
              <a:rPr lang="en-US" sz="2800" dirty="0" err="1" smtClean="0"/>
              <a:t>Ringan</a:t>
            </a:r>
            <a:r>
              <a:rPr lang="en-US" sz="2800" dirty="0" smtClean="0"/>
              <a:t> 	</a:t>
            </a:r>
          </a:p>
          <a:p>
            <a:r>
              <a:rPr lang="sv-SE" sz="2800" dirty="0" smtClean="0"/>
              <a:t>I – 4 – 10 – II 	    Infark Miocard Akut Sedang 	</a:t>
            </a:r>
          </a:p>
          <a:p>
            <a:r>
              <a:rPr lang="sv-SE" sz="2800" dirty="0" smtClean="0"/>
              <a:t>I – 4 – 10 – III 	    Infark Miocard Akut Berat 	</a:t>
            </a:r>
          </a:p>
          <a:p>
            <a:endParaRPr lang="fi-FI" sz="2800" dirty="0" smtClean="0"/>
          </a:p>
          <a:p>
            <a:r>
              <a:rPr lang="fi-FI" sz="2800" dirty="0" smtClean="0"/>
              <a:t>Rawat Jalan 	</a:t>
            </a:r>
          </a:p>
          <a:p>
            <a:r>
              <a:rPr lang="fi-FI" sz="2800" dirty="0" smtClean="0"/>
              <a:t>Q – 5 – 18 – 0 	    Konsultasi atau pemeriksaan lain- </a:t>
            </a:r>
          </a:p>
          <a:p>
            <a:r>
              <a:rPr lang="fi-FI" sz="2800" dirty="0" smtClean="0"/>
              <a:t>			    lain 	</a:t>
            </a:r>
          </a:p>
          <a:p>
            <a:r>
              <a:rPr lang="sv-SE" sz="2800" dirty="0" smtClean="0"/>
              <a:t>Q – 5 – 35 – 0 	    Infeksi Akut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4517" y="609600"/>
            <a:ext cx="5203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Contoh</a:t>
            </a:r>
            <a:r>
              <a:rPr lang="en-US" sz="3600" dirty="0" smtClean="0"/>
              <a:t> </a:t>
            </a:r>
            <a:r>
              <a:rPr lang="en-US" sz="3600" dirty="0" err="1" smtClean="0"/>
              <a:t>Kode</a:t>
            </a:r>
            <a:r>
              <a:rPr lang="en-US" sz="3600" dirty="0" smtClean="0"/>
              <a:t> INA CBG’s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0222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2192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/>
              <a:t>Alur</a:t>
            </a: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 INA-CBG di PPK Tingkat </a:t>
            </a:r>
            <a:r>
              <a:rPr lang="en-US" sz="3200" b="1" dirty="0" err="1"/>
              <a:t>Lanjut</a:t>
            </a:r>
            <a:endParaRPr lang="en-US" sz="3200" b="1" dirty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 l="25162" t="30515" r="24162" b="9869"/>
          <a:stretch>
            <a:fillRect/>
          </a:stretch>
        </p:blipFill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824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Alur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3200" b="1" dirty="0" smtClean="0">
                <a:latin typeface="Arial" pitchFamily="34" charset="0"/>
                <a:cs typeface="Arial" pitchFamily="34" charset="0"/>
              </a:rPr>
              <a:t>INAcbg di rs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39" y="2394483"/>
            <a:ext cx="838200" cy="1316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659531"/>
            <a:ext cx="112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Pelayanan</a:t>
            </a:r>
            <a:endParaRPr lang="id-ID" sz="1400" dirty="0" smtClean="0">
              <a:solidFill>
                <a:prstClr val="black"/>
              </a:solidFill>
              <a:cs typeface="Arial" pitchFamily="34" charset="0"/>
            </a:endParaRPr>
          </a:p>
          <a:p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RI dan RJ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3949" y="1592779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Dat</a:t>
            </a:r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a 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entry SW INA-CBG </a:t>
            </a:r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 online EHR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oleh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Petugas RM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ocuments"/>
          <p:cNvSpPr>
            <a:spLocks noEditPoints="1" noChangeArrowheads="1"/>
          </p:cNvSpPr>
          <p:nvPr/>
        </p:nvSpPr>
        <p:spPr bwMode="auto">
          <a:xfrm>
            <a:off x="1702121" y="2718177"/>
            <a:ext cx="740343" cy="9906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352" y="1646545"/>
            <a:ext cx="201622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Penyiapan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berkas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pendukung</a:t>
            </a:r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 oleh Administrasi Klaim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660" y="1601505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Koding Penyakit &amp; Prosedur oleh Koder Unit RM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7687" y="2726844"/>
            <a:ext cx="980897" cy="1001712"/>
          </a:xfrm>
          <a:prstGeom prst="rect">
            <a:avLst/>
          </a:prstGeom>
          <a:noFill/>
        </p:spPr>
      </p:pic>
      <p:pic>
        <p:nvPicPr>
          <p:cNvPr id="11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0477" y="2554266"/>
            <a:ext cx="980897" cy="10017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467600" y="1781944"/>
            <a:ext cx="1352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Grouping</a:t>
            </a:r>
          </a:p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INACBG oleh Petugas RM 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Documents"/>
          <p:cNvSpPr>
            <a:spLocks noEditPoints="1" noChangeArrowheads="1"/>
          </p:cNvSpPr>
          <p:nvPr/>
        </p:nvSpPr>
        <p:spPr bwMode="auto">
          <a:xfrm>
            <a:off x="7821652" y="4328747"/>
            <a:ext cx="740343" cy="9906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1200" y="5643245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Pengajuan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klaim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ke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Verifikator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cs typeface="Arial" pitchFamily="34" charset="0"/>
              </a:rPr>
              <a:t>Independen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5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6344" y="4545866"/>
            <a:ext cx="980897" cy="1001712"/>
          </a:xfrm>
          <a:prstGeom prst="rect">
            <a:avLst/>
          </a:prstGeom>
          <a:noFill/>
        </p:spPr>
      </p:pic>
      <p:pic>
        <p:nvPicPr>
          <p:cNvPr id="1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1544" y="4534754"/>
            <a:ext cx="980897" cy="10017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92833" y="5423533"/>
            <a:ext cx="14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Berkas Klaim + Hasil Grouping</a:t>
            </a:r>
          </a:p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dikirim ke </a:t>
            </a:r>
          </a:p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Adm Klaim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6744" y="584126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prstClr val="black"/>
                </a:solidFill>
                <a:cs typeface="Arial" pitchFamily="34" charset="0"/>
              </a:rPr>
              <a:t>Pengajuan Klaim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166529" y="2941221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746904" y="2906941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149668" y="2923705"/>
            <a:ext cx="64313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786576" y="2941221"/>
            <a:ext cx="65794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7963224" y="3825697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6869344" y="4774466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2754544" y="4774465"/>
            <a:ext cx="2819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" descr="ICD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5280" y="2773159"/>
            <a:ext cx="648072" cy="864096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" name="Picture 4" descr="ICD9C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5697" y="2773159"/>
            <a:ext cx="648072" cy="864096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7411831" y="1594956"/>
            <a:ext cx="15240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 flipH="1">
            <a:off x="6802231" y="3416098"/>
            <a:ext cx="832785" cy="4648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19800" y="396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Berfungsi sbg </a:t>
            </a:r>
          </a:p>
          <a:p>
            <a:r>
              <a:rPr lang="id-ID" sz="1200" dirty="0" smtClean="0"/>
              <a:t>VI Internal RS</a:t>
            </a:r>
          </a:p>
          <a:p>
            <a:endParaRPr lang="id-ID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33400" y="714356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4714908"/>
          </a:xfrm>
        </p:spPr>
        <p:txBody>
          <a:bodyPr/>
          <a:lstStyle/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pengertian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casemix</a:t>
            </a:r>
            <a:endParaRPr lang="en-US" sz="2800" dirty="0" smtClean="0"/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casemix</a:t>
            </a:r>
            <a:endParaRPr lang="en-US" sz="2800" dirty="0" smtClean="0"/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kode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INA CBG’s</a:t>
            </a:r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alur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pengkodean</a:t>
            </a:r>
            <a:r>
              <a:rPr lang="en-US" sz="2800" dirty="0" smtClean="0"/>
              <a:t> INA CBG’s</a:t>
            </a:r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data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pengkodean</a:t>
            </a:r>
            <a:r>
              <a:rPr lang="en-US" sz="2800" dirty="0" smtClean="0"/>
              <a:t> INA CBG’s</a:t>
            </a:r>
          </a:p>
          <a:p>
            <a:endParaRPr lang="en-US" sz="2800" dirty="0" smtClean="0"/>
          </a:p>
          <a:p>
            <a:endParaRPr lang="id-ID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id-ID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Kozuka Gothic Pr6N H" pitchFamily="34" charset="-128"/>
                <a:cs typeface="Courier New" pitchFamily="49" charset="0"/>
              </a:rPr>
              <a:t>LANGKAH-LANGKAH</a:t>
            </a:r>
            <a:r>
              <a:rPr lang="id-ID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ea typeface="Kozuka Gothic Pr6N H" pitchFamily="34" charset="-128"/>
                <a:cs typeface="Courier New" pitchFamily="49" charset="0"/>
              </a:rPr>
              <a:t> GROUPING INACBGs</a:t>
            </a:r>
            <a:endParaRPr lang="id-ID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ea typeface="Kozuka Gothic Pr6N H" pitchFamily="34" charset="-128"/>
              <a:cs typeface="Courier New" pitchFamily="49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491880" y="1124744"/>
            <a:ext cx="3024336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1003">
            <a:schemeClr val="dk1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PASIEN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563888" y="2106743"/>
            <a:ext cx="3024336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CMG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573583" y="5355375"/>
            <a:ext cx="3024336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 smtClean="0">
                <a:solidFill>
                  <a:srgbClr val="FFB7B7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INACBGs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4788024" y="1720590"/>
            <a:ext cx="432048" cy="360040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2915816" y="1681503"/>
            <a:ext cx="576064" cy="432048"/>
          </a:xfrm>
          <a:prstGeom prst="homePlat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573583" y="3083161"/>
            <a:ext cx="3024336" cy="648072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Type</a:t>
            </a:r>
          </a:p>
        </p:txBody>
      </p:sp>
      <p:sp>
        <p:nvSpPr>
          <p:cNvPr id="10" name="Pentagon 9"/>
          <p:cNvSpPr/>
          <p:nvPr/>
        </p:nvSpPr>
        <p:spPr bwMode="auto">
          <a:xfrm>
            <a:off x="2987824" y="2689615"/>
            <a:ext cx="576064" cy="432048"/>
          </a:xfrm>
          <a:prstGeom prst="homePlat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4788024" y="2780928"/>
            <a:ext cx="432048" cy="288032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26714" y="4219268"/>
            <a:ext cx="3024336" cy="648072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Sev. Level</a:t>
            </a:r>
          </a:p>
        </p:txBody>
      </p:sp>
      <p:sp>
        <p:nvSpPr>
          <p:cNvPr id="13" name="Pentagon 12"/>
          <p:cNvSpPr/>
          <p:nvPr/>
        </p:nvSpPr>
        <p:spPr bwMode="auto">
          <a:xfrm>
            <a:off x="2997519" y="3803080"/>
            <a:ext cx="576064" cy="432048"/>
          </a:xfrm>
          <a:prstGeom prst="homePlat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" name="Pentagon 13"/>
          <p:cNvSpPr/>
          <p:nvPr/>
        </p:nvSpPr>
        <p:spPr bwMode="auto">
          <a:xfrm>
            <a:off x="3059832" y="4867340"/>
            <a:ext cx="576064" cy="432048"/>
          </a:xfrm>
          <a:prstGeom prst="homePlat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4788024" y="3803241"/>
            <a:ext cx="432048" cy="360040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788024" y="4953225"/>
            <a:ext cx="432048" cy="360040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d-ID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06" y="714356"/>
          <a:ext cx="8929718" cy="542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5" imgW="8100000" imgH="6075000" progId="Acrobat.Document.11">
                  <p:embed/>
                </p:oleObj>
              </mc:Choice>
              <mc:Fallback>
                <p:oleObj name="Acrobat Document" r:id="rId5" imgW="8100000" imgH="6075000" progId="Acrobat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6" y="714356"/>
                        <a:ext cx="8929718" cy="542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VARIABEL DATA DALAM PROGRAM INA CBG’s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Nomor</a:t>
            </a:r>
            <a:r>
              <a:rPr lang="en-US" dirty="0" smtClean="0"/>
              <a:t> 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</a:t>
            </a:r>
            <a:r>
              <a:rPr lang="en-US" dirty="0" err="1" smtClean="0"/>
              <a:t>pembayaran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Nomor</a:t>
            </a:r>
            <a:r>
              <a:rPr lang="en-US" dirty="0" smtClean="0"/>
              <a:t> SEP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1487" y="1008063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VARIABEL DATA DALAM PROGRAM INA CBG’s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(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,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Inap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(</a:t>
            </a:r>
            <a:r>
              <a:rPr lang="en-US" dirty="0" err="1" smtClean="0"/>
              <a:t>Kls</a:t>
            </a:r>
            <a:r>
              <a:rPr lang="en-US" dirty="0" smtClean="0"/>
              <a:t>. I, II,III)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Cara </a:t>
            </a:r>
            <a:r>
              <a:rPr lang="en-US" dirty="0" err="1" smtClean="0"/>
              <a:t>pulang</a:t>
            </a: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Dokter</a:t>
            </a:r>
            <a:r>
              <a:rPr lang="en-US" dirty="0" smtClean="0"/>
              <a:t>  </a:t>
            </a:r>
            <a:r>
              <a:rPr lang="en-US" dirty="0" err="1" smtClean="0"/>
              <a:t>penanggung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(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904875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VARIABEL DATA DALAM PROGRAM INA CBG’s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2925763"/>
          </a:xfrm>
        </p:spPr>
        <p:txBody>
          <a:bodyPr/>
          <a:lstStyle/>
          <a:p>
            <a:pPr marL="514350" indent="-514350">
              <a:buFont typeface="+mj-lt"/>
              <a:buAutoNum type="arabicPeriod" startAt="15"/>
            </a:pPr>
            <a:r>
              <a:rPr lang="en-US" dirty="0" err="1" smtClean="0"/>
              <a:t>Tarif</a:t>
            </a:r>
            <a:r>
              <a:rPr lang="en-US" dirty="0" smtClean="0"/>
              <a:t> RS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endParaRPr lang="en-US" dirty="0" smtClean="0"/>
          </a:p>
          <a:p>
            <a:pPr marL="514350" indent="-514350">
              <a:buFont typeface="+mj-lt"/>
              <a:buAutoNum type="arabicPeriod" startAt="15"/>
            </a:pP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pPr marL="514350" indent="-514350">
              <a:buFont typeface="+mj-lt"/>
              <a:buAutoNum type="arabicPeriod" startAt="15"/>
            </a:pP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endParaRPr lang="en-US" dirty="0" smtClean="0"/>
          </a:p>
          <a:p>
            <a:pPr marL="514350" indent="-514350">
              <a:buFont typeface="+mj-lt"/>
              <a:buAutoNum type="arabicPeriod" startAt="15"/>
            </a:pPr>
            <a:r>
              <a:rPr lang="en-US" dirty="0" err="1" smtClean="0"/>
              <a:t>Tindakan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971800" y="609600"/>
            <a:ext cx="3505200" cy="80010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200" b="1" dirty="0" smtClean="0">
                <a:solidFill>
                  <a:srgbClr val="000000"/>
                </a:solidFill>
              </a:rPr>
              <a:t>CASEMIX/INACBGs</a:t>
            </a:r>
            <a:endParaRPr lang="id-ID" sz="3200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8383" y="1409700"/>
            <a:ext cx="8355807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id-ID" sz="2200" b="1" kern="0" dirty="0" smtClean="0">
                <a:latin typeface="Andalus" pitchFamily="18" charset="-78"/>
                <a:cs typeface="Andalus" pitchFamily="18" charset="-78"/>
              </a:rPr>
              <a:t>Sistem Casemix adalah </a:t>
            </a: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Pengelompokan diagnosis 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prosedur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mengacu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pada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ciri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klinis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mirip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/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sama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biaya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perawatan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mirip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/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sama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pengelompokan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dilakukan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menggunakan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i="1" kern="0" dirty="0" smtClean="0">
                <a:latin typeface="Andalus" pitchFamily="18" charset="-78"/>
                <a:cs typeface="Andalus" pitchFamily="18" charset="-78"/>
              </a:rPr>
              <a:t>grouper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.  (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Permenkes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27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tahun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2014)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endParaRPr lang="id-ID" sz="2200" kern="0" dirty="0" smtClean="0">
              <a:latin typeface="Andalus" pitchFamily="18" charset="-78"/>
              <a:cs typeface="Andalus" pitchFamily="18" charset="-78"/>
            </a:endParaRPr>
          </a:p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200" b="1" kern="0" dirty="0" smtClean="0">
                <a:latin typeface="Andalus" pitchFamily="18" charset="-78"/>
                <a:cs typeface="Andalus" pitchFamily="18" charset="-78"/>
              </a:rPr>
              <a:t>Ciri – ciri setiap group adalah </a:t>
            </a: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396875" lvl="1" indent="-288925" algn="just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Penyakit yang mempunyai Gejala Klinis yang sama</a:t>
            </a:r>
          </a:p>
          <a:p>
            <a:pPr marL="396875" lvl="1" indent="-288925" algn="just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Pemakaian sumber daya yang sama (biaya perawatan sama)</a:t>
            </a:r>
            <a:endParaRPr lang="en-US" sz="2200" kern="0" dirty="0" smtClean="0">
              <a:latin typeface="Andalus" pitchFamily="18" charset="-78"/>
              <a:cs typeface="Andalus" pitchFamily="18" charset="-78"/>
            </a:endParaRPr>
          </a:p>
          <a:p>
            <a:pPr marL="971550" lvl="1" indent="-514350" algn="just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endParaRPr lang="id-ID" sz="2200" kern="0" dirty="0" smtClean="0">
              <a:latin typeface="Andalus" pitchFamily="18" charset="-78"/>
              <a:cs typeface="Andalus" pitchFamily="18" charset="-78"/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Sistem</a:t>
            </a:r>
            <a:r>
              <a:rPr lang="en-US" sz="2200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pembayaran pelayanan kesehatan secara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paket</a:t>
            </a:r>
            <a:r>
              <a:rPr lang="en-US" sz="2200" i="1" kern="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dimana tarif </a:t>
            </a:r>
            <a:r>
              <a:rPr lang="en-US" sz="2200" kern="0" dirty="0" err="1" smtClean="0">
                <a:latin typeface="Andalus" pitchFamily="18" charset="-78"/>
                <a:cs typeface="Andalus" pitchFamily="18" charset="-78"/>
              </a:rPr>
              <a:t>ditentukan</a:t>
            </a:r>
            <a:r>
              <a:rPr lang="id-ID" sz="2200" kern="0" dirty="0" smtClean="0">
                <a:latin typeface="Andalus" pitchFamily="18" charset="-78"/>
                <a:cs typeface="Andalus" pitchFamily="18" charset="-78"/>
              </a:rPr>
              <a:t> sebelum pelayanan diberikan</a:t>
            </a:r>
            <a:endParaRPr lang="id-ID" sz="2200" i="1" kern="0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81087" y="2090172"/>
            <a:ext cx="7010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Nasional (JKN)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fasilitas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lanjutan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INA-CBG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Presiden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12 </a:t>
            </a:r>
            <a:r>
              <a:rPr lang="en-US" sz="2400" dirty="0" err="1"/>
              <a:t>Tahun</a:t>
            </a:r>
            <a:r>
              <a:rPr lang="en-US" sz="2400" dirty="0"/>
              <a:t> 2013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sebagaimana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Presiden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111 </a:t>
            </a:r>
            <a:r>
              <a:rPr lang="en-US" sz="2400" dirty="0" err="1"/>
              <a:t>Tahun</a:t>
            </a:r>
            <a:r>
              <a:rPr lang="en-US" sz="2400" dirty="0"/>
              <a:t> 2013.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47787" y="2459504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Dalam</a:t>
            </a:r>
            <a:r>
              <a:rPr lang="en-US" sz="2400" dirty="0"/>
              <a:t> INA-CBG </a:t>
            </a:r>
            <a:r>
              <a:rPr lang="en-US" sz="2400" dirty="0" err="1"/>
              <a:t>terdapat</a:t>
            </a:r>
            <a:r>
              <a:rPr lang="en-US" sz="2400" dirty="0"/>
              <a:t> 1077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789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rawat</a:t>
            </a:r>
            <a:r>
              <a:rPr lang="en-US" sz="2400" dirty="0"/>
              <a:t> </a:t>
            </a:r>
            <a:r>
              <a:rPr lang="en-US" sz="2400" dirty="0" err="1"/>
              <a:t>inap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288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rawat</a:t>
            </a:r>
            <a:r>
              <a:rPr lang="en-US" sz="2400" dirty="0"/>
              <a:t> </a:t>
            </a:r>
            <a:r>
              <a:rPr lang="en-US" sz="2400" dirty="0" err="1"/>
              <a:t>jalan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pengelompokan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ICD 10 </a:t>
            </a:r>
            <a:r>
              <a:rPr lang="en-US" sz="2400" dirty="0" err="1"/>
              <a:t>untuk</a:t>
            </a:r>
            <a:r>
              <a:rPr lang="en-US" sz="2400" dirty="0"/>
              <a:t> diagnosis </a:t>
            </a:r>
            <a:r>
              <a:rPr lang="en-US" sz="2400" dirty="0" err="1"/>
              <a:t>dan</a:t>
            </a:r>
            <a:r>
              <a:rPr lang="en-US" sz="2400" dirty="0"/>
              <a:t> ICD 9 CM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924237"/>
              </p:ext>
            </p:extLst>
          </p:nvPr>
        </p:nvGraphicFramePr>
        <p:xfrm>
          <a:off x="304799" y="1131144"/>
          <a:ext cx="800105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76265" y="543075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id-ID" sz="3200" dirty="0">
                <a:latin typeface="Bauhaus 93" pitchFamily="82" charset="0"/>
              </a:rPr>
              <a:t>KOMPONEN CASEMIX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66800" y="685800"/>
            <a:ext cx="747712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d-ID" sz="3200" dirty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2800" dirty="0">
                <a:cs typeface="Arial" pitchFamily="34" charset="0"/>
              </a:rPr>
              <a:t>Dasar Pengelompokan dengan menggunakan 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d-ID" sz="2800" dirty="0">
                <a:cs typeface="Arial" pitchFamily="34" charset="0"/>
              </a:rPr>
              <a:t> ICD – 10 Untuk Diagnosa (14.500 kode)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dirty="0">
                <a:cs typeface="Arial" pitchFamily="34" charset="0"/>
              </a:rPr>
              <a:t> </a:t>
            </a:r>
            <a:r>
              <a:rPr lang="id-ID" sz="2800" dirty="0">
                <a:cs typeface="Arial" pitchFamily="34" charset="0"/>
              </a:rPr>
              <a:t>ICD – 9 CM Untuk Prosedur/Tindakan (</a:t>
            </a:r>
            <a:r>
              <a:rPr lang="en-US" sz="2800" dirty="0">
                <a:cs typeface="Arial" pitchFamily="34" charset="0"/>
              </a:rPr>
              <a:t>8</a:t>
            </a:r>
            <a:r>
              <a:rPr lang="id-ID" sz="2800" dirty="0">
                <a:cs typeface="Arial" pitchFamily="34" charset="0"/>
              </a:rPr>
              <a:t>.500 kode)</a:t>
            </a: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2800" dirty="0">
                <a:cs typeface="Arial" pitchFamily="34" charset="0"/>
              </a:rPr>
              <a:t>Untuk mengkombinasikan kode diagnosa dan prosedur tidak mungkin dilakukan secara manual, maka diperlukan yang namanya </a:t>
            </a:r>
            <a:r>
              <a:rPr lang="id-ID" sz="2800" b="1" dirty="0">
                <a:cs typeface="Arial" pitchFamily="34" charset="0"/>
              </a:rPr>
              <a:t>“ Grouper “ </a:t>
            </a:r>
          </a:p>
        </p:txBody>
      </p:sp>
    </p:spTree>
    <p:extLst>
      <p:ext uri="{BB962C8B-B14F-4D97-AF65-F5344CB8AC3E}">
        <p14:creationId xmlns:p14="http://schemas.microsoft.com/office/powerpoint/2010/main" val="3330393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4213" y="817563"/>
            <a:ext cx="797718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d-ID" sz="3200" dirty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3200" dirty="0">
                <a:cs typeface="Arial" pitchFamily="34" charset="0"/>
              </a:rPr>
              <a:t>Grouper ini menggabungkan sekitar 23.000 kode ke dalam group -group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3200" dirty="0">
                <a:cs typeface="Arial" pitchFamily="34" charset="0"/>
              </a:rPr>
              <a:t>Terdiri dari </a:t>
            </a:r>
            <a:r>
              <a:rPr lang="en-US" sz="3200" b="1" dirty="0" smtClean="0">
                <a:cs typeface="Arial" pitchFamily="34" charset="0"/>
              </a:rPr>
              <a:t>32</a:t>
            </a:r>
            <a:r>
              <a:rPr lang="id-ID" sz="3200" b="1" dirty="0" smtClean="0">
                <a:cs typeface="Arial" pitchFamily="34" charset="0"/>
              </a:rPr>
              <a:t> </a:t>
            </a:r>
            <a:r>
              <a:rPr lang="id-ID" sz="3200" b="1" dirty="0">
                <a:cs typeface="Arial" pitchFamily="34" charset="0"/>
              </a:rPr>
              <a:t>CMG </a:t>
            </a:r>
            <a:r>
              <a:rPr lang="id-ID" sz="3200" dirty="0">
                <a:cs typeface="Arial" pitchFamily="34" charset="0"/>
              </a:rPr>
              <a:t>(Casemix Main Group)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d-ID" sz="3200" dirty="0">
                <a:cs typeface="Arial" pitchFamily="34" charset="0"/>
              </a:rPr>
              <a:t>Terdiri dari </a:t>
            </a:r>
            <a:r>
              <a:rPr lang="id-ID" sz="3200" b="1" dirty="0">
                <a:cs typeface="Arial" pitchFamily="34" charset="0"/>
              </a:rPr>
              <a:t>1077</a:t>
            </a:r>
            <a:r>
              <a:rPr lang="id-ID" sz="3200" dirty="0">
                <a:cs typeface="Arial" pitchFamily="34" charset="0"/>
              </a:rPr>
              <a:t> kode INA-CBG yang terdiri dari 789   kode untuk rawat inap dan 288 untuk rawat jalan </a:t>
            </a:r>
          </a:p>
        </p:txBody>
      </p:sp>
    </p:spTree>
    <p:extLst>
      <p:ext uri="{BB962C8B-B14F-4D97-AF65-F5344CB8AC3E}">
        <p14:creationId xmlns:p14="http://schemas.microsoft.com/office/powerpoint/2010/main" val="601621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006" y="68580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4212" y="2912269"/>
            <a:ext cx="8002587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err="1" smtClean="0">
                <a:cs typeface="Arial" pitchFamily="34" charset="0"/>
              </a:rPr>
              <a:t>Keterangan</a:t>
            </a:r>
            <a:r>
              <a:rPr lang="en-US" sz="2800" dirty="0" smtClean="0">
                <a:cs typeface="Arial" pitchFamily="34" charset="0"/>
              </a:rPr>
              <a:t> :</a:t>
            </a:r>
            <a:endParaRPr lang="id-ID" sz="2800" dirty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Digit ke-1: CMG (</a:t>
            </a:r>
            <a:r>
              <a:rPr lang="en-US" sz="2800" dirty="0" err="1" smtClean="0">
                <a:cs typeface="Arial" pitchFamily="34" charset="0"/>
              </a:rPr>
              <a:t>Casemix</a:t>
            </a:r>
            <a:r>
              <a:rPr lang="en-US" sz="2800" dirty="0" smtClean="0">
                <a:cs typeface="Arial" pitchFamily="34" charset="0"/>
              </a:rPr>
              <a:t> Main Groups)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Digit ke-2: </a:t>
            </a:r>
            <a:r>
              <a:rPr lang="en-US" sz="2800" dirty="0" err="1" smtClean="0">
                <a:cs typeface="Arial" pitchFamily="34" charset="0"/>
              </a:rPr>
              <a:t>tipe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kasus</a:t>
            </a:r>
            <a:endParaRPr lang="en-US" sz="2800" dirty="0" smtClean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Digit ke-3: </a:t>
            </a:r>
            <a:r>
              <a:rPr lang="en-US" sz="2800" dirty="0" err="1" smtClean="0">
                <a:cs typeface="Arial" pitchFamily="34" charset="0"/>
              </a:rPr>
              <a:t>spesifik</a:t>
            </a:r>
            <a:r>
              <a:rPr lang="en-US" sz="2800" dirty="0" smtClean="0">
                <a:cs typeface="Arial" pitchFamily="34" charset="0"/>
              </a:rPr>
              <a:t> CBG </a:t>
            </a:r>
            <a:r>
              <a:rPr lang="en-US" sz="2800" dirty="0" err="1" smtClean="0">
                <a:cs typeface="Arial" pitchFamily="34" charset="0"/>
              </a:rPr>
              <a:t>kasus</a:t>
            </a:r>
            <a:endParaRPr lang="en-US" sz="2800" dirty="0" smtClean="0"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cs typeface="Arial" pitchFamily="34" charset="0"/>
              </a:rPr>
              <a:t>Digit ke-4: </a:t>
            </a:r>
            <a:r>
              <a:rPr lang="en-US" sz="2800" dirty="0" err="1" smtClean="0">
                <a:cs typeface="Arial" pitchFamily="34" charset="0"/>
              </a:rPr>
              <a:t>angka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romawi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mrupakan</a:t>
            </a:r>
            <a:r>
              <a:rPr lang="en-US" sz="2800" dirty="0" smtClean="0">
                <a:cs typeface="Arial" pitchFamily="34" charset="0"/>
              </a:rPr>
              <a:t> severity level </a:t>
            </a:r>
            <a:endParaRPr lang="id-ID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24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1071</Words>
  <Application>Microsoft Office PowerPoint</Application>
  <PresentationFormat>On-screen Show (4:3)</PresentationFormat>
  <Paragraphs>271</Paragraphs>
  <Slides>24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Acrobat Document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Case-Based Groups (CBGs): Sub-group kedua yang menunjukkan tipe kasus</vt:lpstr>
      <vt:lpstr>c. Kode CBGs</vt:lpstr>
      <vt:lpstr>d. Severity Level</vt:lpstr>
      <vt:lpstr>PowerPoint Presentation</vt:lpstr>
      <vt:lpstr>PowerPoint Presentation</vt:lpstr>
      <vt:lpstr>Alur Sistem INA-CBG di PPK Tingkat Lanjut</vt:lpstr>
      <vt:lpstr>Alur INAcbg di rs</vt:lpstr>
      <vt:lpstr>LANGKAH-LANGKAH GROUPING INACBGs</vt:lpstr>
      <vt:lpstr>PowerPoint Presentation</vt:lpstr>
      <vt:lpstr>VARIABEL DATA DALAM PROGRAM INA CBG’s</vt:lpstr>
      <vt:lpstr>VARIABEL DATA DALAM PROGRAM INA CBG’s</vt:lpstr>
      <vt:lpstr>VARIABEL DATA DALAM PROGRAM INA CBG’s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226</cp:revision>
  <dcterms:created xsi:type="dcterms:W3CDTF">2010-08-24T06:47:44Z</dcterms:created>
  <dcterms:modified xsi:type="dcterms:W3CDTF">2017-11-29T17:55:26Z</dcterms:modified>
</cp:coreProperties>
</file>