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9" r:id="rId24"/>
    <p:sldId id="280" r:id="rId25"/>
    <p:sldId id="282" r:id="rId26"/>
    <p:sldId id="281" r:id="rId27"/>
    <p:sldId id="283" r:id="rId28"/>
    <p:sldId id="284" r:id="rId29"/>
    <p:sldId id="278"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45" d="100"/>
          <a:sy n="45" d="100"/>
        </p:scale>
        <p:origin x="-12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D3DF9A7-238F-4145-92F3-6D641AA38349}" type="datetimeFigureOut">
              <a:rPr lang="id-ID" smtClean="0"/>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37539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3DF9A7-238F-4145-92F3-6D641AA38349}" type="datetimeFigureOut">
              <a:rPr lang="id-ID" smtClean="0"/>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2075041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3DF9A7-238F-4145-92F3-6D641AA38349}" type="datetimeFigureOut">
              <a:rPr lang="id-ID" smtClean="0"/>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389190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3DF9A7-238F-4145-92F3-6D641AA38349}" type="datetimeFigureOut">
              <a:rPr lang="id-ID" smtClean="0"/>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338406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DF9A7-238F-4145-92F3-6D641AA38349}" type="datetimeFigureOut">
              <a:rPr lang="id-ID" smtClean="0"/>
              <a:t>05/10/2017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68236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D3DF9A7-238F-4145-92F3-6D641AA38349}" type="datetimeFigureOut">
              <a:rPr lang="id-ID" smtClean="0"/>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186148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D3DF9A7-238F-4145-92F3-6D641AA38349}" type="datetimeFigureOut">
              <a:rPr lang="id-ID" smtClean="0"/>
              <a:t>05/10/2017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421429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D3DF9A7-238F-4145-92F3-6D641AA38349}" type="datetimeFigureOut">
              <a:rPr lang="id-ID" smtClean="0"/>
              <a:t>05/10/2017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11032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DF9A7-238F-4145-92F3-6D641AA38349}" type="datetimeFigureOut">
              <a:rPr lang="id-ID" smtClean="0"/>
              <a:t>05/10/2017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149245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DF9A7-238F-4145-92F3-6D641AA38349}" type="datetimeFigureOut">
              <a:rPr lang="id-ID" smtClean="0"/>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323238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DF9A7-238F-4145-92F3-6D641AA38349}" type="datetimeFigureOut">
              <a:rPr lang="id-ID" smtClean="0"/>
              <a:t>05/10/2017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9987FD-2799-4780-9150-D2595EF68847}" type="slidenum">
              <a:rPr lang="id-ID" smtClean="0"/>
              <a:t>‹#›</a:t>
            </a:fld>
            <a:endParaRPr lang="id-ID"/>
          </a:p>
        </p:txBody>
      </p:sp>
    </p:spTree>
    <p:extLst>
      <p:ext uri="{BB962C8B-B14F-4D97-AF65-F5344CB8AC3E}">
        <p14:creationId xmlns:p14="http://schemas.microsoft.com/office/powerpoint/2010/main" val="332190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DF9A7-238F-4145-92F3-6D641AA38349}" type="datetimeFigureOut">
              <a:rPr lang="id-ID" smtClean="0"/>
              <a:t>05/10/2017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987FD-2799-4780-9150-D2595EF68847}" type="slidenum">
              <a:rPr lang="id-ID" smtClean="0"/>
              <a:t>‹#›</a:t>
            </a:fld>
            <a:endParaRPr lang="id-ID"/>
          </a:p>
        </p:txBody>
      </p:sp>
    </p:spTree>
    <p:extLst>
      <p:ext uri="{BB962C8B-B14F-4D97-AF65-F5344CB8AC3E}">
        <p14:creationId xmlns:p14="http://schemas.microsoft.com/office/powerpoint/2010/main" val="358499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 y="3559"/>
            <a:ext cx="9143999"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31840" y="3423828"/>
            <a:ext cx="5326360" cy="1470025"/>
          </a:xfrm>
        </p:spPr>
        <p:txBody>
          <a:bodyPr>
            <a:normAutofit/>
          </a:bodyPr>
          <a:lstStyle/>
          <a:p>
            <a:r>
              <a:rPr lang="id-ID" sz="5400" b="1" dirty="0" smtClean="0"/>
              <a:t>ASURANSI</a:t>
            </a:r>
            <a:endParaRPr lang="id-ID" sz="5400" b="1" dirty="0"/>
          </a:p>
        </p:txBody>
      </p:sp>
      <p:sp>
        <p:nvSpPr>
          <p:cNvPr id="3" name="Subtitle 2"/>
          <p:cNvSpPr>
            <a:spLocks noGrp="1"/>
          </p:cNvSpPr>
          <p:nvPr>
            <p:ph type="subTitle" idx="1"/>
          </p:nvPr>
        </p:nvSpPr>
        <p:spPr>
          <a:xfrm>
            <a:off x="2498645" y="4984264"/>
            <a:ext cx="6400800" cy="765135"/>
          </a:xfrm>
        </p:spPr>
        <p:txBody>
          <a:bodyPr/>
          <a:lstStyle/>
          <a:p>
            <a:r>
              <a:rPr lang="id-ID" b="1" dirty="0" smtClean="0"/>
              <a:t>Laela Indawati, SSt.MIK., MKM</a:t>
            </a:r>
            <a:endParaRPr lang="id-ID" b="1" dirty="0"/>
          </a:p>
        </p:txBody>
      </p:sp>
    </p:spTree>
    <p:extLst>
      <p:ext uri="{BB962C8B-B14F-4D97-AF65-F5344CB8AC3E}">
        <p14:creationId xmlns:p14="http://schemas.microsoft.com/office/powerpoint/2010/main" val="4143949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02228"/>
            <a:ext cx="8229600" cy="1143000"/>
          </a:xfrm>
        </p:spPr>
        <p:txBody>
          <a:bodyPr/>
          <a:lstStyle/>
          <a:p>
            <a:r>
              <a:rPr lang="id-ID" b="1" dirty="0" smtClean="0"/>
              <a:t>RISIKO (RISK)</a:t>
            </a:r>
            <a:endParaRPr lang="id-ID" b="1" dirty="0"/>
          </a:p>
        </p:txBody>
      </p:sp>
      <p:sp>
        <p:nvSpPr>
          <p:cNvPr id="3" name="Content Placeholder 2"/>
          <p:cNvSpPr>
            <a:spLocks noGrp="1"/>
          </p:cNvSpPr>
          <p:nvPr>
            <p:ph idx="1"/>
          </p:nvPr>
        </p:nvSpPr>
        <p:spPr/>
        <p:txBody>
          <a:bodyPr/>
          <a:lstStyle/>
          <a:p>
            <a:pPr algn="just"/>
            <a:r>
              <a:rPr lang="id-ID" dirty="0" smtClean="0"/>
              <a:t>Adalah ketidaktentuan atau uncertainly yang mungkin melahirkan kerugian (loss). </a:t>
            </a:r>
          </a:p>
          <a:p>
            <a:pPr algn="just"/>
            <a:r>
              <a:rPr lang="id-ID" dirty="0" smtClean="0"/>
              <a:t>Unsur </a:t>
            </a:r>
            <a:r>
              <a:rPr lang="id-ID" dirty="0" smtClean="0">
                <a:solidFill>
                  <a:srgbClr val="FF0000"/>
                </a:solidFill>
              </a:rPr>
              <a:t>ketidaktentuan</a:t>
            </a:r>
            <a:r>
              <a:rPr lang="id-ID" dirty="0" smtClean="0"/>
              <a:t> ini dapat mendatangkan kerugian dalam asuransi.</a:t>
            </a:r>
            <a:endParaRPr lang="id-ID" dirty="0"/>
          </a:p>
        </p:txBody>
      </p:sp>
    </p:spTree>
    <p:extLst>
      <p:ext uri="{BB962C8B-B14F-4D97-AF65-F5344CB8AC3E}">
        <p14:creationId xmlns:p14="http://schemas.microsoft.com/office/powerpoint/2010/main" val="774027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smtClean="0"/>
              <a:t>Ketidaktentuan dapat dibagi atas :</a:t>
            </a:r>
            <a:endParaRPr lang="id-ID" b="1" dirty="0"/>
          </a:p>
        </p:txBody>
      </p:sp>
      <p:sp>
        <p:nvSpPr>
          <p:cNvPr id="3" name="Content Placeholder 2"/>
          <p:cNvSpPr>
            <a:spLocks noGrp="1"/>
          </p:cNvSpPr>
          <p:nvPr>
            <p:ph idx="1"/>
          </p:nvPr>
        </p:nvSpPr>
        <p:spPr/>
        <p:txBody>
          <a:bodyPr/>
          <a:lstStyle/>
          <a:p>
            <a:pPr marL="514350" indent="-514350" algn="just">
              <a:buFont typeface="+mj-lt"/>
              <a:buAutoNum type="arabicPeriod"/>
            </a:pPr>
            <a:r>
              <a:rPr lang="id-ID" dirty="0" smtClean="0"/>
              <a:t>Ketidaktentuan ekonomi (economic uncertainly)</a:t>
            </a:r>
          </a:p>
          <a:p>
            <a:pPr marL="514350" indent="-514350" algn="just">
              <a:buFont typeface="+mj-lt"/>
              <a:buAutoNum type="arabicPeriod"/>
            </a:pPr>
            <a:r>
              <a:rPr lang="id-ID" dirty="0" smtClean="0"/>
              <a:t>Ketidaktentuan yang disebabkan oleh alam (uncertainly of nature)</a:t>
            </a:r>
          </a:p>
          <a:p>
            <a:pPr marL="514350" indent="-514350" algn="just">
              <a:buFont typeface="+mj-lt"/>
              <a:buAutoNum type="arabicPeriod"/>
            </a:pPr>
            <a:r>
              <a:rPr lang="id-ID" dirty="0" smtClean="0"/>
              <a:t>Ketidaktentuan yang disebabkan oleh perilaku manusia (human uncertainly)</a:t>
            </a:r>
            <a:endParaRPr lang="id-ID" dirty="0"/>
          </a:p>
        </p:txBody>
      </p:sp>
    </p:spTree>
    <p:extLst>
      <p:ext uri="{BB962C8B-B14F-4D97-AF65-F5344CB8AC3E}">
        <p14:creationId xmlns:p14="http://schemas.microsoft.com/office/powerpoint/2010/main" val="891405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84998"/>
            <a:ext cx="8229600" cy="1143000"/>
          </a:xfrm>
        </p:spPr>
        <p:txBody>
          <a:bodyPr>
            <a:normAutofit fontScale="90000"/>
          </a:bodyPr>
          <a:lstStyle/>
          <a:p>
            <a:r>
              <a:rPr lang="id-ID" dirty="0" smtClean="0"/>
              <a:t>Ketidaktentuan ekonomi (economic uncertainly)</a:t>
            </a:r>
            <a:endParaRPr lang="id-ID" dirty="0"/>
          </a:p>
        </p:txBody>
      </p:sp>
      <p:sp>
        <p:nvSpPr>
          <p:cNvPr id="3" name="Content Placeholder 2"/>
          <p:cNvSpPr>
            <a:spLocks noGrp="1"/>
          </p:cNvSpPr>
          <p:nvPr>
            <p:ph idx="1"/>
          </p:nvPr>
        </p:nvSpPr>
        <p:spPr>
          <a:xfrm>
            <a:off x="457200" y="2492896"/>
            <a:ext cx="8229600" cy="3633267"/>
          </a:xfrm>
        </p:spPr>
        <p:txBody>
          <a:bodyPr/>
          <a:lstStyle/>
          <a:p>
            <a:pPr algn="just"/>
            <a:r>
              <a:rPr lang="id-ID" dirty="0" smtClean="0"/>
              <a:t>Kejadian yang timbul sebagai akibat dari perubahan sikap konsumen seperti : selera/minat konsumen, perubahan harga, teknologi.</a:t>
            </a:r>
            <a:endParaRPr lang="id-ID" dirty="0"/>
          </a:p>
        </p:txBody>
      </p:sp>
    </p:spTree>
    <p:extLst>
      <p:ext uri="{BB962C8B-B14F-4D97-AF65-F5344CB8AC3E}">
        <p14:creationId xmlns:p14="http://schemas.microsoft.com/office/powerpoint/2010/main" val="1483087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70058"/>
            <a:ext cx="8229600" cy="1143000"/>
          </a:xfrm>
        </p:spPr>
        <p:txBody>
          <a:bodyPr>
            <a:normAutofit fontScale="90000"/>
          </a:bodyPr>
          <a:lstStyle/>
          <a:p>
            <a:r>
              <a:rPr lang="id-ID" dirty="0" smtClean="0"/>
              <a:t>Ketidaktentuan yang disebabkan oleh alam (uncertainly of nature)</a:t>
            </a:r>
            <a:endParaRPr lang="id-ID" dirty="0"/>
          </a:p>
        </p:txBody>
      </p:sp>
      <p:sp>
        <p:nvSpPr>
          <p:cNvPr id="3" name="Content Placeholder 2"/>
          <p:cNvSpPr>
            <a:spLocks noGrp="1"/>
          </p:cNvSpPr>
          <p:nvPr>
            <p:ph idx="1"/>
          </p:nvPr>
        </p:nvSpPr>
        <p:spPr>
          <a:xfrm>
            <a:off x="457200" y="3068960"/>
            <a:ext cx="8229600" cy="3057203"/>
          </a:xfrm>
        </p:spPr>
        <p:txBody>
          <a:bodyPr/>
          <a:lstStyle/>
          <a:p>
            <a:r>
              <a:rPr lang="id-ID" dirty="0" smtClean="0"/>
              <a:t>Misalnya kebakaran, badai, topan, banjir, dsb yang disebabkan oleh kejadian alam.</a:t>
            </a:r>
            <a:endParaRPr lang="id-ID" dirty="0"/>
          </a:p>
        </p:txBody>
      </p:sp>
    </p:spTree>
    <p:extLst>
      <p:ext uri="{BB962C8B-B14F-4D97-AF65-F5344CB8AC3E}">
        <p14:creationId xmlns:p14="http://schemas.microsoft.com/office/powerpoint/2010/main" val="56970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27528"/>
            <a:ext cx="8229600" cy="1143000"/>
          </a:xfrm>
        </p:spPr>
        <p:txBody>
          <a:bodyPr>
            <a:normAutofit fontScale="90000"/>
          </a:bodyPr>
          <a:lstStyle/>
          <a:p>
            <a:r>
              <a:rPr lang="id-ID" dirty="0" smtClean="0"/>
              <a:t>Ketidaktentuan yang disebabkan oleh perilaku manusia (human uncertainly)</a:t>
            </a:r>
            <a:endParaRPr lang="id-ID" dirty="0"/>
          </a:p>
        </p:txBody>
      </p:sp>
      <p:sp>
        <p:nvSpPr>
          <p:cNvPr id="3" name="Content Placeholder 2"/>
          <p:cNvSpPr>
            <a:spLocks noGrp="1"/>
          </p:cNvSpPr>
          <p:nvPr>
            <p:ph idx="1"/>
          </p:nvPr>
        </p:nvSpPr>
        <p:spPr>
          <a:xfrm>
            <a:off x="457200" y="2564905"/>
            <a:ext cx="8229600" cy="2016224"/>
          </a:xfrm>
        </p:spPr>
        <p:txBody>
          <a:bodyPr/>
          <a:lstStyle/>
          <a:p>
            <a:pPr algn="just"/>
            <a:r>
              <a:rPr lang="id-ID" dirty="0" smtClean="0"/>
              <a:t>Misalnya peperangan, pencurian, perampokan, pembunuhan.</a:t>
            </a:r>
            <a:endParaRPr lang="id-ID" dirty="0"/>
          </a:p>
        </p:txBody>
      </p:sp>
    </p:spTree>
    <p:extLst>
      <p:ext uri="{BB962C8B-B14F-4D97-AF65-F5344CB8AC3E}">
        <p14:creationId xmlns:p14="http://schemas.microsoft.com/office/powerpoint/2010/main" val="1439563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algn="just"/>
            <a:r>
              <a:rPr lang="id-ID" dirty="0" smtClean="0"/>
              <a:t>Diantara ketiga jenis ketidaktentuan tersebut, yang dapat disuransikan adalah </a:t>
            </a:r>
            <a:r>
              <a:rPr lang="id-ID" b="1" dirty="0" smtClean="0"/>
              <a:t>ketidaktentuan alam dan manusia.</a:t>
            </a:r>
          </a:p>
          <a:p>
            <a:pPr algn="just"/>
            <a:r>
              <a:rPr lang="id-ID" dirty="0" smtClean="0"/>
              <a:t>Ketidaktentuan ekonomi tidak dapat diasuransikan karena bersifat spekulatif dan sulit diukur keparahannya (severity)</a:t>
            </a:r>
            <a:endParaRPr lang="id-ID" dirty="0"/>
          </a:p>
        </p:txBody>
      </p:sp>
    </p:spTree>
    <p:extLst>
      <p:ext uri="{BB962C8B-B14F-4D97-AF65-F5344CB8AC3E}">
        <p14:creationId xmlns:p14="http://schemas.microsoft.com/office/powerpoint/2010/main" val="3949337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359698"/>
            <a:ext cx="8229600" cy="1143000"/>
          </a:xfrm>
        </p:spPr>
        <p:txBody>
          <a:bodyPr/>
          <a:lstStyle/>
          <a:p>
            <a:r>
              <a:rPr lang="id-ID" dirty="0" smtClean="0"/>
              <a:t>Risiko dapat diklasifikasikan :</a:t>
            </a:r>
            <a:endParaRPr lang="id-ID" dirty="0"/>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a:pPr>
            <a:r>
              <a:rPr lang="id-ID" dirty="0" smtClean="0"/>
              <a:t>Risiko spekulatif , yaitu risiko yang bisa mendatangkan rugi atau laba. Misalnya seorang pedagang bisa untung atau rugi dalam usahanya</a:t>
            </a:r>
          </a:p>
          <a:p>
            <a:pPr marL="514350" indent="-514350" algn="just">
              <a:buFont typeface="+mj-lt"/>
              <a:buAutoNum type="arabicPeriod"/>
            </a:pPr>
            <a:r>
              <a:rPr lang="id-ID" dirty="0" smtClean="0"/>
              <a:t>Ririko murni, yaitu ririko yang selalu menyebabkan kerugian. Misalnya kematian, kapal tenggelam, kebakaran.</a:t>
            </a:r>
          </a:p>
          <a:p>
            <a:pPr marL="0" indent="0" algn="just">
              <a:buNone/>
            </a:pPr>
            <a:r>
              <a:rPr lang="id-ID" dirty="0" smtClean="0">
                <a:solidFill>
                  <a:srgbClr val="FF0000"/>
                </a:solidFill>
              </a:rPr>
              <a:t>Perusahaan asuransi beroperasi pada bidang risiko murni</a:t>
            </a:r>
            <a:endParaRPr lang="id-ID" dirty="0">
              <a:solidFill>
                <a:srgbClr val="FF0000"/>
              </a:solidFill>
            </a:endParaRPr>
          </a:p>
        </p:txBody>
      </p:sp>
    </p:spTree>
    <p:extLst>
      <p:ext uri="{BB962C8B-B14F-4D97-AF65-F5344CB8AC3E}">
        <p14:creationId xmlns:p14="http://schemas.microsoft.com/office/powerpoint/2010/main" val="265427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PERIL</a:t>
            </a:r>
            <a:endParaRPr lang="id-ID" dirty="0"/>
          </a:p>
        </p:txBody>
      </p:sp>
      <p:sp>
        <p:nvSpPr>
          <p:cNvPr id="3" name="Content Placeholder 2"/>
          <p:cNvSpPr>
            <a:spLocks noGrp="1"/>
          </p:cNvSpPr>
          <p:nvPr>
            <p:ph idx="1"/>
          </p:nvPr>
        </p:nvSpPr>
        <p:spPr/>
        <p:txBody>
          <a:bodyPr/>
          <a:lstStyle/>
          <a:p>
            <a:pPr algn="just"/>
            <a:r>
              <a:rPr lang="id-ID" dirty="0" smtClean="0"/>
              <a:t>Ialah segala sesuatu yang bisa menimbulkan kerugian.</a:t>
            </a:r>
          </a:p>
          <a:p>
            <a:pPr algn="just"/>
            <a:r>
              <a:rPr lang="id-ID" dirty="0"/>
              <a:t>peril=istilah yang digunakan </a:t>
            </a:r>
            <a:r>
              <a:rPr lang="id-ID" dirty="0" smtClean="0"/>
              <a:t>untuk menggambarkan </a:t>
            </a:r>
            <a:r>
              <a:rPr lang="id-ID" dirty="0"/>
              <a:t>keadaan khusus yang menyebabkan kerugian</a:t>
            </a:r>
          </a:p>
        </p:txBody>
      </p:sp>
    </p:spTree>
    <p:extLst>
      <p:ext uri="{BB962C8B-B14F-4D97-AF65-F5344CB8AC3E}">
        <p14:creationId xmlns:p14="http://schemas.microsoft.com/office/powerpoint/2010/main" val="3374355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HAZARD</a:t>
            </a:r>
            <a:endParaRPr lang="id-ID" dirty="0"/>
          </a:p>
        </p:txBody>
      </p:sp>
      <p:sp>
        <p:nvSpPr>
          <p:cNvPr id="3" name="Content Placeholder 2"/>
          <p:cNvSpPr>
            <a:spLocks noGrp="1"/>
          </p:cNvSpPr>
          <p:nvPr>
            <p:ph idx="1"/>
          </p:nvPr>
        </p:nvSpPr>
        <p:spPr/>
        <p:txBody>
          <a:bodyPr/>
          <a:lstStyle/>
          <a:p>
            <a:pPr algn="just"/>
            <a:r>
              <a:rPr lang="id-ID" dirty="0" smtClean="0"/>
              <a:t>Adalah suatu keadaan yang menambah kemungkinan terjadinya peril (kerugian).</a:t>
            </a:r>
          </a:p>
          <a:p>
            <a:pPr marL="0" indent="0" algn="just">
              <a:buNone/>
            </a:pPr>
            <a:r>
              <a:rPr lang="id-ID" dirty="0"/>
              <a:t>H</a:t>
            </a:r>
            <a:r>
              <a:rPr lang="id-ID" dirty="0" smtClean="0"/>
              <a:t>azard terbagi atas :</a:t>
            </a:r>
          </a:p>
          <a:p>
            <a:pPr algn="just"/>
            <a:r>
              <a:rPr lang="id-ID" dirty="0"/>
              <a:t>PHYSICAL HAZARD</a:t>
            </a:r>
          </a:p>
          <a:p>
            <a:pPr algn="just"/>
            <a:r>
              <a:rPr lang="id-ID" dirty="0"/>
              <a:t>MORALE HAZARD</a:t>
            </a:r>
          </a:p>
          <a:p>
            <a:pPr algn="just"/>
            <a:r>
              <a:rPr lang="id-ID" dirty="0"/>
              <a:t>MORAL HAZARD</a:t>
            </a:r>
          </a:p>
          <a:p>
            <a:pPr algn="just"/>
            <a:endParaRPr lang="id-ID" dirty="0"/>
          </a:p>
        </p:txBody>
      </p:sp>
    </p:spTree>
    <p:extLst>
      <p:ext uri="{BB962C8B-B14F-4D97-AF65-F5344CB8AC3E}">
        <p14:creationId xmlns:p14="http://schemas.microsoft.com/office/powerpoint/2010/main" val="2853758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a:t>PHYSICAL </a:t>
            </a:r>
            <a:r>
              <a:rPr lang="id-ID" dirty="0" smtClean="0"/>
              <a:t>HAZARD</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Yaitu hazard yang berbentuk fisik dan mengandung unsur objektif, misalnya kerusakan secara fisik karena terbakar, tabrakan, dst.</a:t>
            </a:r>
            <a:endParaRPr lang="id-ID" dirty="0"/>
          </a:p>
          <a:p>
            <a:pPr algn="just"/>
            <a:r>
              <a:rPr lang="id-ID" dirty="0"/>
              <a:t>Contoh : peril tabrakan sebagai penyebab kerugian atas sebuah mobil</a:t>
            </a:r>
          </a:p>
          <a:p>
            <a:pPr algn="just"/>
            <a:r>
              <a:rPr lang="id-ID" dirty="0"/>
              <a:t>Kondisi fisik yang memperbesar kemungkinan tabrakan adalah genangan air hujan yang membuat jalanan menjadi licin.</a:t>
            </a:r>
          </a:p>
          <a:p>
            <a:pPr algn="just"/>
            <a:r>
              <a:rPr lang="id-ID" dirty="0"/>
              <a:t>Jalan licin karena hujan adalah hazard</a:t>
            </a:r>
          </a:p>
          <a:p>
            <a:pPr algn="just"/>
            <a:r>
              <a:rPr lang="id-ID" dirty="0"/>
              <a:t>Tabrakan yang terjadi adalah peril</a:t>
            </a:r>
          </a:p>
          <a:p>
            <a:pPr algn="just"/>
            <a:r>
              <a:rPr lang="id-ID" dirty="0"/>
              <a:t>Chance of loss tabrakan mungkin lebih tinggi di musim hujan dibandingkan musim lainnya sepanjang </a:t>
            </a:r>
            <a:r>
              <a:rPr lang="id-ID" dirty="0" smtClean="0"/>
              <a:t>tahun</a:t>
            </a:r>
            <a:endParaRPr lang="id-ID" dirty="0"/>
          </a:p>
        </p:txBody>
      </p:sp>
    </p:spTree>
    <p:extLst>
      <p:ext uri="{BB962C8B-B14F-4D97-AF65-F5344CB8AC3E}">
        <p14:creationId xmlns:p14="http://schemas.microsoft.com/office/powerpoint/2010/main" val="3460761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Asuransi </a:t>
            </a:r>
            <a:endParaRPr lang="id-ID" dirty="0"/>
          </a:p>
        </p:txBody>
      </p:sp>
      <p:sp>
        <p:nvSpPr>
          <p:cNvPr id="3" name="Content Placeholder 2"/>
          <p:cNvSpPr>
            <a:spLocks noGrp="1"/>
          </p:cNvSpPr>
          <p:nvPr>
            <p:ph idx="1"/>
          </p:nvPr>
        </p:nvSpPr>
        <p:spPr/>
        <p:txBody>
          <a:bodyPr/>
          <a:lstStyle/>
          <a:p>
            <a:pPr algn="just"/>
            <a:r>
              <a:rPr lang="id-ID" dirty="0" smtClean="0"/>
              <a:t>Ialah suatu kemampuan untuk menetapkan kerugian-kerugian kecil (sedikit) yang sudah pasti sebagai pengganti kerugian-kerugian besar yang belum pasti.</a:t>
            </a:r>
            <a:endParaRPr lang="id-ID" dirty="0"/>
          </a:p>
        </p:txBody>
      </p:sp>
    </p:spTree>
    <p:extLst>
      <p:ext uri="{BB962C8B-B14F-4D97-AF65-F5344CB8AC3E}">
        <p14:creationId xmlns:p14="http://schemas.microsoft.com/office/powerpoint/2010/main" val="2192265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algn="just"/>
            <a:r>
              <a:rPr lang="id-ID" dirty="0"/>
              <a:t>Contoh lainnya :</a:t>
            </a:r>
          </a:p>
          <a:p>
            <a:pPr algn="just"/>
            <a:r>
              <a:rPr lang="id-ID" dirty="0"/>
              <a:t>Kekeringan hutan</a:t>
            </a:r>
            <a:r>
              <a:rPr lang="id-ID" dirty="0">
                <a:sym typeface="Wingdings" pitchFamily="2" charset="2"/>
              </a:rPr>
              <a:t> hazard yang mempengaruhi peril kebakaran hutan</a:t>
            </a:r>
          </a:p>
          <a:p>
            <a:pPr algn="just"/>
            <a:r>
              <a:rPr lang="id-ID" dirty="0">
                <a:sym typeface="Wingdings" pitchFamily="2" charset="2"/>
              </a:rPr>
              <a:t>Getaran bumi hazard terjadinya peril gempa bumi</a:t>
            </a:r>
          </a:p>
          <a:p>
            <a:pPr algn="just"/>
            <a:r>
              <a:rPr lang="id-ID" dirty="0">
                <a:sym typeface="Wingdings" pitchFamily="2" charset="2"/>
              </a:rPr>
              <a:t>Tumpahan minyak di gudang hazard teradinya peril kebakaran</a:t>
            </a:r>
          </a:p>
          <a:p>
            <a:pPr marL="0" indent="0" algn="just">
              <a:buNone/>
            </a:pPr>
            <a:endParaRPr lang="id-ID" dirty="0"/>
          </a:p>
        </p:txBody>
      </p:sp>
    </p:spTree>
    <p:extLst>
      <p:ext uri="{BB962C8B-B14F-4D97-AF65-F5344CB8AC3E}">
        <p14:creationId xmlns:p14="http://schemas.microsoft.com/office/powerpoint/2010/main" val="3328700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MORALE HAZARD</a:t>
            </a:r>
          </a:p>
        </p:txBody>
      </p:sp>
      <p:sp>
        <p:nvSpPr>
          <p:cNvPr id="3" name="Content Placeholder 2"/>
          <p:cNvSpPr>
            <a:spLocks noGrp="1"/>
          </p:cNvSpPr>
          <p:nvPr>
            <p:ph idx="1"/>
          </p:nvPr>
        </p:nvSpPr>
        <p:spPr/>
        <p:txBody>
          <a:bodyPr>
            <a:normAutofit fontScale="85000" lnSpcReduction="20000"/>
          </a:bodyPr>
          <a:lstStyle/>
          <a:p>
            <a:pPr algn="just"/>
            <a:r>
              <a:rPr lang="id-ID" dirty="0"/>
              <a:t>Sikap mental ceroboh atau sikap tidak hati-hati seseorang</a:t>
            </a:r>
          </a:p>
          <a:p>
            <a:pPr algn="just"/>
            <a:r>
              <a:rPr lang="id-ID" dirty="0"/>
              <a:t>Contoh : manajer PT. X percaya bahwa pemerintah akan memberi ganti rugi bila bangunan perusahaannya rusak kena bencana alam (gempa bumi). Saat merencanakan pembuatan bangunan baru dekat pusat gempa, perusahaan mengabakan desain konstruksi yang lebih mahal dan prosedur yang dapat mengurangi kerusakan akibat gempa. </a:t>
            </a:r>
          </a:p>
          <a:p>
            <a:pPr algn="just"/>
            <a:r>
              <a:rPr lang="id-ID" dirty="0"/>
              <a:t>Asumsi bahwa pemerintah akan membayar ganti rugi membuat manajer mengambil keputusan yang tidak bijaksana/ceroboh</a:t>
            </a:r>
          </a:p>
          <a:p>
            <a:endParaRPr lang="id-ID" dirty="0"/>
          </a:p>
        </p:txBody>
      </p:sp>
    </p:spTree>
    <p:extLst>
      <p:ext uri="{BB962C8B-B14F-4D97-AF65-F5344CB8AC3E}">
        <p14:creationId xmlns:p14="http://schemas.microsoft.com/office/powerpoint/2010/main" val="3481824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MORAL HAZARD</a:t>
            </a:r>
          </a:p>
        </p:txBody>
      </p:sp>
      <p:sp>
        <p:nvSpPr>
          <p:cNvPr id="3" name="Content Placeholder 2"/>
          <p:cNvSpPr>
            <a:spLocks noGrp="1"/>
          </p:cNvSpPr>
          <p:nvPr>
            <p:ph idx="1"/>
          </p:nvPr>
        </p:nvSpPr>
        <p:spPr/>
        <p:txBody>
          <a:bodyPr>
            <a:normAutofit fontScale="85000" lnSpcReduction="20000"/>
          </a:bodyPr>
          <a:lstStyle/>
          <a:p>
            <a:pPr algn="just"/>
            <a:r>
              <a:rPr lang="id-ID" dirty="0"/>
              <a:t>Berkaitan dengan tindakan disengaja yang dirancang sehingga menyebabkan kerugian atau memperparah kerugian</a:t>
            </a:r>
          </a:p>
          <a:p>
            <a:pPr algn="just"/>
            <a:r>
              <a:rPr lang="id-ID" dirty="0"/>
              <a:t>Biasanya karena sifat ketidakjujuran seseorang</a:t>
            </a:r>
          </a:p>
          <a:p>
            <a:pPr algn="just"/>
            <a:r>
              <a:rPr lang="id-ID" dirty="0"/>
              <a:t>Adanya asuransi dapat menyebabkan moral hazard</a:t>
            </a:r>
          </a:p>
          <a:p>
            <a:pPr marL="0" indent="0" algn="just">
              <a:buNone/>
            </a:pPr>
            <a:r>
              <a:rPr lang="id-ID" dirty="0"/>
              <a:t>Contoh :</a:t>
            </a:r>
          </a:p>
          <a:p>
            <a:pPr algn="just"/>
            <a:r>
              <a:rPr lang="id-ID" dirty="0"/>
              <a:t>Seorang manajer yang sengaja membeli polis asuransi kebakaran karena pabriknya terus merugi, lalu dengan sengaja membakar pabriknya</a:t>
            </a:r>
          </a:p>
          <a:p>
            <a:pPr algn="just"/>
            <a:r>
              <a:rPr lang="id-ID" dirty="0"/>
              <a:t>Kecelakaan dan sakit yang disengaja karena manajer perusahaan memberikan penggantian pendapatan yang lebih besar bila si pegawai tidak dapat bekerja</a:t>
            </a:r>
          </a:p>
          <a:p>
            <a:pPr marL="0" indent="0" algn="just">
              <a:buNone/>
            </a:pPr>
            <a:endParaRPr lang="id-ID" dirty="0"/>
          </a:p>
        </p:txBody>
      </p:sp>
    </p:spTree>
    <p:extLst>
      <p:ext uri="{BB962C8B-B14F-4D97-AF65-F5344CB8AC3E}">
        <p14:creationId xmlns:p14="http://schemas.microsoft.com/office/powerpoint/2010/main" val="3909530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836712"/>
            <a:ext cx="8229600" cy="1143000"/>
          </a:xfrm>
        </p:spPr>
        <p:txBody>
          <a:bodyPr>
            <a:normAutofit fontScale="90000"/>
          </a:bodyPr>
          <a:lstStyle/>
          <a:p>
            <a:r>
              <a:rPr lang="id-ID" dirty="0" smtClean="0"/>
              <a:t>Pembagian Hazard yang dihubungkan dengan Risiko</a:t>
            </a:r>
            <a:endParaRPr lang="id-ID" dirty="0"/>
          </a:p>
        </p:txBody>
      </p:sp>
      <p:sp>
        <p:nvSpPr>
          <p:cNvPr id="3" name="Content Placeholder 2"/>
          <p:cNvSpPr>
            <a:spLocks noGrp="1"/>
          </p:cNvSpPr>
          <p:nvPr>
            <p:ph idx="1"/>
          </p:nvPr>
        </p:nvSpPr>
        <p:spPr>
          <a:xfrm>
            <a:off x="457200" y="2420888"/>
            <a:ext cx="8229600" cy="3705275"/>
          </a:xfrm>
        </p:spPr>
        <p:txBody>
          <a:bodyPr/>
          <a:lstStyle/>
          <a:p>
            <a:pPr marL="514350" indent="-514350" algn="just">
              <a:buFont typeface="+mj-lt"/>
              <a:buAutoNum type="arabicPeriod"/>
            </a:pPr>
            <a:r>
              <a:rPr lang="id-ID" dirty="0" smtClean="0"/>
              <a:t>Risiko Pribadi dan Risiko Keluarga (Personal &amp; Family Risks)</a:t>
            </a:r>
          </a:p>
          <a:p>
            <a:pPr marL="514350" indent="-514350" algn="just">
              <a:buFont typeface="+mj-lt"/>
              <a:buAutoNum type="arabicPeriod"/>
            </a:pPr>
            <a:r>
              <a:rPr lang="id-ID" dirty="0" smtClean="0"/>
              <a:t>Risiko Perusahaan (Business Risks)</a:t>
            </a:r>
            <a:endParaRPr lang="id-ID" dirty="0"/>
          </a:p>
        </p:txBody>
      </p:sp>
    </p:spTree>
    <p:extLst>
      <p:ext uri="{BB962C8B-B14F-4D97-AF65-F5344CB8AC3E}">
        <p14:creationId xmlns:p14="http://schemas.microsoft.com/office/powerpoint/2010/main" val="3887144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836712"/>
            <a:ext cx="8229600" cy="1143000"/>
          </a:xfrm>
        </p:spPr>
        <p:txBody>
          <a:bodyPr>
            <a:normAutofit fontScale="90000"/>
          </a:bodyPr>
          <a:lstStyle/>
          <a:p>
            <a:r>
              <a:rPr lang="id-ID" dirty="0" smtClean="0"/>
              <a:t>1. Risiko </a:t>
            </a:r>
            <a:r>
              <a:rPr lang="id-ID" dirty="0"/>
              <a:t>Pribadi dan Risiko Keluarga (Personal &amp; Family Risks</a:t>
            </a:r>
            <a:r>
              <a:rPr lang="id-ID" dirty="0" smtClean="0"/>
              <a:t>)</a:t>
            </a:r>
            <a:endParaRPr lang="id-ID" dirty="0"/>
          </a:p>
        </p:txBody>
      </p:sp>
      <p:sp>
        <p:nvSpPr>
          <p:cNvPr id="3" name="Content Placeholder 2"/>
          <p:cNvSpPr>
            <a:spLocks noGrp="1"/>
          </p:cNvSpPr>
          <p:nvPr>
            <p:ph idx="1"/>
          </p:nvPr>
        </p:nvSpPr>
        <p:spPr>
          <a:xfrm>
            <a:off x="457200" y="2420888"/>
            <a:ext cx="8229600" cy="3705275"/>
          </a:xfrm>
        </p:spPr>
        <p:txBody>
          <a:bodyPr/>
          <a:lstStyle/>
          <a:p>
            <a:pPr algn="just"/>
            <a:r>
              <a:rPr lang="id-ID" dirty="0" smtClean="0"/>
              <a:t>Berkaitan dengan kehilangan pendapatan dan milik. </a:t>
            </a:r>
          </a:p>
          <a:p>
            <a:pPr marL="514350" indent="-514350" algn="just">
              <a:buFont typeface="+mj-lt"/>
              <a:buAutoNum type="alphaLcPeriod"/>
            </a:pPr>
            <a:r>
              <a:rPr lang="id-ID" dirty="0" smtClean="0"/>
              <a:t>Kehilangan pendapatan (loss income)</a:t>
            </a:r>
          </a:p>
          <a:p>
            <a:pPr marL="514350" indent="-514350" algn="just">
              <a:buFont typeface="+mj-lt"/>
              <a:buAutoNum type="alphaLcPeriod"/>
            </a:pPr>
            <a:r>
              <a:rPr lang="id-ID" dirty="0" smtClean="0"/>
              <a:t>Kerugian hak milik (loss of property)</a:t>
            </a:r>
            <a:endParaRPr lang="id-ID" dirty="0"/>
          </a:p>
        </p:txBody>
      </p:sp>
    </p:spTree>
    <p:extLst>
      <p:ext uri="{BB962C8B-B14F-4D97-AF65-F5344CB8AC3E}">
        <p14:creationId xmlns:p14="http://schemas.microsoft.com/office/powerpoint/2010/main" val="3399968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548680"/>
            <a:ext cx="8229600" cy="1143000"/>
          </a:xfrm>
        </p:spPr>
        <p:txBody>
          <a:bodyPr>
            <a:normAutofit fontScale="90000"/>
          </a:bodyPr>
          <a:lstStyle/>
          <a:p>
            <a:r>
              <a:rPr lang="id-ID" dirty="0" smtClean="0"/>
              <a:t>a. Kehilangan </a:t>
            </a:r>
            <a:r>
              <a:rPr lang="id-ID" dirty="0"/>
              <a:t>pendapatan (loss income</a:t>
            </a:r>
            <a:r>
              <a:rPr lang="id-ID" dirty="0" smtClean="0"/>
              <a:t>)</a:t>
            </a:r>
            <a:endParaRPr lang="id-ID" dirty="0"/>
          </a:p>
        </p:txBody>
      </p:sp>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just">
              <a:buNone/>
            </a:pPr>
            <a:r>
              <a:rPr lang="id-ID" dirty="0" smtClean="0"/>
              <a:t>Seseorang atau keluarga bisa kehilangan pendapatannya disebabkan :</a:t>
            </a:r>
          </a:p>
          <a:p>
            <a:pPr marL="514350" indent="-514350" algn="just">
              <a:buFont typeface="+mj-lt"/>
              <a:buAutoNum type="alphaLcPeriod"/>
            </a:pPr>
            <a:r>
              <a:rPr lang="id-ID" dirty="0" smtClean="0"/>
              <a:t>Kematian (death). Kematian menimbulkan kehilangan pendapatan pada seseorang</a:t>
            </a:r>
          </a:p>
          <a:p>
            <a:pPr marL="514350" indent="-514350" algn="just">
              <a:buFont typeface="+mj-lt"/>
              <a:buAutoNum type="alphaLcPeriod"/>
            </a:pPr>
            <a:r>
              <a:rPr lang="id-ID" dirty="0" smtClean="0"/>
              <a:t>Cacat permanen (permanent disability), artinya seseorang tidak mampu lagi untuk mencari penghasilan, misalnya karena sakit, kecelakaan.</a:t>
            </a:r>
          </a:p>
          <a:p>
            <a:pPr marL="514350" indent="-514350" algn="just">
              <a:buFont typeface="+mj-lt"/>
              <a:buAutoNum type="alphaLcPeriod"/>
            </a:pPr>
            <a:r>
              <a:rPr lang="id-ID" dirty="0" smtClean="0"/>
              <a:t>Cacat sementara (temporary disability), yaitu untuk sementara waktu tidak dapat mencari nafkah karena sakit</a:t>
            </a:r>
          </a:p>
          <a:p>
            <a:pPr marL="514350" indent="-514350" algn="just">
              <a:buFont typeface="+mj-lt"/>
              <a:buAutoNum type="alphaLcPeriod"/>
            </a:pPr>
            <a:r>
              <a:rPr lang="id-ID" dirty="0" smtClean="0"/>
              <a:t>Pengangguran (unemployment). Seseorang yang menganggur mengakibatkan kehilangan penghasilan.</a:t>
            </a:r>
            <a:endParaRPr lang="id-ID" dirty="0"/>
          </a:p>
        </p:txBody>
      </p:sp>
    </p:spTree>
    <p:extLst>
      <p:ext uri="{BB962C8B-B14F-4D97-AF65-F5344CB8AC3E}">
        <p14:creationId xmlns:p14="http://schemas.microsoft.com/office/powerpoint/2010/main" val="2466268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marL="514350" indent="-514350"/>
            <a:r>
              <a:rPr lang="id-ID" dirty="0" smtClean="0"/>
              <a:t>b. </a:t>
            </a:r>
            <a:r>
              <a:rPr lang="id-ID" dirty="0"/>
              <a:t>Kerugian hak milik (loss of property)</a:t>
            </a:r>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r>
              <a:rPr lang="id-ID" dirty="0" smtClean="0"/>
              <a:t>Kerugian hak milik bisa disebabkan hal-hal berikut :</a:t>
            </a:r>
          </a:p>
          <a:p>
            <a:pPr marL="514350" indent="-514350">
              <a:buFont typeface="+mj-lt"/>
              <a:buAutoNum type="arabicParenR"/>
            </a:pPr>
            <a:r>
              <a:rPr lang="id-ID" dirty="0" smtClean="0"/>
              <a:t>Kebakaran</a:t>
            </a:r>
          </a:p>
          <a:p>
            <a:pPr marL="514350" indent="-514350">
              <a:buFont typeface="+mj-lt"/>
              <a:buAutoNum type="arabicParenR"/>
            </a:pPr>
            <a:r>
              <a:rPr lang="id-ID" dirty="0" smtClean="0"/>
              <a:t>Kilat</a:t>
            </a:r>
          </a:p>
          <a:p>
            <a:pPr marL="514350" indent="-514350">
              <a:buFont typeface="+mj-lt"/>
              <a:buAutoNum type="arabicParenR"/>
            </a:pPr>
            <a:r>
              <a:rPr lang="id-ID" dirty="0" smtClean="0"/>
              <a:t>Angin badai</a:t>
            </a:r>
          </a:p>
          <a:p>
            <a:pPr marL="514350" indent="-514350">
              <a:buFont typeface="+mj-lt"/>
              <a:buAutoNum type="arabicParenR"/>
            </a:pPr>
            <a:r>
              <a:rPr lang="id-ID" dirty="0" smtClean="0"/>
              <a:t>Air bah</a:t>
            </a:r>
          </a:p>
          <a:p>
            <a:pPr marL="514350" indent="-514350">
              <a:buFont typeface="+mj-lt"/>
              <a:buAutoNum type="arabicParenR"/>
            </a:pPr>
            <a:r>
              <a:rPr lang="id-ID" dirty="0" smtClean="0"/>
              <a:t>Gempabumi</a:t>
            </a:r>
          </a:p>
          <a:p>
            <a:pPr marL="514350" indent="-514350">
              <a:buFont typeface="+mj-lt"/>
              <a:buAutoNum type="arabicParenR"/>
            </a:pPr>
            <a:r>
              <a:rPr lang="id-ID" dirty="0" smtClean="0"/>
              <a:t>Kaca pecah</a:t>
            </a:r>
          </a:p>
          <a:p>
            <a:pPr marL="514350" indent="-514350">
              <a:buFont typeface="+mj-lt"/>
              <a:buAutoNum type="arabicParenR"/>
            </a:pPr>
            <a:r>
              <a:rPr lang="id-ID" dirty="0" smtClean="0"/>
              <a:t>Ledakan</a:t>
            </a:r>
          </a:p>
          <a:p>
            <a:pPr marL="514350" indent="-514350">
              <a:buFont typeface="+mj-lt"/>
              <a:buAutoNum type="arabicParenR"/>
            </a:pPr>
            <a:r>
              <a:rPr lang="id-ID" dirty="0" smtClean="0"/>
              <a:t>Hurru hara</a:t>
            </a:r>
          </a:p>
          <a:p>
            <a:pPr marL="514350" indent="-514350">
              <a:buFont typeface="+mj-lt"/>
              <a:buAutoNum type="arabicParenR"/>
            </a:pPr>
            <a:r>
              <a:rPr lang="id-ID" dirty="0" smtClean="0"/>
              <a:t>Perampokan, pencurian</a:t>
            </a:r>
          </a:p>
          <a:p>
            <a:pPr marL="514350" indent="-514350">
              <a:buFont typeface="+mj-lt"/>
              <a:buAutoNum type="arabicParenR"/>
            </a:pPr>
            <a:r>
              <a:rPr lang="id-ID" dirty="0" smtClean="0"/>
              <a:t>Pemalsuan surat tangan</a:t>
            </a:r>
          </a:p>
          <a:p>
            <a:pPr marL="514350" indent="-514350">
              <a:buFont typeface="+mj-lt"/>
              <a:buAutoNum type="arabicParenR"/>
            </a:pPr>
            <a:r>
              <a:rPr lang="id-ID" dirty="0" smtClean="0"/>
              <a:t>Penggelapan</a:t>
            </a:r>
          </a:p>
          <a:p>
            <a:pPr marL="514350" indent="-514350">
              <a:buFont typeface="+mj-lt"/>
              <a:buAutoNum type="arabicParenR"/>
            </a:pPr>
            <a:r>
              <a:rPr lang="id-ID" dirty="0" smtClean="0"/>
              <a:t>Hujan es</a:t>
            </a:r>
            <a:endParaRPr lang="id-ID" dirty="0"/>
          </a:p>
        </p:txBody>
      </p:sp>
    </p:spTree>
    <p:extLst>
      <p:ext uri="{BB962C8B-B14F-4D97-AF65-F5344CB8AC3E}">
        <p14:creationId xmlns:p14="http://schemas.microsoft.com/office/powerpoint/2010/main" val="4062126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2. Risiko </a:t>
            </a:r>
            <a:r>
              <a:rPr lang="id-ID" dirty="0"/>
              <a:t>Perusahaan (Business Risks</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Risiko yang dihadapi perusahaan terdiri dari :</a:t>
            </a:r>
          </a:p>
          <a:p>
            <a:pPr marL="514350" indent="-514350" algn="just">
              <a:buFont typeface="+mj-lt"/>
              <a:buAutoNum type="arabicPeriod"/>
            </a:pPr>
            <a:r>
              <a:rPr lang="id-ID" dirty="0" smtClean="0"/>
              <a:t>Kerugian yang terjadi pada waktu mengangkut barang-barang di darat atau laut. Umumnya ditutup dengan auransi pengangkutan. Untuk angkutan laut diasuransikan pada marine insurance</a:t>
            </a:r>
          </a:p>
          <a:p>
            <a:pPr marL="514350" indent="-514350" algn="just">
              <a:buFont typeface="+mj-lt"/>
              <a:buAutoNum type="arabicPeriod"/>
            </a:pPr>
            <a:r>
              <a:rPr lang="id-ID" dirty="0" smtClean="0"/>
              <a:t>Angin panas (hail), udara rendah (frost) dan kasus lain yang merusak tanaman. Di negara kita belum begitu berkembang. Yang ada hanya asuransi terhadap hasil-hasil pertanian (misalnya asurans tebu)</a:t>
            </a:r>
          </a:p>
          <a:p>
            <a:pPr marL="0" indent="0" algn="just">
              <a:buNone/>
            </a:pPr>
            <a:endParaRPr lang="id-ID" dirty="0"/>
          </a:p>
        </p:txBody>
      </p:sp>
    </p:spTree>
    <p:extLst>
      <p:ext uri="{BB962C8B-B14F-4D97-AF65-F5344CB8AC3E}">
        <p14:creationId xmlns:p14="http://schemas.microsoft.com/office/powerpoint/2010/main" val="2407793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71487" y="1556792"/>
            <a:ext cx="8229600" cy="4525963"/>
          </a:xfrm>
        </p:spPr>
        <p:txBody>
          <a:bodyPr/>
          <a:lstStyle/>
          <a:p>
            <a:pPr marL="0" indent="0" algn="just">
              <a:buNone/>
            </a:pPr>
            <a:r>
              <a:rPr lang="id-ID" dirty="0" smtClean="0"/>
              <a:t>3. Ketidakjujuran pegawai. Contoh : </a:t>
            </a:r>
            <a:r>
              <a:rPr lang="id-ID" smtClean="0"/>
              <a:t>melarikan      uang</a:t>
            </a:r>
            <a:r>
              <a:rPr lang="id-ID" dirty="0" smtClean="0"/>
              <a:t>, korupsi, serta penggelapan.</a:t>
            </a:r>
          </a:p>
          <a:p>
            <a:pPr marL="0" indent="0" algn="just">
              <a:buNone/>
            </a:pPr>
            <a:r>
              <a:rPr lang="id-ID" dirty="0" smtClean="0"/>
              <a:t>4. Kegagalan dalam memenuhi kontrak.</a:t>
            </a:r>
          </a:p>
          <a:p>
            <a:pPr marL="0" indent="0" algn="just">
              <a:buNone/>
            </a:pPr>
            <a:r>
              <a:rPr lang="id-ID" dirty="0" smtClean="0"/>
              <a:t>5. pemogokan, menyebabkan kerugian perusahaan</a:t>
            </a:r>
            <a:r>
              <a:rPr lang="id-ID" dirty="0"/>
              <a:t>	</a:t>
            </a:r>
          </a:p>
        </p:txBody>
      </p:sp>
    </p:spTree>
    <p:extLst>
      <p:ext uri="{BB962C8B-B14F-4D97-AF65-F5344CB8AC3E}">
        <p14:creationId xmlns:p14="http://schemas.microsoft.com/office/powerpoint/2010/main" val="2384647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REFERENSI</a:t>
            </a:r>
            <a:endParaRPr lang="id-ID" dirty="0"/>
          </a:p>
        </p:txBody>
      </p:sp>
      <p:sp>
        <p:nvSpPr>
          <p:cNvPr id="3" name="Content Placeholder 2"/>
          <p:cNvSpPr>
            <a:spLocks noGrp="1"/>
          </p:cNvSpPr>
          <p:nvPr>
            <p:ph idx="1"/>
          </p:nvPr>
        </p:nvSpPr>
        <p:spPr/>
        <p:txBody>
          <a:bodyPr/>
          <a:lstStyle/>
          <a:p>
            <a:r>
              <a:rPr lang="id-ID" dirty="0"/>
              <a:t>MANAJEMEN RISIKO : Konsep, Kasus, dan Impementasi, Hinsa Siahaan, Gramedia. </a:t>
            </a:r>
            <a:r>
              <a:rPr lang="id-ID" dirty="0" smtClean="0"/>
              <a:t>2007</a:t>
            </a:r>
          </a:p>
          <a:p>
            <a:r>
              <a:rPr lang="id-ID" dirty="0" smtClean="0"/>
              <a:t>ASURANSI DAN MANAJEMEN RISIKO, Drs. H.Abbas Salim, M.A,  Rajawali Pers, 1998</a:t>
            </a:r>
            <a:endParaRPr lang="id-ID" dirty="0"/>
          </a:p>
          <a:p>
            <a:endParaRPr lang="id-ID" dirty="0"/>
          </a:p>
        </p:txBody>
      </p:sp>
    </p:spTree>
    <p:extLst>
      <p:ext uri="{BB962C8B-B14F-4D97-AF65-F5344CB8AC3E}">
        <p14:creationId xmlns:p14="http://schemas.microsoft.com/office/powerpoint/2010/main" val="1554960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smtClean="0"/>
              <a:t>Bentuk-bentuk Asuransi:</a:t>
            </a:r>
            <a:endParaRPr lang="id-ID" dirty="0"/>
          </a:p>
        </p:txBody>
      </p:sp>
      <p:sp>
        <p:nvSpPr>
          <p:cNvPr id="3" name="Content Placeholder 2"/>
          <p:cNvSpPr>
            <a:spLocks noGrp="1"/>
          </p:cNvSpPr>
          <p:nvPr>
            <p:ph idx="1"/>
          </p:nvPr>
        </p:nvSpPr>
        <p:spPr/>
        <p:txBody>
          <a:bodyPr/>
          <a:lstStyle/>
          <a:p>
            <a:pPr marL="514350" indent="-514350" algn="just">
              <a:buFont typeface="+mj-lt"/>
              <a:buAutoNum type="arabicPeriod"/>
            </a:pPr>
            <a:r>
              <a:rPr lang="id-ID" dirty="0" smtClean="0"/>
              <a:t>Asurans kerugian (asuransi umum), yaitu mengenai hak milik, kebakaran, dll</a:t>
            </a:r>
          </a:p>
          <a:p>
            <a:pPr marL="514350" indent="-514350" algn="just">
              <a:buFont typeface="+mj-lt"/>
              <a:buAutoNum type="arabicPeriod"/>
            </a:pPr>
            <a:r>
              <a:rPr lang="id-ID" dirty="0" smtClean="0"/>
              <a:t>Asuransi varia (marine insurance, asuransi kecelakaan, asuransi mobil dan pencurian)</a:t>
            </a:r>
          </a:p>
          <a:p>
            <a:pPr marL="514350" indent="-514350" algn="just">
              <a:buFont typeface="+mj-lt"/>
              <a:buAutoNum type="arabicPeriod"/>
            </a:pPr>
            <a:r>
              <a:rPr lang="id-ID" dirty="0" smtClean="0"/>
              <a:t>Asuransi jiwa (life insurance), yaitu yang menyangkut kematian, cacat, sakit, dll</a:t>
            </a:r>
          </a:p>
          <a:p>
            <a:pPr marL="514350" indent="-514350" algn="just">
              <a:buFont typeface="+mj-lt"/>
              <a:buAutoNum type="arabicPeriod"/>
            </a:pPr>
            <a:endParaRPr lang="id-ID" dirty="0"/>
          </a:p>
        </p:txBody>
      </p:sp>
    </p:spTree>
    <p:extLst>
      <p:ext uri="{BB962C8B-B14F-4D97-AF65-F5344CB8AC3E}">
        <p14:creationId xmlns:p14="http://schemas.microsoft.com/office/powerpoint/2010/main" val="195473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48793"/>
            <a:ext cx="8229600" cy="1143000"/>
          </a:xfrm>
        </p:spPr>
        <p:txBody>
          <a:bodyPr>
            <a:normAutofit fontScale="90000"/>
          </a:bodyPr>
          <a:lstStyle/>
          <a:p>
            <a:r>
              <a:rPr lang="id-ID" b="1" dirty="0" smtClean="0"/>
              <a:t>Klasifikasi asuransi menurut John H.Magee:</a:t>
            </a:r>
            <a:endParaRPr lang="id-ID" b="1" dirty="0"/>
          </a:p>
        </p:txBody>
      </p:sp>
      <p:sp>
        <p:nvSpPr>
          <p:cNvPr id="3" name="Content Placeholder 2"/>
          <p:cNvSpPr>
            <a:spLocks noGrp="1"/>
          </p:cNvSpPr>
          <p:nvPr>
            <p:ph idx="1"/>
          </p:nvPr>
        </p:nvSpPr>
        <p:spPr>
          <a:xfrm>
            <a:off x="457200" y="2348880"/>
            <a:ext cx="8229600" cy="3777283"/>
          </a:xfrm>
        </p:spPr>
        <p:txBody>
          <a:bodyPr>
            <a:normAutofit/>
          </a:bodyPr>
          <a:lstStyle/>
          <a:p>
            <a:pPr marL="514350" indent="-514350" algn="just">
              <a:buFont typeface="+mj-lt"/>
              <a:buAutoNum type="arabicPeriod"/>
            </a:pPr>
            <a:r>
              <a:rPr lang="id-ID" sz="3600" dirty="0" smtClean="0"/>
              <a:t>Jaminan sosial (social insurance)</a:t>
            </a:r>
          </a:p>
          <a:p>
            <a:pPr marL="514350" indent="-514350" algn="just">
              <a:buFont typeface="+mj-lt"/>
              <a:buAutoNum type="arabicPeriod"/>
            </a:pPr>
            <a:r>
              <a:rPr lang="id-ID" sz="3600" dirty="0" smtClean="0"/>
              <a:t>Asuransi sukarela (Voluntary insurance)</a:t>
            </a:r>
          </a:p>
          <a:p>
            <a:pPr marL="0" indent="0" algn="just">
              <a:buNone/>
            </a:pPr>
            <a:endParaRPr lang="id-ID" sz="3600" dirty="0"/>
          </a:p>
        </p:txBody>
      </p:sp>
    </p:spTree>
    <p:extLst>
      <p:ext uri="{BB962C8B-B14F-4D97-AF65-F5344CB8AC3E}">
        <p14:creationId xmlns:p14="http://schemas.microsoft.com/office/powerpoint/2010/main" val="368006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359698"/>
            <a:ext cx="8229600" cy="1143000"/>
          </a:xfrm>
        </p:spPr>
        <p:txBody>
          <a:bodyPr>
            <a:normAutofit/>
          </a:bodyPr>
          <a:lstStyle/>
          <a:p>
            <a:r>
              <a:rPr lang="id-ID" b="1" dirty="0" smtClean="0"/>
              <a:t>Jaminan sosial (social insurance)</a:t>
            </a:r>
            <a:endParaRPr lang="id-ID" b="1" dirty="0"/>
          </a:p>
        </p:txBody>
      </p:sp>
      <p:sp>
        <p:nvSpPr>
          <p:cNvPr id="3" name="Content Placeholder 2"/>
          <p:cNvSpPr>
            <a:spLocks noGrp="1"/>
          </p:cNvSpPr>
          <p:nvPr>
            <p:ph idx="1"/>
          </p:nvPr>
        </p:nvSpPr>
        <p:spPr/>
        <p:txBody>
          <a:bodyPr/>
          <a:lstStyle/>
          <a:p>
            <a:pPr algn="just"/>
            <a:r>
              <a:rPr lang="id-ID" dirty="0" smtClean="0"/>
              <a:t>Merupakan asuransi “wajib” karena setiap penduduk harus memilikinya</a:t>
            </a:r>
          </a:p>
          <a:p>
            <a:pPr algn="just"/>
            <a:r>
              <a:rPr lang="id-ID" dirty="0" smtClean="0"/>
              <a:t>Bertujuan agar setiap orang memiliki jaminan di hari tuanya</a:t>
            </a:r>
          </a:p>
          <a:p>
            <a:pPr algn="just"/>
            <a:r>
              <a:rPr lang="id-ID" dirty="0" smtClean="0"/>
              <a:t>Contoh jaminan sosial yang lain adalah jika seseorang sakit harus dijamin pengobatannya, kecelakaan, atau hal-hal lain yang menyebabkan timbulnya pengangguran </a:t>
            </a:r>
            <a:endParaRPr lang="id-ID" dirty="0"/>
          </a:p>
        </p:txBody>
      </p:sp>
    </p:spTree>
    <p:extLst>
      <p:ext uri="{BB962C8B-B14F-4D97-AF65-F5344CB8AC3E}">
        <p14:creationId xmlns:p14="http://schemas.microsoft.com/office/powerpoint/2010/main" val="1322142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36953"/>
            <a:ext cx="8229600" cy="1039091"/>
          </a:xfrm>
        </p:spPr>
        <p:txBody>
          <a:bodyPr>
            <a:normAutofit fontScale="90000"/>
          </a:bodyPr>
          <a:lstStyle/>
          <a:p>
            <a:r>
              <a:rPr lang="id-ID" b="1" dirty="0" smtClean="0"/>
              <a:t>Asuransi sukarela (Voluntary insurance)</a:t>
            </a:r>
            <a:endParaRPr lang="id-ID" b="1" dirty="0"/>
          </a:p>
        </p:txBody>
      </p:sp>
      <p:sp>
        <p:nvSpPr>
          <p:cNvPr id="3" name="Content Placeholder 2"/>
          <p:cNvSpPr>
            <a:spLocks noGrp="1"/>
          </p:cNvSpPr>
          <p:nvPr>
            <p:ph idx="1"/>
          </p:nvPr>
        </p:nvSpPr>
        <p:spPr>
          <a:xfrm>
            <a:off x="457200" y="2564904"/>
            <a:ext cx="8229600" cy="3561259"/>
          </a:xfrm>
        </p:spPr>
        <p:txBody>
          <a:bodyPr/>
          <a:lstStyle/>
          <a:p>
            <a:pPr algn="just"/>
            <a:r>
              <a:rPr lang="id-ID" dirty="0" smtClean="0"/>
              <a:t>Betuk asuransi ini dijalankan secara sukarela, dan tidak ada “paksaan” seperti jaminan soaial.</a:t>
            </a:r>
          </a:p>
          <a:p>
            <a:pPr algn="just"/>
            <a:r>
              <a:rPr lang="id-ID" dirty="0" smtClean="0"/>
              <a:t>Setiap orang bisa mempunyai atau tidak mempunyai asuransi ini</a:t>
            </a:r>
            <a:endParaRPr lang="id-ID" dirty="0"/>
          </a:p>
        </p:txBody>
      </p:sp>
    </p:spTree>
    <p:extLst>
      <p:ext uri="{BB962C8B-B14F-4D97-AF65-F5344CB8AC3E}">
        <p14:creationId xmlns:p14="http://schemas.microsoft.com/office/powerpoint/2010/main" val="1549801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51083"/>
            <a:ext cx="8229600" cy="1143000"/>
          </a:xfrm>
        </p:spPr>
        <p:txBody>
          <a:bodyPr>
            <a:normAutofit fontScale="90000"/>
          </a:bodyPr>
          <a:lstStyle/>
          <a:p>
            <a:r>
              <a:rPr lang="id-ID" b="1" dirty="0" smtClean="0"/>
              <a:t>Asuransi sukarela (Voluntary insurance) dibagi 2 jenis</a:t>
            </a:r>
            <a:endParaRPr lang="id-ID" b="1" dirty="0"/>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pPr algn="just"/>
            <a:r>
              <a:rPr lang="id-ID" dirty="0" smtClean="0"/>
              <a:t>Goverment insurance, yaitu asuransi yang dijalankan oleh pemerintah atau negara, misalnya jaminan yang diberikan kepada prajurit yang cacat sewaktu peperangan.</a:t>
            </a:r>
          </a:p>
          <a:p>
            <a:pPr algn="just"/>
            <a:r>
              <a:rPr lang="id-ID" dirty="0" smtClean="0"/>
              <a:t>Commercial insurance, yakni asuransi yang bertujuan untuk melindungi seseorang atau keluarga serta perusahaan dari risiko-risiko yang bisa mendatangkan kerugian. Tujuannya ialah komersial dan dengan motif keuntungan (profit)</a:t>
            </a:r>
            <a:endParaRPr lang="id-ID" dirty="0"/>
          </a:p>
        </p:txBody>
      </p:sp>
    </p:spTree>
    <p:extLst>
      <p:ext uri="{BB962C8B-B14F-4D97-AF65-F5344CB8AC3E}">
        <p14:creationId xmlns:p14="http://schemas.microsoft.com/office/powerpoint/2010/main" val="3089933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14878"/>
            <a:ext cx="8229600" cy="1143000"/>
          </a:xfrm>
        </p:spPr>
        <p:txBody>
          <a:bodyPr>
            <a:normAutofit fontScale="90000"/>
          </a:bodyPr>
          <a:lstStyle/>
          <a:p>
            <a:r>
              <a:rPr lang="id-ID" dirty="0" smtClean="0"/>
              <a:t>Commercial insurance,dapat digolongkan :</a:t>
            </a:r>
            <a:endParaRPr lang="id-ID" dirty="0"/>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pPr marL="514350" indent="-514350" algn="just">
              <a:buFont typeface="+mj-lt"/>
              <a:buAutoNum type="arabicPeriod"/>
            </a:pPr>
            <a:r>
              <a:rPr lang="id-ID" b="1" dirty="0" smtClean="0"/>
              <a:t>Asuransi jiwa (personal life insurance)</a:t>
            </a:r>
          </a:p>
          <a:p>
            <a:pPr marL="0" indent="0" algn="just">
              <a:buNone/>
            </a:pPr>
            <a:r>
              <a:rPr lang="id-ID" dirty="0" smtClean="0"/>
              <a:t>bertujuan untuk memberikan jaminan kepada seseorang atau keluarga yang disebabkan oleh kematian, kecelakaan, serta sakit. Cont: Asuransi jiwa Bumiputera 1912, PT Asuransi Jiwas Raya, dll </a:t>
            </a:r>
          </a:p>
          <a:p>
            <a:pPr marL="0" indent="0" algn="just">
              <a:buNone/>
            </a:pPr>
            <a:r>
              <a:rPr lang="id-ID" dirty="0" smtClean="0"/>
              <a:t>2</a:t>
            </a:r>
            <a:r>
              <a:rPr lang="id-ID" b="1" dirty="0" smtClean="0"/>
              <a:t>. Asuransi kerugian (property insurance)</a:t>
            </a:r>
          </a:p>
          <a:p>
            <a:pPr marL="0" indent="0" algn="just">
              <a:buNone/>
            </a:pPr>
            <a:r>
              <a:rPr lang="id-ID" dirty="0" smtClean="0"/>
              <a:t>Bertujuan memberikan jaminan kerugian yang disebabkan oleh kebakaran, pencurian, asuransi laut, dll. Cont: PT.Reasuransi Umum Indonesia, PT.Asuransi Kerugian, dsb</a:t>
            </a:r>
            <a:endParaRPr lang="id-ID" dirty="0"/>
          </a:p>
        </p:txBody>
      </p:sp>
    </p:spTree>
    <p:extLst>
      <p:ext uri="{BB962C8B-B14F-4D97-AF65-F5344CB8AC3E}">
        <p14:creationId xmlns:p14="http://schemas.microsoft.com/office/powerpoint/2010/main" val="249961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algn="just"/>
            <a:r>
              <a:rPr lang="id-ID" dirty="0" smtClean="0"/>
              <a:t>Kerugian yang mungkin timbul pada masa yang akan datang dialihkan kepada perusahaan asuransi.</a:t>
            </a:r>
          </a:p>
          <a:p>
            <a:pPr marL="0" indent="0" algn="just">
              <a:buNone/>
            </a:pPr>
            <a:r>
              <a:rPr lang="id-ID" dirty="0" smtClean="0"/>
              <a:t>Jadi,</a:t>
            </a:r>
          </a:p>
          <a:p>
            <a:pPr algn="just"/>
            <a:r>
              <a:rPr lang="id-ID" dirty="0" smtClean="0">
                <a:solidFill>
                  <a:srgbClr val="FF0000"/>
                </a:solidFill>
              </a:rPr>
              <a:t>Risiko atau kerugian</a:t>
            </a:r>
            <a:r>
              <a:rPr lang="id-ID" dirty="0" smtClean="0"/>
              <a:t> yang mungkin timbul, dipindahkan dan menjadi beban perusahaan asuransi</a:t>
            </a:r>
            <a:endParaRPr lang="id-ID" dirty="0"/>
          </a:p>
        </p:txBody>
      </p:sp>
    </p:spTree>
    <p:extLst>
      <p:ext uri="{BB962C8B-B14F-4D97-AF65-F5344CB8AC3E}">
        <p14:creationId xmlns:p14="http://schemas.microsoft.com/office/powerpoint/2010/main" val="3620649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1137</Words>
  <Application>Microsoft Office PowerPoint</Application>
  <PresentationFormat>On-screen Show (4:3)</PresentationFormat>
  <Paragraphs>116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ASURANSI</vt:lpstr>
      <vt:lpstr>Asuransi </vt:lpstr>
      <vt:lpstr>Bentuk-bentuk Asuransi:</vt:lpstr>
      <vt:lpstr>Klasifikasi asuransi menurut John H.Magee:</vt:lpstr>
      <vt:lpstr>Jaminan sosial (social insurance)</vt:lpstr>
      <vt:lpstr>Asuransi sukarela (Voluntary insurance)</vt:lpstr>
      <vt:lpstr>Asuransi sukarela (Voluntary insurance) dibagi 2 jenis</vt:lpstr>
      <vt:lpstr>Commercial insurance,dapat digolongkan :</vt:lpstr>
      <vt:lpstr>PowerPoint Presentation</vt:lpstr>
      <vt:lpstr>RISIKO (RISK)</vt:lpstr>
      <vt:lpstr>Ketidaktentuan dapat dibagi atas :</vt:lpstr>
      <vt:lpstr>Ketidaktentuan ekonomi (economic uncertainly)</vt:lpstr>
      <vt:lpstr>Ketidaktentuan yang disebabkan oleh alam (uncertainly of nature)</vt:lpstr>
      <vt:lpstr>Ketidaktentuan yang disebabkan oleh perilaku manusia (human uncertainly)</vt:lpstr>
      <vt:lpstr>PowerPoint Presentation</vt:lpstr>
      <vt:lpstr>Risiko dapat diklasifikasikan :</vt:lpstr>
      <vt:lpstr>PERIL</vt:lpstr>
      <vt:lpstr>HAZARD</vt:lpstr>
      <vt:lpstr>PHYSICAL HAZARD</vt:lpstr>
      <vt:lpstr>PowerPoint Presentation</vt:lpstr>
      <vt:lpstr>MORALE HAZARD</vt:lpstr>
      <vt:lpstr>MORAL HAZARD</vt:lpstr>
      <vt:lpstr>Pembagian Hazard yang dihubungkan dengan Risiko</vt:lpstr>
      <vt:lpstr>1. Risiko Pribadi dan Risiko Keluarga (Personal &amp; Family Risks)</vt:lpstr>
      <vt:lpstr>a. Kehilangan pendapatan (loss income)</vt:lpstr>
      <vt:lpstr>b. Kerugian hak milik (loss of property)</vt:lpstr>
      <vt:lpstr>2. Risiko Perusahaan (Business Risks)</vt:lpstr>
      <vt:lpstr>PowerPoint Presentation</vt:lpstr>
      <vt:lpstr>REFERENSI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ASURANSI</dc:title>
  <dc:creator>Axio</dc:creator>
  <cp:lastModifiedBy>Axio</cp:lastModifiedBy>
  <cp:revision>23</cp:revision>
  <dcterms:created xsi:type="dcterms:W3CDTF">2017-10-01T04:28:56Z</dcterms:created>
  <dcterms:modified xsi:type="dcterms:W3CDTF">2017-10-05T06:41:30Z</dcterms:modified>
</cp:coreProperties>
</file>