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>
        <p:scale>
          <a:sx n="114" d="100"/>
          <a:sy n="114" d="100"/>
        </p:scale>
        <p:origin x="-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463F1-A294-4602-ABAA-5C9CD502C223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73644-F4B7-4D04-80A1-605A5C8824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576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73644-F4B7-4D04-80A1-605A5C882463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289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2FA7-BB58-4C83-A0FF-3F64472D763E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D266E4-4549-49BD-AA1F-7A038D4E857B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2FA7-BB58-4C83-A0FF-3F64472D763E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66E4-4549-49BD-AA1F-7A038D4E857B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D266E4-4549-49BD-AA1F-7A038D4E857B}" type="slidenum">
              <a:rPr lang="id-ID" smtClean="0"/>
              <a:t>‹#›</a:t>
            </a:fld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2FA7-BB58-4C83-A0FF-3F64472D763E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2FA7-BB58-4C83-A0FF-3F64472D763E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D266E4-4549-49BD-AA1F-7A038D4E857B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2FA7-BB58-4C83-A0FF-3F64472D763E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D266E4-4549-49BD-AA1F-7A038D4E857B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5BA2FA7-BB58-4C83-A0FF-3F64472D763E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66E4-4549-49BD-AA1F-7A038D4E857B}" type="slidenum">
              <a:rPr lang="id-ID" smtClean="0"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2FA7-BB58-4C83-A0FF-3F64472D763E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D266E4-4549-49BD-AA1F-7A038D4E857B}" type="slidenum">
              <a:rPr lang="id-ID" smtClean="0"/>
              <a:t>‹#›</a:t>
            </a:fld>
            <a:endParaRPr lang="id-ID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2FA7-BB58-4C83-A0FF-3F64472D763E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D266E4-4549-49BD-AA1F-7A038D4E857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2FA7-BB58-4C83-A0FF-3F64472D763E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D266E4-4549-49BD-AA1F-7A038D4E857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D266E4-4549-49BD-AA1F-7A038D4E857B}" type="slidenum">
              <a:rPr lang="id-ID" smtClean="0"/>
              <a:t>‹#›</a:t>
            </a:fld>
            <a:endParaRPr lang="id-ID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2FA7-BB58-4C83-A0FF-3F64472D763E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D266E4-4549-49BD-AA1F-7A038D4E857B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5BA2FA7-BB58-4C83-A0FF-3F64472D763E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5BA2FA7-BB58-4C83-A0FF-3F64472D763E}" type="datetimeFigureOut">
              <a:rPr lang="id-ID" smtClean="0"/>
              <a:t>30/11/2017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D266E4-4549-49BD-AA1F-7A038D4E857B}" type="slidenum">
              <a:rPr lang="id-ID" smtClean="0"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.jpg"/>
          <p:cNvPicPr>
            <a:picLocks noChangeAspect="1" noChangeArrowheads="1"/>
          </p:cNvPicPr>
          <p:nvPr/>
        </p:nvPicPr>
        <p:blipFill>
          <a:blip r:embed="rId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3501008"/>
            <a:ext cx="7268344" cy="14700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PERTEMUAN 9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PRESENTASI MAHASISWA :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id-ID" sz="2400" dirty="0" smtClean="0">
                <a:solidFill>
                  <a:schemeClr val="bg1"/>
                </a:solidFill>
              </a:rPr>
              <a:t>JAMINAN </a:t>
            </a:r>
            <a:r>
              <a:rPr lang="id-ID" sz="2400" dirty="0" smtClean="0">
                <a:solidFill>
                  <a:schemeClr val="bg1"/>
                </a:solidFill>
              </a:rPr>
              <a:t>KESEHATAN NASIONAL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7991" y="5229200"/>
            <a:ext cx="5616624" cy="18448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Kelompok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Mutiara Febriani N.	(2014-36-009)</a:t>
            </a:r>
          </a:p>
          <a:p>
            <a:pPr algn="ctr"/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Ulfa Nur Haini		(2014-36-021)</a:t>
            </a:r>
          </a:p>
          <a:p>
            <a:pPr algn="ctr"/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Eka Mariyana Malik	(2014-36-032)</a:t>
            </a:r>
          </a:p>
          <a:p>
            <a:pPr algn="ctr"/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Wafiqoh			(2014-36-036</a:t>
            </a:r>
            <a:r>
              <a:rPr lang="id-ID" sz="2000" dirty="0" smtClean="0"/>
              <a:t>)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778773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/>
                </a:solidFill>
              </a:rPr>
              <a:t>JAMINAN KESEHATAN 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988840"/>
            <a:ext cx="892899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15. Apa nama badan yang mengelola Jaminan Kesehatan ?</a:t>
            </a:r>
          </a:p>
          <a:p>
            <a:pPr marL="0" indent="0">
              <a:buNone/>
            </a:pPr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Jawab : </a:t>
            </a:r>
          </a:p>
          <a:p>
            <a:pPr marL="0" indent="0">
              <a:buNone/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BPJS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Penyelenggara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Jaminan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Usaha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Milik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Negara yang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ditugaskan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pemerintah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menyelenggarakan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jaminan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pemeliharaan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 Indonesia,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Pegawai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Sipil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Penerima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Pensiun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PNS,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 TNI / POLRI, Veteran,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Perintis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Kemerdekaan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beserta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keluarganya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Usaha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pun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biasa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id-ID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2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/>
                </a:solidFill>
              </a:rPr>
              <a:t>JAMINAN KESEHATAN 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928992" cy="5214320"/>
          </a:xfrm>
        </p:spPr>
        <p:txBody>
          <a:bodyPr/>
          <a:lstStyle/>
          <a:p>
            <a:pPr marL="0" indent="0">
              <a:buNone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16. Sebutkan dan jelaskan 9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prinsip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JKN !</a:t>
            </a:r>
          </a:p>
          <a:p>
            <a:pPr marL="0" indent="0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Jawab : </a:t>
            </a: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 descr="Prinsip-Jaminan_Kesehatan-Nasional.jpg"/>
          <p:cNvPicPr>
            <a:picLocks noChangeAspect="1"/>
          </p:cNvPicPr>
          <p:nvPr/>
        </p:nvPicPr>
        <p:blipFill>
          <a:blip r:embed="rId3"/>
          <a:srcRect b="42669"/>
          <a:stretch>
            <a:fillRect/>
          </a:stretch>
        </p:blipFill>
        <p:spPr>
          <a:xfrm>
            <a:off x="1475656" y="2132856"/>
            <a:ext cx="72008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7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/>
                </a:solidFill>
              </a:rPr>
              <a:t>JAMINAN KESEHATAN 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132856"/>
            <a:ext cx="8884096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17.  BPJS 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merupakan badan “nirlaba”. Apa maksudnya? </a:t>
            </a:r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Jelaskan !</a:t>
            </a:r>
            <a:endParaRPr lang="id-ID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Jawab : </a:t>
            </a:r>
            <a:endParaRPr lang="id-ID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2100" b="1" dirty="0" smtClean="0">
                <a:latin typeface="Times New Roman" pitchFamily="18" charset="0"/>
                <a:cs typeface="Times New Roman" pitchFamily="18" charset="0"/>
              </a:rPr>
              <a:t>Nirlaba</a:t>
            </a:r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adalah istilah yang biasa digunakan </a:t>
            </a:r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sebagaisesuatu 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bertujuan</a:t>
            </a:r>
          </a:p>
          <a:p>
            <a:pPr>
              <a:buNone/>
            </a:pPr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sosial, kemasyarakatan atau lingkungan 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yang tidak semata-mata untuk </a:t>
            </a:r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mencari</a:t>
            </a:r>
          </a:p>
          <a:p>
            <a:pPr>
              <a:buNone/>
            </a:pPr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keuntungan 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materi </a:t>
            </a:r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(uang). Disini 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bisa dilihat bahwa BPJS </a:t>
            </a:r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mencerminkan</a:t>
            </a:r>
          </a:p>
          <a:p>
            <a:pPr>
              <a:buNone/>
            </a:pP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enganut prinsip 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nirlaba yang mana BPJS dibentuk dengan </a:t>
            </a:r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UU</a:t>
            </a:r>
          </a:p>
          <a:p>
            <a:pPr>
              <a:buNone/>
            </a:pPr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untuk </a:t>
            </a:r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menyelenggarakan jaminan sosial.</a:t>
            </a:r>
          </a:p>
        </p:txBody>
      </p:sp>
    </p:spTree>
    <p:extLst>
      <p:ext uri="{BB962C8B-B14F-4D97-AF65-F5344CB8AC3E}">
        <p14:creationId xmlns:p14="http://schemas.microsoft.com/office/powerpoint/2010/main" val="1575865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/>
                </a:solidFill>
              </a:rPr>
              <a:t>JAMINAN KESEHATAN 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371600"/>
            <a:ext cx="4464496" cy="53697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d-ID" sz="3100" dirty="0" smtClean="0">
                <a:latin typeface="Times New Roman" pitchFamily="18" charset="0"/>
                <a:cs typeface="Times New Roman" pitchFamily="18" charset="0"/>
              </a:rPr>
              <a:t>18.  Apa </a:t>
            </a:r>
            <a:r>
              <a:rPr lang="id-ID" sz="3100" dirty="0">
                <a:latin typeface="Times New Roman" pitchFamily="18" charset="0"/>
                <a:cs typeface="Times New Roman" pitchFamily="18" charset="0"/>
              </a:rPr>
              <a:t>saja yang menjadi hak peserta </a:t>
            </a:r>
            <a:r>
              <a:rPr lang="id-ID" sz="3100" dirty="0" smtClean="0">
                <a:latin typeface="Times New Roman" pitchFamily="18" charset="0"/>
                <a:cs typeface="Times New Roman" pitchFamily="18" charset="0"/>
              </a:rPr>
              <a:t>JKN ?</a:t>
            </a:r>
          </a:p>
          <a:p>
            <a:pPr marL="0" indent="0">
              <a:buNone/>
            </a:pPr>
            <a:r>
              <a:rPr lang="id-ID" sz="3100" dirty="0" smtClean="0">
                <a:latin typeface="Times New Roman" pitchFamily="18" charset="0"/>
                <a:cs typeface="Times New Roman" pitchFamily="18" charset="0"/>
              </a:rPr>
              <a:t>Jawab :</a:t>
            </a:r>
            <a:endParaRPr lang="id-ID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kartu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bukti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dibutuhkan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BPJS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fasilitas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BPJS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24 jam.</a:t>
            </a:r>
            <a:endParaRPr lang="id-ID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Menyampaikan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keluhan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pengaduan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kritik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saran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lisan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kantor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BPJS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penyelenggara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resmi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JKN.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id-ID" dirty="0"/>
          </a:p>
          <a:p>
            <a:endParaRPr lang="id-ID" dirty="0"/>
          </a:p>
        </p:txBody>
      </p:sp>
      <p:pic>
        <p:nvPicPr>
          <p:cNvPr id="5" name="Content Placeholder 4" descr="Hak-Dan-Kewajiban-Peserta-JK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412776"/>
            <a:ext cx="4464496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05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/>
                </a:solidFill>
              </a:rPr>
              <a:t>JAMINAN KESEHATAN 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928992" cy="5214320"/>
          </a:xfrm>
        </p:spPr>
        <p:txBody>
          <a:bodyPr/>
          <a:lstStyle/>
          <a:p>
            <a:pPr marL="0" indent="0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19.  Apakah alat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bantu kesehatan dijamin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Jawab : </a:t>
            </a: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 descr="sosialisasi-bpjs-kesehatan-18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7" y="1916832"/>
            <a:ext cx="778173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74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/>
                </a:solidFill>
              </a:rPr>
              <a:t>JAMINAN KESEHATAN 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928992" cy="5214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Apa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saja yang termasuk dalam alat bantu kesehatan?</a:t>
            </a:r>
          </a:p>
          <a:p>
            <a:pPr marL="0" indent="0" algn="just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Jawab : </a:t>
            </a:r>
            <a:endParaRPr lang="id-ID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916832"/>
            <a:ext cx="2867025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at Bantu Deng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916832"/>
            <a:ext cx="1913326" cy="1841318"/>
          </a:xfrm>
          <a:prstGeom prst="rect">
            <a:avLst/>
          </a:prstGeom>
        </p:spPr>
      </p:pic>
      <p:pic>
        <p:nvPicPr>
          <p:cNvPr id="6" name="Picture 5" descr="nebuliz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1916832"/>
            <a:ext cx="1944216" cy="1851604"/>
          </a:xfrm>
          <a:prstGeom prst="rect">
            <a:avLst/>
          </a:prstGeom>
        </p:spPr>
      </p:pic>
      <p:pic>
        <p:nvPicPr>
          <p:cNvPr id="7" name="Picture 6" descr="img-resize.as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0" y="4077072"/>
            <a:ext cx="1913327" cy="2016224"/>
          </a:xfrm>
          <a:prstGeom prst="rect">
            <a:avLst/>
          </a:prstGeom>
        </p:spPr>
      </p:pic>
      <p:pic>
        <p:nvPicPr>
          <p:cNvPr id="8" name="Picture 7" descr="onemed-tongkat-alat-bantu-jalan-lengan-untuk-anak-anak-7803-2007821-1-produc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1" y="4077073"/>
            <a:ext cx="194421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3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8534400" cy="758952"/>
          </a:xfrm>
        </p:spPr>
        <p:txBody>
          <a:bodyPr>
            <a:noAutofit/>
          </a:bodyPr>
          <a:lstStyle/>
          <a:p>
            <a:r>
              <a:rPr lang="id-ID" sz="4400" b="1" dirty="0" smtClean="0">
                <a:latin typeface="Times New Roman" pitchFamily="18" charset="0"/>
                <a:cs typeface="Times New Roman" pitchFamily="18" charset="0"/>
              </a:rPr>
              <a:t>TERIMA KASIH...  </a:t>
            </a:r>
            <a:endParaRPr lang="id-ID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3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solidFill>
                  <a:schemeClr val="accent1"/>
                </a:solidFill>
              </a:rPr>
              <a:t>JAMINAN KESEHATAN NASIONAL</a:t>
            </a:r>
            <a:endParaRPr lang="id-ID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647936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sz="2200" smtClean="0">
                <a:latin typeface="Times New Roman" pitchFamily="18" charset="0"/>
                <a:cs typeface="Times New Roman" pitchFamily="18" charset="0"/>
              </a:rPr>
              <a:t>1.  Bagaimana prosedur berobat pasien JKN ?</a:t>
            </a:r>
          </a:p>
          <a:p>
            <a:pPr marL="0" indent="0">
              <a:buNone/>
            </a:pPr>
            <a:r>
              <a:rPr lang="id-ID" sz="2200" smtClean="0">
                <a:latin typeface="Times New Roman" pitchFamily="18" charset="0"/>
                <a:cs typeface="Times New Roman" pitchFamily="18" charset="0"/>
              </a:rPr>
              <a:t>Jawab : Terlebih dahulu memeriksakan diri ke fasilitas kesehatan tingkat pertama seperti puskesmas, klinik swasta, klinik TNI-POLRI yang bekerja sama dengan BPJS kesehatan.</a:t>
            </a:r>
          </a:p>
          <a:p>
            <a:pPr marL="0" indent="0">
              <a:buNone/>
            </a:pPr>
            <a:endParaRPr lang="id-ID" sz="2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200" smtClean="0">
                <a:latin typeface="Times New Roman" pitchFamily="18" charset="0"/>
                <a:cs typeface="Times New Roman" pitchFamily="18" charset="0"/>
              </a:rPr>
              <a:t>2.  Apakah yang dimaksud dengan faskes tingkat 1 ?</a:t>
            </a:r>
          </a:p>
          <a:p>
            <a:pPr marL="0" indent="0">
              <a:buNone/>
            </a:pPr>
            <a:r>
              <a:rPr lang="id-ID" sz="2200" smtClean="0">
                <a:latin typeface="Times New Roman" pitchFamily="18" charset="0"/>
                <a:cs typeface="Times New Roman" pitchFamily="18" charset="0"/>
              </a:rPr>
              <a:t>Jawab :	Pelayanan kesehatan dasar yang diberikan oleh puskesmas, klinik atau dokter umum. Disebut juga faskes primer.</a:t>
            </a:r>
          </a:p>
          <a:p>
            <a:pPr marL="0" indent="0">
              <a:buNone/>
            </a:pPr>
            <a:endParaRPr lang="id-ID" sz="2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200" smtClean="0"/>
              <a:t>3.  Pelayanan apa saja yang bisa didapatan di faskes tingkat 1 ?</a:t>
            </a:r>
          </a:p>
          <a:p>
            <a:pPr marL="0" indent="0">
              <a:buNone/>
            </a:pPr>
            <a:r>
              <a:rPr lang="id-ID" sz="2200" smtClean="0"/>
              <a:t>Jawab : </a:t>
            </a:r>
            <a:r>
              <a:rPr lang="id-ID" sz="2200" smtClean="0">
                <a:latin typeface="Times New Roman" pitchFamily="18" charset="0"/>
                <a:cs typeface="Times New Roman" pitchFamily="18" charset="0"/>
              </a:rPr>
              <a:t>1.	Pemeriksaan, pengobatan dan konsultasi medis</a:t>
            </a:r>
          </a:p>
          <a:p>
            <a:pPr marL="0" indent="0">
              <a:buNone/>
            </a:pPr>
            <a:r>
              <a:rPr lang="id-ID" sz="2200" smtClean="0">
                <a:latin typeface="Times New Roman" pitchFamily="18" charset="0"/>
                <a:cs typeface="Times New Roman" pitchFamily="18" charset="0"/>
              </a:rPr>
              <a:t>	2.	Tindakan Medis</a:t>
            </a:r>
          </a:p>
          <a:p>
            <a:pPr marL="0" indent="0">
              <a:buNone/>
            </a:pPr>
            <a:r>
              <a:rPr lang="id-ID" sz="2200" smtClean="0">
                <a:latin typeface="Times New Roman" pitchFamily="18" charset="0"/>
                <a:cs typeface="Times New Roman" pitchFamily="18" charset="0"/>
              </a:rPr>
              <a:t>	3.	Transfusi Darah </a:t>
            </a:r>
          </a:p>
          <a:p>
            <a:pPr marL="0" indent="0">
              <a:buNone/>
            </a:pPr>
            <a:r>
              <a:rPr lang="id-ID" sz="2200" smtClean="0">
                <a:latin typeface="Times New Roman" pitchFamily="18" charset="0"/>
                <a:cs typeface="Times New Roman" pitchFamily="18" charset="0"/>
              </a:rPr>
              <a:t>	4.	Rawat Inap</a:t>
            </a:r>
          </a:p>
          <a:p>
            <a:pPr marL="0" indent="0">
              <a:buNone/>
            </a:pPr>
            <a:r>
              <a:rPr lang="id-ID" sz="2200" smtClean="0">
                <a:latin typeface="Times New Roman" pitchFamily="18" charset="0"/>
                <a:cs typeface="Times New Roman" pitchFamily="18" charset="0"/>
              </a:rPr>
              <a:t>	5.	Diagnostik Laboratorium</a:t>
            </a:r>
          </a:p>
          <a:p>
            <a:pPr marL="0" indent="0">
              <a:buNone/>
            </a:pP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8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/>
                </a:solidFill>
              </a:rPr>
              <a:t>JAMINAN KESEHATAN NASIONAL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64793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4.  Apakah yang dimaksud dengan faskes tingkat II ?</a:t>
            </a:r>
          </a:p>
          <a:p>
            <a:pPr marL="0" indent="0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Jawab : Pelayanan kesehatan spesialistik oleh dokter spesialis atau dokter gigi spesialis.</a:t>
            </a:r>
          </a:p>
          <a:p>
            <a:pPr marL="0" indent="0">
              <a:buNone/>
            </a:pP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5.  Pelayanan apa saja yang bisa didapatkan di faskes tingkat II ?</a:t>
            </a:r>
          </a:p>
          <a:p>
            <a:pPr marL="0" indent="0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Jawab :	   1.	Pemeriksaan, pengobatan dan konsultasi medis dengan</a:t>
            </a:r>
          </a:p>
          <a:p>
            <a:pPr marL="0" indent="0">
              <a:buNone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	dokter spesialis</a:t>
            </a:r>
          </a:p>
          <a:p>
            <a:pPr marL="0" indent="0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	   2.	Tindakan medis oleh dokter spesialis</a:t>
            </a:r>
          </a:p>
          <a:p>
            <a:pPr marL="0" indent="0">
              <a:buNone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  3.	Rehabilitasi medis serta transfusi darah</a:t>
            </a:r>
          </a:p>
          <a:p>
            <a:pPr marL="0" indent="0">
              <a:buNone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  4.	Bagi rawat inap, bisa mendapat di ruang non intensif 			              maupun di ruang intensif.</a:t>
            </a:r>
          </a:p>
        </p:txBody>
      </p:sp>
    </p:spTree>
    <p:extLst>
      <p:ext uri="{BB962C8B-B14F-4D97-AF65-F5344CB8AC3E}">
        <p14:creationId xmlns:p14="http://schemas.microsoft.com/office/powerpoint/2010/main" val="321498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/>
                </a:solidFill>
              </a:rPr>
              <a:t>JAMINAN KESEHATAN 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928992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wajib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ikut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JKN?</a:t>
            </a:r>
          </a:p>
          <a:p>
            <a:pPr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wajib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ikut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JKN,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wujud</a:t>
            </a:r>
            <a:endParaRPr lang="id-ID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kepedulian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gotong-royong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membiayai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pemeliharaa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endParaRPr lang="id-ID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d-ID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Siapa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JKN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Sebutkan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hukumnya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id-ID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Lima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otomatis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JKN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Anggota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TNI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PNS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dilingkungan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kementria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pertahanan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anggota</a:t>
            </a:r>
            <a:endParaRPr lang="id-ID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       	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keluarganya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Anggota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POLRI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PNS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dilingkungan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POLRI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beserta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anggota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keluarganya</a:t>
            </a:r>
            <a:endParaRPr lang="id-ID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ASKES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Pegawai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Sipil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(PNS) di Indonesia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beserta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anggota</a:t>
            </a:r>
            <a:endParaRPr lang="id-ID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       	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keluarganya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JPK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Jamsostek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beserta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anggota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keluarganya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Penerima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Bantuan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/PBI </a:t>
            </a:r>
            <a:endParaRPr lang="id-ID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diluar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Pegawai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swasta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Pekerja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id-ID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penerima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upah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pekerja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983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/>
                </a:solidFill>
              </a:rPr>
              <a:t>JAMINAN KESEHATAN 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5214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JKN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9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UUD 1945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28 H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d-ID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>
              <a:buNone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UUD 1945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34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>
              <a:buNone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UU No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d-ID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2004</a:t>
            </a:r>
          </a:p>
          <a:p>
            <a:pPr>
              <a:buNone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UU No. 24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2011</a:t>
            </a:r>
          </a:p>
          <a:p>
            <a:pPr>
              <a:buNone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PP </a:t>
            </a:r>
            <a:r>
              <a:rPr lang="id-ID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101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2012</a:t>
            </a:r>
          </a:p>
          <a:p>
            <a:pPr>
              <a:buNone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Perpres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d-ID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id-ID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1900" dirty="0" smtClean="0">
                <a:latin typeface="Times New Roman" pitchFamily="18" charset="0"/>
                <a:cs typeface="Times New Roman" pitchFamily="18" charset="0"/>
              </a:rPr>
              <a:t>8. 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Jaminan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id-ID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id-ID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JKN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jaminan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perlindungan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pemeliharaan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id-ID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perlindungan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memenuhi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orang yang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membayar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iuran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iuran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dibayar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pemerintah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1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/>
                </a:solidFill>
              </a:rPr>
              <a:t>JAMINAN KESEHATAN 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856984" cy="5214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9.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Sebutkan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jelaskan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kategori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JKN !</a:t>
            </a: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Ada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(3)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kategori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JKN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59.500/orang/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	    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diruang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Sakit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42.500/orang/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                 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25.500/orang/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                 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Sakit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lll</a:t>
            </a: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Bagaiman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mendaftar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JKN ?</a:t>
            </a: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formulir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Registrasi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BPJS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memberi</a:t>
            </a: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                 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calon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virtual account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lakukanlah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pembayaran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Bank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BNI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46,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BRI,</a:t>
            </a: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                 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Mandiri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virtual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account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membayar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serahkan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bukti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pembayaran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kantor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BPJ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>
              <a:buNone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mendaftar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JKN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3700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/>
                </a:solidFill>
              </a:rPr>
              <a:t>JAMINAN KESEHATAN 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928992" cy="53343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11.  Apa saja syarat pendaftarannya ?</a:t>
            </a:r>
          </a:p>
          <a:p>
            <a:pPr marL="0" indent="0"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Jawab :   1.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formulir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pendaftaran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kantor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BPJS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Badan</a:t>
            </a: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                  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Penyelenggara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Jaminan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Sertakan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copy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identitas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KTP, SIM, Passport,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Kartu</a:t>
            </a: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                  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	3.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Menyerahkan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berwarna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3x4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sebanyak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500" dirty="0" smtClean="0">
                <a:latin typeface="Times New Roman" pitchFamily="18" charset="0"/>
                <a:cs typeface="Times New Roman" pitchFamily="18" charset="0"/>
              </a:rPr>
              <a:t>12.  Apa dasar/landasan hukum JKN dan BPJS ?</a:t>
            </a:r>
          </a:p>
          <a:p>
            <a:pPr marL="0" indent="0">
              <a:buNone/>
            </a:pPr>
            <a:r>
              <a:rPr lang="id-ID" sz="2500" dirty="0" smtClean="0">
                <a:latin typeface="Times New Roman" pitchFamily="18" charset="0"/>
                <a:cs typeface="Times New Roman" pitchFamily="18" charset="0"/>
              </a:rPr>
              <a:t>Jawab : </a:t>
            </a:r>
            <a:r>
              <a:rPr lang="id-ID" sz="2500" b="1" dirty="0" smtClean="0">
                <a:latin typeface="Times New Roman" pitchFamily="18" charset="0"/>
                <a:cs typeface="Times New Roman" pitchFamily="18" charset="0"/>
              </a:rPr>
              <a:t>JKN 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UUD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1945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28 H </a:t>
            </a:r>
            <a:r>
              <a:rPr lang="id-ID" sz="25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id-ID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	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orang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berhak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sejahtera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lahir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batin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bertempat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tinggal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endParaRPr lang="id-ID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id-ID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sehat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berhak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memperoleh</a:t>
            </a:r>
            <a:endParaRPr lang="id-ID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id-ID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lvl="1" indent="0">
              <a:buNone/>
            </a:pPr>
            <a:r>
              <a:rPr lang="id-ID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	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orang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berhak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kemudahan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</a:t>
            </a:r>
            <a:r>
              <a:rPr lang="id-ID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</a:t>
            </a:r>
          </a:p>
          <a:p>
            <a:pPr marL="400050" lvl="1" indent="0">
              <a:buNone/>
            </a:pPr>
            <a:r>
              <a:rPr lang="id-ID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kesempatan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guna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persamaan</a:t>
            </a:r>
            <a:endParaRPr lang="id-ID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id-ID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lvl="1" indent="0">
              <a:buNone/>
            </a:pPr>
            <a:r>
              <a:rPr lang="id-ID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	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orang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berhak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jaminan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pengembangan</a:t>
            </a:r>
            <a:endParaRPr lang="id-ID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id-ID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dirinya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utuh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bermatabat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5312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/>
                </a:solidFill>
              </a:rPr>
              <a:t>JAMINAN KESEHATAN 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3" y="1527048"/>
            <a:ext cx="8911805" cy="5214320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JKN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UUD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1945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indent="0">
              <a:buNone/>
            </a:pPr>
            <a:r>
              <a:rPr lang="id-I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Fakir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miskin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terlantar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pelihara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Negara.</a:t>
            </a:r>
            <a:endParaRPr lang="id-ID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Negara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Jaminan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rakyat</a:t>
            </a: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memberdayakan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sesua</a:t>
            </a:r>
            <a:r>
              <a:rPr lang="id-I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0" indent="0">
              <a:buNone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martabat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Negara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bertanggung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penyediaan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fasilitas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pelayanan</a:t>
            </a: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id-I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fasilitas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layak</a:t>
            </a:r>
            <a:r>
              <a:rPr lang="id-I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BPJS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1945</a:t>
            </a:r>
          </a:p>
          <a:p>
            <a:pPr marL="0" indent="0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Nomor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2004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Jaminan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Nomor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2011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Penyelenggara</a:t>
            </a: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Jaminan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Sosial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6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/>
                </a:solidFill>
              </a:rPr>
              <a:t>JAMINAN KESEHATAN 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928992" cy="52143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d-ID" sz="2900" dirty="0" smtClean="0">
                <a:latin typeface="Times New Roman" pitchFamily="18" charset="0"/>
                <a:cs typeface="Times New Roman" pitchFamily="18" charset="0"/>
              </a:rPr>
              <a:t>13.  Sebutkan dan jelaskan 3 azas JKN !</a:t>
            </a:r>
          </a:p>
          <a:p>
            <a:pPr marL="0" lvl="0" indent="0">
              <a:buNone/>
            </a:pPr>
            <a:r>
              <a:rPr lang="id-ID" sz="2900" dirty="0" smtClean="0">
                <a:latin typeface="Times New Roman" pitchFamily="18" charset="0"/>
                <a:cs typeface="Times New Roman" pitchFamily="18" charset="0"/>
              </a:rPr>
              <a:t>Jawab :    1.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Kemanusiaan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9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Azas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azas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penghargaan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endParaRPr lang="id-ID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id-ID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9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martabat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id-ID" sz="2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9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Manfaat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9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Asas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asas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operasional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menggambarkan</a:t>
            </a:r>
            <a:endParaRPr lang="id-ID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id-ID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9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pengelolaan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efektif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efisien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None/>
            </a:pPr>
            <a:r>
              <a:rPr lang="id-ID" sz="2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900" dirty="0" smtClean="0">
                <a:latin typeface="Times New Roman" pitchFamily="18" charset="0"/>
                <a:cs typeface="Times New Roman" pitchFamily="18" charset="0"/>
              </a:rPr>
              <a:t>	3.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Indonesia.</a:t>
            </a:r>
          </a:p>
          <a:p>
            <a:pPr marL="514350" indent="-514350">
              <a:buNone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9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Asas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asas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yang</a:t>
            </a:r>
            <a:endParaRPr lang="id-ID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id-ID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9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idiil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id-ID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900" dirty="0" smtClean="0">
                <a:latin typeface="Times New Roman" pitchFamily="18" charset="0"/>
                <a:cs typeface="Times New Roman" pitchFamily="18" charset="0"/>
              </a:rPr>
              <a:t>14.  Sebutkan dan jelaskan 5 program JKN !</a:t>
            </a:r>
          </a:p>
          <a:p>
            <a:pPr marL="0" indent="0">
              <a:buNone/>
            </a:pPr>
            <a:r>
              <a:rPr lang="id-ID" sz="2900" dirty="0" smtClean="0">
                <a:latin typeface="Times New Roman" pitchFamily="18" charset="0"/>
                <a:cs typeface="Times New Roman" pitchFamily="18" charset="0"/>
              </a:rPr>
              <a:t>Jawab : </a:t>
            </a:r>
          </a:p>
          <a:p>
            <a:pPr marL="0" indent="0">
              <a:buNone/>
            </a:pPr>
            <a:r>
              <a:rPr lang="id-ID" sz="2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900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Pemeriksaan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pengobatan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konsultasi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medis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900" dirty="0" smtClean="0">
                <a:latin typeface="Times New Roman" pitchFamily="18" charset="0"/>
                <a:cs typeface="Times New Roman" pitchFamily="18" charset="0"/>
              </a:rPr>
              <a:t>	2.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medis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900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Transfusi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darah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900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Rawat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inap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900" dirty="0" smtClean="0">
                <a:latin typeface="Times New Roman" pitchFamily="18" charset="0"/>
                <a:cs typeface="Times New Roman" pitchFamily="18" charset="0"/>
              </a:rPr>
              <a:t>	5.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Pemeriksaan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penunjang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diagnostil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laboratorium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45477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170</TotalTime>
  <Words>535</Words>
  <Application>Microsoft Office PowerPoint</Application>
  <PresentationFormat>On-screen Show (4:3)</PresentationFormat>
  <Paragraphs>163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PERTEMUAN 9 PRESENTASI MAHASISWA :  JAMINAN KESEHATAN NASIONAL</vt:lpstr>
      <vt:lpstr>JAMINAN KESEHATAN NASIONAL</vt:lpstr>
      <vt:lpstr>JAMINAN KESEHATAN NASIONAL</vt:lpstr>
      <vt:lpstr>JAMINAN KESEHATAN NASIONAL</vt:lpstr>
      <vt:lpstr>JAMINAN KESEHATAN NASIONAL</vt:lpstr>
      <vt:lpstr>JAMINAN KESEHATAN NASIONAL</vt:lpstr>
      <vt:lpstr>JAMINAN KESEHATAN NASIONAL</vt:lpstr>
      <vt:lpstr>JAMINAN KESEHATAN NASIONAL</vt:lpstr>
      <vt:lpstr>JAMINAN KESEHATAN NASIONAL</vt:lpstr>
      <vt:lpstr>JAMINAN KESEHATAN NASIONAL</vt:lpstr>
      <vt:lpstr>JAMINAN KESEHATAN NASIONAL</vt:lpstr>
      <vt:lpstr>JAMINAN KESEHATAN NASIONAL</vt:lpstr>
      <vt:lpstr>JAMINAN KESEHATAN NASIONAL</vt:lpstr>
      <vt:lpstr>JAMINAN KESEHATAN NASIONAL</vt:lpstr>
      <vt:lpstr>JAMINAN KESEHATAN NASIONAL</vt:lpstr>
      <vt:lpstr>TERIMA KASIH...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JAMINAN KESEHATAN NASIONAL</dc:title>
  <dc:creator>E1-432</dc:creator>
  <cp:lastModifiedBy>BPISTI2008</cp:lastModifiedBy>
  <cp:revision>44</cp:revision>
  <dcterms:created xsi:type="dcterms:W3CDTF">2016-10-22T03:55:30Z</dcterms:created>
  <dcterms:modified xsi:type="dcterms:W3CDTF">2017-11-29T18:09:47Z</dcterms:modified>
</cp:coreProperties>
</file>