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352" r:id="rId2"/>
    <p:sldId id="353" r:id="rId3"/>
    <p:sldId id="354" r:id="rId4"/>
    <p:sldId id="359" r:id="rId5"/>
    <p:sldId id="355" r:id="rId6"/>
    <p:sldId id="356" r:id="rId7"/>
    <p:sldId id="357" r:id="rId8"/>
    <p:sldId id="358" r:id="rId9"/>
    <p:sldId id="360" r:id="rId10"/>
    <p:sldId id="362" r:id="rId11"/>
    <p:sldId id="363" r:id="rId12"/>
    <p:sldId id="367" r:id="rId13"/>
    <p:sldId id="369" r:id="rId14"/>
    <p:sldId id="370" r:id="rId15"/>
    <p:sldId id="371" r:id="rId16"/>
    <p:sldId id="368" r:id="rId17"/>
    <p:sldId id="372" r:id="rId18"/>
    <p:sldId id="373" r:id="rId19"/>
    <p:sldId id="374" r:id="rId20"/>
    <p:sldId id="375" r:id="rId21"/>
    <p:sldId id="376" r:id="rId22"/>
    <p:sldId id="377" r:id="rId23"/>
    <p:sldId id="378" r:id="rId24"/>
    <p:sldId id="379" r:id="rId25"/>
    <p:sldId id="380" r:id="rId26"/>
    <p:sldId id="381" r:id="rId27"/>
    <p:sldId id="382" r:id="rId28"/>
    <p:sldId id="383" r:id="rId29"/>
    <p:sldId id="384" r:id="rId30"/>
    <p:sldId id="385" r:id="rId31"/>
    <p:sldId id="386" r:id="rId32"/>
    <p:sldId id="387" r:id="rId33"/>
    <p:sldId id="388" r:id="rId34"/>
    <p:sldId id="348" r:id="rId35"/>
    <p:sldId id="35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69C34-EF49-402A-9CAD-5B7E3F32AC0E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E695A-44E8-49F5-98EF-B077ADBE9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5EFDC0-2FF5-47CC-9DC5-3F60FAD0F22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28</a:t>
            </a:fld>
            <a:endParaRPr lang="id-ID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29</a:t>
            </a:fld>
            <a:endParaRPr lang="id-ID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30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31</a:t>
            </a:fld>
            <a:endParaRPr lang="id-ID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32</a:t>
            </a:fld>
            <a:endParaRPr lang="id-ID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33</a:t>
            </a:fld>
            <a:endParaRPr lang="id-ID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A72E93-F0B8-43F6-BB62-C90FF8D5F4E5}" type="slidenum">
              <a:rPr lang="en-US"/>
              <a:pPr/>
              <a:t>34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35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431-D674-45E2-A880-E132F17627BB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1723-9A07-45BB-B4A3-409DC467D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7DC8C-D439-4596-A6F5-A234E0B0B107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1723-9A07-45BB-B4A3-409DC467D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30DF-C7C9-4195-A00C-811580644A9A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1723-9A07-45BB-B4A3-409DC467D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2BE7-2CD6-4C03-B470-DA987C4E4F6F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1723-9A07-45BB-B4A3-409DC467D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159F-EF50-401B-B7C5-B631B9363364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1723-9A07-45BB-B4A3-409DC467D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42EF-7761-4B4C-9675-FD20B2ECAD95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1723-9A07-45BB-B4A3-409DC467D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4DE6-5D82-4BC4-836B-76C189FBB3DB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1723-9A07-45BB-B4A3-409DC467D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7F4F-BDD9-479E-BEE0-79B0578B548B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1723-9A07-45BB-B4A3-409DC467D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FA54-E812-4AAB-B887-108D62C6ED2D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1723-9A07-45BB-B4A3-409DC467D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DBC6-9B92-403E-BA5A-3B31B20FD2EE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1723-9A07-45BB-B4A3-409DC467D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61FD-7BAA-4F6D-8965-9CFDFE17B226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1723-9A07-45BB-B4A3-409DC467D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CB059-D40D-4CED-AB8B-B2D490551A25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61723-9A07-45BB-B4A3-409DC467D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zoom/>
  </p:transition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</a:t>
            </a:r>
            <a:r>
              <a:rPr lang="en-US" sz="1400" b="1" dirty="0" smtClean="0">
                <a:solidFill>
                  <a:schemeClr val="bg1"/>
                </a:solidFill>
              </a:rPr>
              <a:t> D3 REKAM MEDIS DAN INFORMASI </a:t>
            </a:r>
            <a:r>
              <a:rPr lang="en-US" sz="1400" b="1" dirty="0" smtClean="0">
                <a:solidFill>
                  <a:schemeClr val="bg1"/>
                </a:solidFill>
              </a:rPr>
              <a:t>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UNIVERSITAS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524000"/>
            <a:ext cx="5791200" cy="2133600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1</a:t>
            </a:r>
            <a:endParaRPr lang="en-US" sz="5100" b="1" dirty="0" smtClean="0">
              <a:solidFill>
                <a:schemeClr val="bg1"/>
              </a:solidFill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Pengertian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etika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hukum</a:t>
            </a:r>
            <a:endParaRPr lang="en-US" sz="30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Ajaran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moral</a:t>
            </a: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Moralitas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</a:t>
            </a:r>
          </a:p>
          <a:p>
            <a:pPr marL="609600" indent="-609600" algn="l" eaLnBrk="1" hangingPunct="1">
              <a:buClrTx/>
              <a:buFontTx/>
              <a:buAutoNum type="arabicPeriod"/>
            </a:pP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252E-AF45-4AEC-B615-DBFD8748CE48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HUKUM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267200" y="1676400"/>
            <a:ext cx="533400" cy="457200"/>
          </a:xfrm>
          <a:prstGeom prst="downArrow">
            <a:avLst/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133600"/>
            <a:ext cx="8153400" cy="38100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Pengaturan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oleh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u="sng" dirty="0" err="1" smtClean="0">
                <a:latin typeface="Tahoma" pitchFamily="34" charset="0"/>
                <a:cs typeface="Tahoma" pitchFamily="34" charset="0"/>
              </a:rPr>
              <a:t>negara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demi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menjaga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u="sng" dirty="0" err="1" smtClean="0">
                <a:latin typeface="Tahoma" pitchFamily="34" charset="0"/>
                <a:cs typeface="Tahoma" pitchFamily="34" charset="0"/>
              </a:rPr>
              <a:t>ketertiban</a:t>
            </a:r>
            <a:r>
              <a:rPr lang="en-US" sz="44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u="sng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4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u="sng" dirty="0" err="1" smtClean="0">
                <a:latin typeface="Tahoma" pitchFamily="34" charset="0"/>
                <a:cs typeface="Tahoma" pitchFamily="34" charset="0"/>
              </a:rPr>
              <a:t>keamanan</a:t>
            </a:r>
            <a:r>
              <a:rPr lang="en-US" sz="44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masyarakat</a:t>
            </a:r>
            <a:endParaRPr lang="en-US" sz="44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Pelanggaran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diputuskan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oleh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u="sng" dirty="0" smtClean="0">
                <a:latin typeface="Tahoma" pitchFamily="34" charset="0"/>
                <a:cs typeface="Tahoma" pitchFamily="34" charset="0"/>
              </a:rPr>
              <a:t>hakim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atas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dasar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u="sng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sz="4400" u="sng" dirty="0" smtClean="0">
                <a:latin typeface="Tahoma" pitchFamily="34" charset="0"/>
                <a:cs typeface="Tahoma" pitchFamily="34" charset="0"/>
              </a:rPr>
              <a:t> &amp; UU</a:t>
            </a:r>
            <a:endParaRPr lang="en-US" sz="4800" u="sng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HUKUM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924800" cy="45720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ISI</a:t>
            </a:r>
            <a:endParaRPr lang="en-US" sz="4000" b="1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Ukuran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pedoman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memiliki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sanksi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mengukur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tingkah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laku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None/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TUJUAN</a:t>
            </a:r>
            <a:endParaRPr lang="en-US" sz="4000" b="1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Membentuk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masyarakat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yang ideal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762000"/>
            <a:ext cx="8001000" cy="7620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HUKUM-ETIKA</a:t>
            </a:r>
            <a:endParaRPr lang="en-US" sz="5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533400" y="1828800"/>
            <a:ext cx="3886200" cy="41148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HUKUM</a:t>
            </a:r>
            <a:endParaRPr lang="en-US" sz="40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</a:pPr>
            <a:r>
              <a:rPr lang="en-US" sz="4000" dirty="0" smtClean="0">
                <a:latin typeface="Tahoma" pitchFamily="34" charset="0"/>
                <a:cs typeface="Tahoma" pitchFamily="34" charset="0"/>
              </a:rPr>
              <a:t>Kumpulan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peraturan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kaidah-kaidah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hukum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endParaRPr lang="en-US" sz="3600" dirty="0" smtClean="0"/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>
          <a:xfrm>
            <a:off x="4648200" y="1828800"/>
            <a:ext cx="3962400" cy="41148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ETIKA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Kumpulan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peraturan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  <a:sym typeface="Wingdings" pitchFamily="2" charset="2"/>
              </a:rPr>
              <a:t>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kaidah-kaidah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non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hukum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(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tingkah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laku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838200"/>
            <a:ext cx="86868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PERBEDAAN 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685800" y="1828800"/>
            <a:ext cx="4038600" cy="37814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cap="rnd">
            <a:solidFill>
              <a:schemeClr val="tx1"/>
            </a:solidFill>
            <a:prstDash val="sysDot"/>
          </a:ln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HUKUM</a:t>
            </a:r>
            <a:endParaRPr lang="en-US" sz="3200" b="1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Sanksi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pelanggaran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 </a:t>
            </a:r>
          </a:p>
          <a:p>
            <a:pPr eaLnBrk="1" hangingPunct="1">
              <a:buClr>
                <a:schemeClr val="tx2"/>
              </a:buClr>
              <a:buFontTx/>
              <a:buNone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penguasa</a:t>
            </a:r>
            <a:endParaRPr lang="en-US" sz="3600" u="sng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Mengatur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tentang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hak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kewajiban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timbal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balik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endParaRPr lang="en-US" sz="3200" dirty="0" smtClean="0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4876800" y="1905000"/>
            <a:ext cx="3657600" cy="373856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cap="rnd">
            <a:solidFill>
              <a:schemeClr val="tx1"/>
            </a:solidFill>
            <a:prstDash val="sysDot"/>
          </a:ln>
        </p:spPr>
        <p:txBody>
          <a:bodyPr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0" cap="none" spc="0" normalizeH="0" baseline="0" noProof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ETIKA</a:t>
            </a:r>
            <a:endParaRPr kumimoji="0" lang="en-US" sz="3200" b="1" i="0" u="none" strike="noStrike" kern="1200" cap="none" spc="0" normalizeH="0" baseline="0" noProof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Sanksi pelanggaran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</a:t>
            </a: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  <a:sym typeface="Wingdings" pitchFamily="2" charset="2"/>
              </a:rPr>
              <a:t></a:t>
            </a:r>
            <a:r>
              <a:rPr kumimoji="0" lang="en-US" sz="36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masyarakat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Mengatur tentang kewajiban saja</a:t>
            </a: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838200"/>
            <a:ext cx="86868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PERBEDAAN 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762000" y="1752600"/>
            <a:ext cx="3733800" cy="4525963"/>
          </a:xfrm>
          <a:solidFill>
            <a:schemeClr val="bg1"/>
          </a:solidFill>
          <a:ln cap="rnd">
            <a:solidFill>
              <a:schemeClr val="tx1"/>
            </a:solidFill>
            <a:prstDash val="sysDot"/>
          </a:ln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HUKUM</a:t>
            </a:r>
            <a:endParaRPr lang="en-US" sz="3600" b="1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Mengatur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apa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200" u="sng" dirty="0" err="1" smtClean="0">
                <a:latin typeface="Tahoma" pitchFamily="34" charset="0"/>
                <a:cs typeface="Tahoma" pitchFamily="34" charset="0"/>
              </a:rPr>
              <a:t>boleh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apa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200" u="sng" dirty="0" err="1" smtClean="0">
                <a:latin typeface="Tahoma" pitchFamily="34" charset="0"/>
                <a:cs typeface="Tahoma" pitchFamily="34" charset="0"/>
              </a:rPr>
              <a:t>tidak</a:t>
            </a:r>
            <a:r>
              <a:rPr lang="en-US" sz="32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u="sng" dirty="0" err="1" smtClean="0">
                <a:latin typeface="Tahoma" pitchFamily="34" charset="0"/>
                <a:cs typeface="Tahoma" pitchFamily="34" charset="0"/>
              </a:rPr>
              <a:t>boleh</a:t>
            </a:r>
            <a:endParaRPr lang="en-US" sz="3200" u="sng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Penataan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datang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u="sng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32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u="sng" dirty="0" err="1" smtClean="0">
                <a:latin typeface="Tahoma" pitchFamily="34" charset="0"/>
                <a:cs typeface="Tahoma" pitchFamily="34" charset="0"/>
              </a:rPr>
              <a:t>luar</a:t>
            </a:r>
            <a:r>
              <a:rPr lang="en-US" sz="32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yaitu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itu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sendiri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sanksinya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>
          <a:xfrm>
            <a:off x="4724400" y="1752600"/>
            <a:ext cx="3810000" cy="4525963"/>
          </a:xfrm>
          <a:prstGeom prst="rect">
            <a:avLst/>
          </a:prstGeom>
          <a:solidFill>
            <a:schemeClr val="bg1"/>
          </a:solidFill>
          <a:ln cap="rnd">
            <a:solidFill>
              <a:schemeClr val="tx1"/>
            </a:solidFill>
            <a:prstDash val="sysDot"/>
          </a:ln>
        </p:spPr>
        <p:txBody>
          <a:bodyPr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0" cap="none" spc="0" normalizeH="0" baseline="0" noProof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ETIKA</a:t>
            </a:r>
            <a:endParaRPr kumimoji="0" lang="en-US" sz="3600" b="1" i="0" u="none" strike="noStrike" kern="1200" cap="none" spc="0" normalizeH="0" baseline="0" noProof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Mengatur apa yang </a:t>
            </a:r>
            <a:r>
              <a:rPr kumimoji="0" lang="en-US" sz="32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baik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dan apa yang </a:t>
            </a:r>
            <a:r>
              <a:rPr kumimoji="0" lang="en-US" sz="32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tidak baik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Penataan datang dari dalam </a:t>
            </a:r>
            <a:r>
              <a:rPr kumimoji="0" lang="en-US" sz="32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diri manusia itu sendiri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838200"/>
            <a:ext cx="86868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PERBEDAAN 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609600" y="1711325"/>
            <a:ext cx="3962400" cy="4525963"/>
          </a:xfrm>
          <a:solidFill>
            <a:schemeClr val="bg1"/>
          </a:solidFill>
          <a:ln cap="rnd"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HUKUM</a:t>
            </a:r>
            <a:endParaRPr lang="en-US" sz="3600" b="1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Perbuatan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diatur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berfungsi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terjadi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perbuatan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u="sng" dirty="0" err="1" smtClean="0">
                <a:latin typeface="Tahoma" pitchFamily="34" charset="0"/>
                <a:cs typeface="Tahoma" pitchFamily="34" charset="0"/>
              </a:rPr>
              <a:t>lahiriah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diperhitungkan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perbuatan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u="sng" dirty="0" err="1" smtClean="0">
                <a:latin typeface="Tahoma" pitchFamily="34" charset="0"/>
                <a:cs typeface="Tahoma" pitchFamily="34" charset="0"/>
              </a:rPr>
              <a:t>batiniah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rencana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4648200" y="1752600"/>
            <a:ext cx="3886200" cy="4484688"/>
          </a:xfrm>
          <a:prstGeom prst="rect">
            <a:avLst/>
          </a:prstGeom>
          <a:solidFill>
            <a:schemeClr val="bg1"/>
          </a:solidFill>
          <a:ln cap="rnd"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0" cap="none" spc="0" normalizeH="0" baseline="0" noProof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ETIKA</a:t>
            </a:r>
            <a:endParaRPr kumimoji="0" lang="en-US" sz="3600" b="1" i="0" u="none" strike="noStrike" kern="1200" cap="none" spc="0" normalizeH="0" baseline="0" noProof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Perbuatan yang diatur sudah memperhitungkan sejak adanya perbuatan batiniah, terlebih bila terlaksana secara lahiriah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838200"/>
            <a:ext cx="86868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PERSAMAAN 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924800" cy="45720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ISI</a:t>
            </a:r>
            <a:endParaRPr lang="en-US" sz="4000" b="1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Ukuran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pedoman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memiliki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sanksi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mengukur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tingkah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laku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None/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TUJUAN</a:t>
            </a:r>
            <a:endParaRPr lang="en-US" sz="4000" b="1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Membentuk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masyarakat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yang ideal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838200"/>
            <a:ext cx="86868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MORAL DAN ETIKA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395287" y="1828800"/>
            <a:ext cx="8367713" cy="41148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ETIMOLOGI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 SAMA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walaupun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berasal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bahasa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berbeda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MORAL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KATA LATIN:</a:t>
            </a:r>
            <a:endParaRPr lang="en-US" sz="3600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lvl="1" eaLnBrk="1" hangingPunct="1"/>
            <a:r>
              <a:rPr lang="en-US" sz="3200" i="1" dirty="0" err="1" smtClean="0">
                <a:latin typeface="Tahoma" pitchFamily="34" charset="0"/>
                <a:cs typeface="Tahoma" pitchFamily="34" charset="0"/>
              </a:rPr>
              <a:t>moralis</a:t>
            </a:r>
            <a:r>
              <a:rPr lang="en-US" sz="3200" i="1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i="1" dirty="0" err="1" smtClean="0">
                <a:latin typeface="Tahoma" pitchFamily="34" charset="0"/>
                <a:cs typeface="Tahoma" pitchFamily="34" charset="0"/>
              </a:rPr>
              <a:t>mos</a:t>
            </a:r>
            <a:r>
              <a:rPr lang="en-US" sz="3200" i="1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i="1" dirty="0" err="1" smtClean="0">
                <a:latin typeface="Tahoma" pitchFamily="34" charset="0"/>
                <a:cs typeface="Tahoma" pitchFamily="34" charset="0"/>
              </a:rPr>
              <a:t>moris</a:t>
            </a:r>
            <a:r>
              <a:rPr lang="en-US" sz="3200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adat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istiadat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kebiasaan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cara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tingkah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laku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kelakuan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lvl="1" eaLnBrk="1" hangingPunct="1"/>
            <a:r>
              <a:rPr lang="en-US" sz="3200" i="1" dirty="0" smtClean="0">
                <a:latin typeface="Tahoma" pitchFamily="34" charset="0"/>
                <a:cs typeface="Tahoma" pitchFamily="34" charset="0"/>
              </a:rPr>
              <a:t>Mores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adat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istiadat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kelakuan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tabiat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watak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akhlak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cara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hidup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838200"/>
            <a:ext cx="86868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MORAL 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1027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7958138" cy="41148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Mengacu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nilai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masy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apa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dinilai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buruk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benar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salah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positif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negatif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sikap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tingkah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laku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manusia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Diturunkan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generasi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generasi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melalui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ajaran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moral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90600"/>
            <a:ext cx="86868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AJARAN MORAL 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3810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Wejangan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2,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khotbah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patokan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2,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kumpulan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peraturan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ketetapan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lisan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tulisan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: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bgm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harus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hidup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bertindak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agar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menjadi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baik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76200"/>
            <a:ext cx="8534400" cy="64008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	</a:t>
            </a:r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NAMA	           : SISWATI</a:t>
            </a:r>
            <a:endParaRPr lang="en-US" sz="49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</a:endParaRPr>
          </a:p>
          <a:p>
            <a:pPr>
              <a:buNone/>
            </a:pPr>
            <a:r>
              <a:rPr lang="en-US" sz="490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	</a:t>
            </a:r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TEMPAT/TGL LAHIR    : BANYUMAS 1955</a:t>
            </a:r>
            <a:endParaRPr lang="en-US" sz="49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</a:endParaRPr>
          </a:p>
          <a:p>
            <a:pPr eaLnBrk="1" hangingPunct="1">
              <a:buFontTx/>
              <a:buNone/>
            </a:pPr>
            <a:r>
              <a:rPr lang="en-US" sz="4900" dirty="0" smtClean="0">
                <a:latin typeface="Tahoma" pitchFamily="34" charset="0"/>
              </a:rPr>
              <a:t>	</a:t>
            </a:r>
          </a:p>
          <a:p>
            <a:pPr>
              <a:buNone/>
            </a:pPr>
            <a:r>
              <a:rPr lang="en-US" sz="4900" dirty="0" smtClean="0">
                <a:latin typeface="Tahoma" pitchFamily="34" charset="0"/>
              </a:rPr>
              <a:t>      </a:t>
            </a:r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PEKERJAAN:</a:t>
            </a:r>
            <a:endParaRPr lang="en-US" sz="49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</a:endParaRP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Kepala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Bagian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RMIK RS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Husada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, Jakarta (1993-2011) 	    	   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Wakil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Ketua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Akreditasi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RS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Husada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(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sejak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2011) 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Pengajar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dan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Penguji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Program D3-D4 RMIK (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sejak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1994)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Pembicara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di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berbagai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seminar &amp;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pelatihan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bidang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manajemen</a:t>
            </a:r>
            <a:endParaRPr lang="en-US" sz="4900" dirty="0" smtClean="0">
              <a:solidFill>
                <a:srgbClr val="000000"/>
              </a:solidFill>
              <a:latin typeface="Tahoma" pitchFamily="34" charset="0"/>
            </a:endParaRPr>
          </a:p>
          <a:p>
            <a:pPr lvl="1">
              <a:buClrTx/>
              <a:buNone/>
            </a:pP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	RMIK </a:t>
            </a:r>
            <a:r>
              <a:rPr lang="en-US" sz="4900" dirty="0" smtClean="0">
                <a:latin typeface="Tahoma" pitchFamily="34" charset="0"/>
              </a:rPr>
              <a:t>(</a:t>
            </a:r>
            <a:r>
              <a:rPr lang="en-US" sz="4900" dirty="0" err="1" smtClean="0">
                <a:latin typeface="Tahoma" pitchFamily="34" charset="0"/>
              </a:rPr>
              <a:t>sejak</a:t>
            </a:r>
            <a:r>
              <a:rPr lang="en-US" sz="4900" dirty="0" smtClean="0">
                <a:latin typeface="Tahoma" pitchFamily="34" charset="0"/>
              </a:rPr>
              <a:t> 2000)</a:t>
            </a:r>
          </a:p>
          <a:p>
            <a:pPr eaLnBrk="1" hangingPunct="1">
              <a:buFontTx/>
              <a:buNone/>
            </a:pPr>
            <a:r>
              <a:rPr lang="en-US" sz="4900" dirty="0" smtClean="0">
                <a:latin typeface="Tahoma" pitchFamily="34" charset="0"/>
              </a:rPr>
              <a:t>	  </a:t>
            </a:r>
          </a:p>
          <a:p>
            <a:pPr lvl="1">
              <a:buFontTx/>
              <a:buNone/>
            </a:pPr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PENDIDIKAN:</a:t>
            </a:r>
            <a:r>
              <a:rPr lang="en-US" sz="490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      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smtClean="0">
                <a:latin typeface="Tahoma" pitchFamily="34" charset="0"/>
              </a:rPr>
              <a:t>D3 </a:t>
            </a:r>
            <a:r>
              <a:rPr lang="en-US" sz="4900" dirty="0" err="1" smtClean="0">
                <a:latin typeface="Tahoma" pitchFamily="34" charset="0"/>
              </a:rPr>
              <a:t>Rekam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Medis</a:t>
            </a:r>
            <a:r>
              <a:rPr lang="en-US" sz="4900" dirty="0" smtClean="0">
                <a:latin typeface="Tahoma" pitchFamily="34" charset="0"/>
              </a:rPr>
              <a:t>, </a:t>
            </a:r>
            <a:r>
              <a:rPr lang="en-US" sz="4900" dirty="0" err="1" smtClean="0">
                <a:latin typeface="Tahoma" pitchFamily="34" charset="0"/>
              </a:rPr>
              <a:t>Universitas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Esa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Unggul</a:t>
            </a:r>
            <a:r>
              <a:rPr lang="en-US" sz="4900" dirty="0" smtClean="0">
                <a:latin typeface="Tahoma" pitchFamily="34" charset="0"/>
              </a:rPr>
              <a:t>/1993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smtClean="0">
                <a:latin typeface="Tahoma" pitchFamily="34" charset="0"/>
              </a:rPr>
              <a:t>S1 </a:t>
            </a:r>
            <a:r>
              <a:rPr lang="en-US" sz="4900" dirty="0" err="1" smtClean="0">
                <a:latin typeface="Tahoma" pitchFamily="34" charset="0"/>
              </a:rPr>
              <a:t>KesMas</a:t>
            </a:r>
            <a:r>
              <a:rPr lang="en-US" sz="4900" dirty="0" smtClean="0">
                <a:latin typeface="Tahoma" pitchFamily="34" charset="0"/>
              </a:rPr>
              <a:t>, </a:t>
            </a:r>
            <a:r>
              <a:rPr lang="en-US" sz="4900" dirty="0" err="1" smtClean="0">
                <a:latin typeface="Tahoma" pitchFamily="34" charset="0"/>
              </a:rPr>
              <a:t>Universitas</a:t>
            </a:r>
            <a:r>
              <a:rPr lang="en-US" sz="4900" dirty="0" smtClean="0">
                <a:latin typeface="Tahoma" pitchFamily="34" charset="0"/>
              </a:rPr>
              <a:t> Indonesia /2001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smtClean="0">
                <a:latin typeface="Tahoma" pitchFamily="34" charset="0"/>
              </a:rPr>
              <a:t>S2 </a:t>
            </a:r>
            <a:r>
              <a:rPr lang="en-US" sz="4900" dirty="0" err="1" smtClean="0">
                <a:latin typeface="Tahoma" pitchFamily="34" charset="0"/>
              </a:rPr>
              <a:t>KesMas</a:t>
            </a:r>
            <a:r>
              <a:rPr lang="en-US" sz="4900" dirty="0" smtClean="0">
                <a:latin typeface="Tahoma" pitchFamily="34" charset="0"/>
              </a:rPr>
              <a:t>, </a:t>
            </a:r>
            <a:r>
              <a:rPr lang="en-US" sz="4900" dirty="0" err="1" smtClean="0">
                <a:latin typeface="Tahoma" pitchFamily="34" charset="0"/>
              </a:rPr>
              <a:t>Universitas</a:t>
            </a:r>
            <a:r>
              <a:rPr lang="en-US" sz="4900" dirty="0" smtClean="0">
                <a:latin typeface="Tahoma" pitchFamily="34" charset="0"/>
              </a:rPr>
              <a:t> Indonesia/2007 (</a:t>
            </a:r>
            <a:r>
              <a:rPr lang="en-US" sz="4900" dirty="0" err="1" smtClean="0">
                <a:latin typeface="Tahoma" pitchFamily="34" charset="0"/>
              </a:rPr>
              <a:t>Informasi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Kesehatan</a:t>
            </a:r>
            <a:r>
              <a:rPr lang="en-US" sz="4900" dirty="0" smtClean="0">
                <a:latin typeface="Tahoma" pitchFamily="34" charset="0"/>
              </a:rPr>
              <a:t>)</a:t>
            </a:r>
          </a:p>
          <a:p>
            <a:pPr lvl="1">
              <a:buFontTx/>
              <a:buNone/>
            </a:pPr>
            <a:endParaRPr lang="en-US" sz="4900" dirty="0" smtClean="0">
              <a:latin typeface="Tahoma" pitchFamily="34" charset="0"/>
            </a:endParaRPr>
          </a:p>
          <a:p>
            <a:pPr lvl="1">
              <a:buFontTx/>
              <a:buNone/>
            </a:pPr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ORGANISASI PROFESI:</a:t>
            </a:r>
            <a:r>
              <a:rPr lang="en-US" sz="490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    </a:t>
            </a:r>
            <a:r>
              <a:rPr lang="en-US" sz="49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 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err="1" smtClean="0">
                <a:latin typeface="Tahoma" pitchFamily="34" charset="0"/>
              </a:rPr>
              <a:t>Anggota</a:t>
            </a:r>
            <a:r>
              <a:rPr lang="en-US" sz="4900" dirty="0" smtClean="0">
                <a:latin typeface="Tahoma" pitchFamily="34" charset="0"/>
              </a:rPr>
              <a:t> PORMIKI </a:t>
            </a:r>
            <a:r>
              <a:rPr lang="en-US" sz="4900" dirty="0" err="1" smtClean="0">
                <a:latin typeface="Tahoma" pitchFamily="34" charset="0"/>
              </a:rPr>
              <a:t>sejak</a:t>
            </a:r>
            <a:r>
              <a:rPr lang="en-US" sz="4900" dirty="0" smtClean="0">
                <a:latin typeface="Tahoma" pitchFamily="34" charset="0"/>
              </a:rPr>
              <a:t> 1991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err="1" smtClean="0">
                <a:latin typeface="Tahoma" pitchFamily="34" charset="0"/>
              </a:rPr>
              <a:t>Ketua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Umum</a:t>
            </a:r>
            <a:r>
              <a:rPr lang="en-US" sz="4900" dirty="0" smtClean="0">
                <a:latin typeface="Tahoma" pitchFamily="34" charset="0"/>
              </a:rPr>
              <a:t> DPP PORMIKI 1999-2006 (2 </a:t>
            </a:r>
            <a:r>
              <a:rPr lang="en-US" sz="4900" dirty="0" err="1" smtClean="0">
                <a:latin typeface="Tahoma" pitchFamily="34" charset="0"/>
              </a:rPr>
              <a:t>periode</a:t>
            </a:r>
            <a:r>
              <a:rPr lang="en-US" sz="4900" dirty="0" smtClean="0">
                <a:latin typeface="Tahoma" pitchFamily="34" charset="0"/>
              </a:rPr>
              <a:t>)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smtClean="0">
                <a:latin typeface="Tahoma" pitchFamily="34" charset="0"/>
              </a:rPr>
              <a:t>Pembina PORMIKI </a:t>
            </a:r>
            <a:r>
              <a:rPr lang="en-US" sz="4900" dirty="0" err="1" smtClean="0">
                <a:latin typeface="Tahoma" pitchFamily="34" charset="0"/>
              </a:rPr>
              <a:t>sejak</a:t>
            </a:r>
            <a:r>
              <a:rPr lang="en-US" sz="4900" dirty="0" smtClean="0">
                <a:latin typeface="Tahoma" pitchFamily="34" charset="0"/>
              </a:rPr>
              <a:t> 2006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err="1" smtClean="0">
                <a:latin typeface="Tahoma" pitchFamily="34" charset="0"/>
              </a:rPr>
              <a:t>Anggota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Majelis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Tenaga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Kesehatan</a:t>
            </a:r>
            <a:r>
              <a:rPr lang="en-US" sz="4900" dirty="0" smtClean="0">
                <a:latin typeface="Tahoma" pitchFamily="34" charset="0"/>
              </a:rPr>
              <a:t> Indonesia (MTKI) 2011-2014</a:t>
            </a:r>
          </a:p>
          <a:p>
            <a:pPr lvl="1">
              <a:buFontTx/>
              <a:buNone/>
            </a:pPr>
            <a:endParaRPr lang="en-US" sz="4900" dirty="0" smtClean="0">
              <a:latin typeface="Tahoma" pitchFamily="34" charset="0"/>
            </a:endParaRPr>
          </a:p>
          <a:p>
            <a:pPr lvl="1">
              <a:buFontTx/>
              <a:buNone/>
            </a:pPr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ALAMAT:</a:t>
            </a:r>
            <a:r>
              <a:rPr lang="en-US" sz="490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 </a:t>
            </a:r>
          </a:p>
          <a:p>
            <a:pPr lvl="1">
              <a:buFontTx/>
              <a:buNone/>
            </a:pPr>
            <a:r>
              <a:rPr lang="en-US" sz="4900" dirty="0" smtClean="0">
                <a:latin typeface="Tahoma" pitchFamily="34" charset="0"/>
              </a:rPr>
              <a:t>Jl. </a:t>
            </a:r>
            <a:r>
              <a:rPr lang="en-US" sz="4900" dirty="0" err="1" smtClean="0">
                <a:latin typeface="Tahoma" pitchFamily="34" charset="0"/>
              </a:rPr>
              <a:t>Mangga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Besar</a:t>
            </a:r>
            <a:r>
              <a:rPr lang="en-US" sz="4900" dirty="0" smtClean="0">
                <a:latin typeface="Tahoma" pitchFamily="34" charset="0"/>
              </a:rPr>
              <a:t> Raya No.137, Jakarta </a:t>
            </a:r>
            <a:r>
              <a:rPr lang="en-US" sz="4900" dirty="0" err="1" smtClean="0">
                <a:latin typeface="Tahoma" pitchFamily="34" charset="0"/>
              </a:rPr>
              <a:t>Pusat</a:t>
            </a:r>
            <a:endParaRPr lang="en-US" sz="4900" dirty="0" smtClean="0">
              <a:latin typeface="Tahoma" pitchFamily="34" charset="0"/>
            </a:endParaRPr>
          </a:p>
          <a:p>
            <a:pPr lvl="1">
              <a:buFontTx/>
              <a:buNone/>
            </a:pPr>
            <a:r>
              <a:rPr lang="en-US" sz="4900" dirty="0" err="1" smtClean="0">
                <a:latin typeface="Tahoma" pitchFamily="34" charset="0"/>
              </a:rPr>
              <a:t>Telp</a:t>
            </a:r>
            <a:r>
              <a:rPr lang="en-US" sz="4900" dirty="0" smtClean="0">
                <a:latin typeface="Tahoma" pitchFamily="34" charset="0"/>
              </a:rPr>
              <a:t>: 021-6260108   ext: 8410,   Fax: 6497494</a:t>
            </a:r>
          </a:p>
          <a:p>
            <a:pPr lvl="1">
              <a:buFontTx/>
              <a:buNone/>
            </a:pPr>
            <a:r>
              <a:rPr lang="en-US" sz="4900" dirty="0" smtClean="0">
                <a:latin typeface="Tahoma" pitchFamily="34" charset="0"/>
              </a:rPr>
              <a:t>HP  : 081 887 3764, E-mail: siswatiaries@yahoo.com</a:t>
            </a:r>
          </a:p>
        </p:txBody>
      </p:sp>
      <p:sp>
        <p:nvSpPr>
          <p:cNvPr id="5120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19AA8AD-E98F-43A9-A40B-8E7413134E5D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294FB0-A431-4C43-8DDA-E2A180CB2E26}" type="slidenum">
              <a:rPr lang="en-US" smtClean="0"/>
              <a:pPr/>
              <a:t>2</a:t>
            </a:fld>
            <a:endParaRPr lang="en-US" smtClean="0"/>
          </a:p>
        </p:txBody>
      </p:sp>
      <p:pic>
        <p:nvPicPr>
          <p:cNvPr id="6" name="Picture 2" descr="C:\Users\AKREDI~1\AppData\Local\Temp\ib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76200"/>
            <a:ext cx="1676400" cy="1828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90600"/>
            <a:ext cx="86868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SUMBER AJARAN MORAL 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305800" cy="4048125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4400" dirty="0" smtClean="0"/>
              <a:t>	</a:t>
            </a:r>
            <a:r>
              <a:rPr lang="en-US" sz="4400" dirty="0" err="1" smtClean="0"/>
              <a:t>O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rang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mempunyai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kedudukan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berwenang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misal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: </a:t>
            </a:r>
          </a:p>
          <a:p>
            <a:pPr lvl="2" eaLnBrk="1" hangingPunct="1"/>
            <a:r>
              <a:rPr lang="en-US" sz="3500" dirty="0" err="1" smtClean="0">
                <a:latin typeface="Tahoma" pitchFamily="34" charset="0"/>
                <a:cs typeface="Tahoma" pitchFamily="34" charset="0"/>
              </a:rPr>
              <a:t>orang</a:t>
            </a:r>
            <a:r>
              <a:rPr lang="en-US" sz="3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500" dirty="0" err="1" smtClean="0">
                <a:latin typeface="Tahoma" pitchFamily="34" charset="0"/>
                <a:cs typeface="Tahoma" pitchFamily="34" charset="0"/>
              </a:rPr>
              <a:t>tua</a:t>
            </a:r>
            <a:endParaRPr lang="en-US" sz="3500" dirty="0" smtClean="0">
              <a:latin typeface="Tahoma" pitchFamily="34" charset="0"/>
              <a:cs typeface="Tahoma" pitchFamily="34" charset="0"/>
            </a:endParaRPr>
          </a:p>
          <a:p>
            <a:pPr lvl="2" eaLnBrk="1" hangingPunct="1"/>
            <a:r>
              <a:rPr lang="en-US" sz="3500" dirty="0" smtClean="0">
                <a:latin typeface="Tahoma" pitchFamily="34" charset="0"/>
                <a:cs typeface="Tahoma" pitchFamily="34" charset="0"/>
              </a:rPr>
              <a:t>guru</a:t>
            </a:r>
          </a:p>
          <a:p>
            <a:pPr lvl="2" eaLnBrk="1" hangingPunct="1"/>
            <a:r>
              <a:rPr lang="en-US" sz="3500" dirty="0" err="1" smtClean="0">
                <a:latin typeface="Tahoma" pitchFamily="34" charset="0"/>
                <a:cs typeface="Tahoma" pitchFamily="34" charset="0"/>
              </a:rPr>
              <a:t>pemuka</a:t>
            </a:r>
            <a:r>
              <a:rPr lang="en-US" sz="3500" dirty="0" smtClean="0">
                <a:latin typeface="Tahoma" pitchFamily="34" charset="0"/>
                <a:cs typeface="Tahoma" pitchFamily="34" charset="0"/>
              </a:rPr>
              <a:t> agama &amp; </a:t>
            </a:r>
            <a:r>
              <a:rPr lang="en-US" sz="3500" dirty="0" err="1" smtClean="0">
                <a:latin typeface="Tahoma" pitchFamily="34" charset="0"/>
                <a:cs typeface="Tahoma" pitchFamily="34" charset="0"/>
              </a:rPr>
              <a:t>masyarakat</a:t>
            </a:r>
            <a:endParaRPr lang="en-US" sz="3500" dirty="0" smtClean="0">
              <a:latin typeface="Tahoma" pitchFamily="34" charset="0"/>
              <a:cs typeface="Tahoma" pitchFamily="34" charset="0"/>
            </a:endParaRPr>
          </a:p>
          <a:p>
            <a:pPr lvl="2" eaLnBrk="1" hangingPunct="1"/>
            <a:r>
              <a:rPr lang="en-US" sz="3500" dirty="0" err="1" smtClean="0">
                <a:latin typeface="Tahoma" pitchFamily="34" charset="0"/>
                <a:cs typeface="Tahoma" pitchFamily="34" charset="0"/>
              </a:rPr>
              <a:t>tulisan</a:t>
            </a:r>
            <a:r>
              <a:rPr lang="en-US" sz="3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500" dirty="0" err="1" smtClean="0">
                <a:latin typeface="Tahoma" pitchFamily="34" charset="0"/>
                <a:cs typeface="Tahoma" pitchFamily="34" charset="0"/>
              </a:rPr>
              <a:t>para</a:t>
            </a:r>
            <a:r>
              <a:rPr lang="en-US" sz="3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500" dirty="0" err="1" smtClean="0">
                <a:latin typeface="Tahoma" pitchFamily="34" charset="0"/>
                <a:cs typeface="Tahoma" pitchFamily="34" charset="0"/>
              </a:rPr>
              <a:t>bijak</a:t>
            </a:r>
            <a:r>
              <a:rPr lang="en-US" sz="35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3500" dirty="0" err="1" smtClean="0">
                <a:latin typeface="Tahoma" pitchFamily="34" charset="0"/>
                <a:cs typeface="Tahoma" pitchFamily="34" charset="0"/>
              </a:rPr>
              <a:t>kitab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)</a:t>
            </a:r>
            <a:endParaRPr lang="en-US" sz="20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367713" cy="51816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SUMBER AJARAN MORAL</a:t>
            </a:r>
            <a:endParaRPr lang="en-US" sz="4400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lvl="2" eaLnBrk="1" hangingPunct="1"/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Tradisi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adat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istiadat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lvl="2" eaLnBrk="1" hangingPunct="1"/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Ajaran-ajaran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agama </a:t>
            </a:r>
          </a:p>
          <a:p>
            <a:pPr lvl="2" eaLnBrk="1" hangingPunct="1"/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Ideologi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tertentu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MORAL</a:t>
            </a: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Mengacu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buruknya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bukan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dosen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juru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masak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pemain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olah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raga,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dll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90600"/>
            <a:ext cx="86868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MORALITAS 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1828800"/>
            <a:ext cx="7924800" cy="4600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Doktrin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ajaran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kewajiban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moral</a:t>
            </a:r>
          </a:p>
          <a:p>
            <a:pPr algn="ctr"/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Kewajiban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bersikap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bertingkah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laku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benar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menurut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norma-norma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diterima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masy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komunitas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tertentu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endParaRPr lang="en-US" sz="3600" dirty="0" smtClean="0"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 algn="ctr">
              <a:buNone/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PEREKAM MEDIS DAN INFORMASI KESEHATAN</a:t>
            </a:r>
            <a:r>
              <a:rPr lang="en-US" sz="3600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  </a:t>
            </a:r>
            <a:endParaRPr lang="en-US" dirty="0" smtClean="0">
              <a:solidFill>
                <a:srgbClr val="00B0F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267200" y="4648200"/>
            <a:ext cx="533400" cy="533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90600"/>
            <a:ext cx="86868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MORALITAS 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0200" y="2133600"/>
            <a:ext cx="6096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Mutu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perbuatan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dilihat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derajat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benarnya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dibandingkan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norma-norma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moral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762000"/>
            <a:ext cx="86868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TIDAK BERMORAL 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524000"/>
            <a:ext cx="7924800" cy="475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Advokat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membela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perkara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itu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tidak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bermoral</a:t>
            </a:r>
            <a:r>
              <a:rPr lang="en-US" sz="32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perbuatan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melanggar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nilai-nilai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norma-norma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etis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berlaku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kelompok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Dosen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itu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bermoral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bejat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berperilaku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tidak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tidak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benar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tidak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nilai-nilai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norma-norma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dosen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762000"/>
            <a:ext cx="8686800" cy="9906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FAKTOR PENENTU  MORALITAS 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7921625" cy="380365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742950" indent="-742950">
              <a:lnSpc>
                <a:spcPct val="110000"/>
              </a:lnSpc>
              <a:buClr>
                <a:srgbClr val="00B0F0"/>
              </a:buClr>
              <a:buFont typeface="+mj-lt"/>
              <a:buAutoNum type="arabicPeriod"/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MOTIVASI</a:t>
            </a:r>
            <a:endParaRPr lang="en-US" sz="3500" dirty="0" smtClean="0">
              <a:solidFill>
                <a:srgbClr val="00B0F0"/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>
              <a:lnSpc>
                <a:spcPct val="110000"/>
              </a:lnSpc>
              <a:buClr>
                <a:srgbClr val="00B0F0"/>
              </a:buClr>
              <a:buFont typeface="+mj-lt"/>
              <a:buAutoNum type="arabicPeriod"/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TUJUAN AKHIR</a:t>
            </a:r>
            <a:endParaRPr lang="en-US" sz="3500" dirty="0" smtClean="0">
              <a:solidFill>
                <a:srgbClr val="00B0F0"/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>
              <a:lnSpc>
                <a:spcPct val="110000"/>
              </a:lnSpc>
              <a:buClr>
                <a:srgbClr val="00B0F0"/>
              </a:buClr>
              <a:buFont typeface="+mj-lt"/>
              <a:buAutoNum type="arabicPeriod"/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LINGKUNGAN PEBUATAN</a:t>
            </a:r>
            <a:endParaRPr lang="en-US" sz="3500" dirty="0" smtClean="0">
              <a:solidFill>
                <a:srgbClr val="00B0F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Perbuatan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dikatakan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“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”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apabila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motivasi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tujuan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akhir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lingkungan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baik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90600"/>
            <a:ext cx="86868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MOTIVASI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1772281"/>
            <a:ext cx="8001000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Hal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diinginkan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oleh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pelaku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perbuatan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utk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mencapai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sasaran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dituju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sadar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Contoh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pembunuhan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keluarga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a.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diinginkan</a:t>
            </a:r>
            <a:r>
              <a:rPr lang="en-US" sz="32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matinya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pemilik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pewaris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b.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sasaran</a:t>
            </a:r>
            <a:r>
              <a:rPr lang="en-US" sz="32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penguasaan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harta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warisan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c.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moralitas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perbuatan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salah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jahat</a:t>
            </a:r>
            <a:endParaRPr lang="en-US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90600"/>
            <a:ext cx="86868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MORALITAS-NORMA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905000"/>
            <a:ext cx="8415338" cy="38862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err="1" smtClean="0">
                <a:latin typeface="Tahoma" pitchFamily="34" charset="0"/>
                <a:cs typeface="Tahoma" pitchFamily="34" charset="0"/>
              </a:rPr>
              <a:t>Moralitas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kualitas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perbuatan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shg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perbuatan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itu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dinyatakan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buruk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benar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salah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dirty="0" err="1" smtClean="0">
                <a:latin typeface="Tahoma" pitchFamily="34" charset="0"/>
                <a:cs typeface="Tahoma" pitchFamily="34" charset="0"/>
              </a:rPr>
              <a:t>Penentu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buruk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benar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salah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berdasarkan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norma</a:t>
            </a:r>
            <a:r>
              <a:rPr lang="en-US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ukuran</a:t>
            </a:r>
            <a:endParaRPr lang="en-US" u="sng" dirty="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dirty="0" err="1" smtClean="0">
                <a:latin typeface="Tahoma" pitchFamily="34" charset="0"/>
                <a:cs typeface="Tahoma" pitchFamily="34" charset="0"/>
              </a:rPr>
              <a:t>Contoh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menolong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sesama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Mencuri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memperkosa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membunuh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jahat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90600"/>
            <a:ext cx="86868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35950" cy="5410200"/>
          </a:xfrm>
        </p:spPr>
        <p:txBody>
          <a:bodyPr>
            <a:normAutofit/>
          </a:bodyPr>
          <a:lstStyle/>
          <a:p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MODERN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Perbuatan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berkenaan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moralitas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dulu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dilarang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sekarang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dibenarkan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Contoh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lvl="1" eaLnBrk="1" hangingPunct="1"/>
            <a:r>
              <a:rPr lang="en-US" sz="3200" dirty="0" smtClean="0">
                <a:latin typeface="Tahoma" pitchFamily="34" charset="0"/>
                <a:cs typeface="Tahoma" pitchFamily="34" charset="0"/>
              </a:rPr>
              <a:t>Euthanasia :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menghindarkan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penderitaan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berkepanjangan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lvl="1" eaLnBrk="1" hangingPunct="1"/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Aborsi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: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keselamatan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ibu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hamil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lvl="1" eaLnBrk="1" hangingPunct="1"/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Menyewa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rahim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wanita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membesarkan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janin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bayi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tabung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90600"/>
            <a:ext cx="86868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NORMA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153400" cy="4197351"/>
          </a:xfrm>
        </p:spPr>
        <p:txBody>
          <a:bodyPr>
            <a:normAutofit/>
          </a:bodyPr>
          <a:lstStyle/>
          <a:p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ALAT UKUR:</a:t>
            </a:r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buruk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suatu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sikap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perbuatan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PEDOMAN: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sbg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petunjuk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bgm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sikap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perilaku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sebelum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terjadi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MENILAI: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apakah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sesuatu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buruk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bukan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benar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salah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sesudah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terjadi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eaLnBrk="1" hangingPunct="1"/>
            <a:endParaRPr lang="en-US" sz="24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609600" y="1874837"/>
            <a:ext cx="7848600" cy="3687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		   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konsep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moral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etika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Pengertian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etika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moral</a:t>
            </a:r>
          </a:p>
          <a:p>
            <a:pPr lvl="1"/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Pengertian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moralitas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norma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Pengertian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agama &amp; moral</a:t>
            </a: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90600"/>
            <a:ext cx="86868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AGAMA-MORAL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8077200" cy="4191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: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ciptaan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Tuhan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yang paling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sempurna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Setiap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agama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mengandung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ajaran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moral</a:t>
            </a:r>
          </a:p>
          <a:p>
            <a:pPr eaLnBrk="1" hangingPunct="1"/>
            <a:r>
              <a:rPr lang="en-US" sz="4000" dirty="0" smtClean="0">
                <a:latin typeface="Tahoma" pitchFamily="34" charset="0"/>
                <a:cs typeface="Tahoma" pitchFamily="34" charset="0"/>
              </a:rPr>
              <a:t>Agama: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pengatur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orang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beriman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kepada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Tuhan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YME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90600"/>
            <a:ext cx="86868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AJARAN MORAL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1869079"/>
            <a:ext cx="8001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sz="4000" dirty="0" smtClean="0">
                <a:latin typeface="Tahoma" pitchFamily="34" charset="0"/>
                <a:cs typeface="Tahoma" pitchFamily="34" charset="0"/>
              </a:rPr>
              <a:t>Norma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berkenaan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ibadah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berbeda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bermacam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agama</a:t>
            </a:r>
          </a:p>
          <a:p>
            <a:pPr lvl="1">
              <a:lnSpc>
                <a:spcPct val="90000"/>
              </a:lnSpc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norma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etik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berlaku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umum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mengatasi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perbedaan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agama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berkenaan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larangan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membunuh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berdusta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mencuri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berzinah</a:t>
            </a:r>
            <a:endParaRPr lang="en-US" sz="20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85800" y="838200"/>
            <a:ext cx="8001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AGAMA</a:t>
            </a: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</a:p>
          <a:p>
            <a:pPr algn="ctr"/>
            <a:endParaRPr lang="en-US" sz="5400" b="1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 algn="ctr"/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MENGUATKA</a:t>
            </a: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N MORAL</a:t>
            </a:r>
            <a:endParaRPr lang="en-US" sz="5400" dirty="0"/>
          </a:p>
        </p:txBody>
      </p:sp>
      <p:sp>
        <p:nvSpPr>
          <p:cNvPr id="8" name="Down Arrow 7"/>
          <p:cNvSpPr/>
          <p:nvPr/>
        </p:nvSpPr>
        <p:spPr>
          <a:xfrm>
            <a:off x="4419600" y="1752600"/>
            <a:ext cx="533400" cy="6858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3429000"/>
            <a:ext cx="7923213" cy="28194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4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	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Makin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tebal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keyakinan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agama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kesempurnaan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taqwa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seseorang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makin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moral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diwujudkan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dlm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perilaku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90600"/>
            <a:ext cx="86868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AJARAN MORAL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7416800" cy="4419600"/>
          </a:xfrm>
        </p:spPr>
        <p:txBody>
          <a:bodyPr/>
          <a:lstStyle/>
          <a:p>
            <a:pPr eaLnBrk="1" hangingPunct="1"/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bermasyarakat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terkelompok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cs typeface="Tahoma" pitchFamily="34" charset="0"/>
              </a:rPr>
              <a:t>organisasi</a:t>
            </a:r>
            <a:r>
              <a:rPr lang="en-US" sz="36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3600" b="1" dirty="0" smtClean="0">
                <a:latin typeface="Tahoma" pitchFamily="34" charset="0"/>
                <a:cs typeface="Tahoma" pitchFamily="34" charset="0"/>
              </a:rPr>
              <a:t>,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nilai-nilai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norma-norma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moral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dijelmakan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menjadi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cs typeface="Tahoma" pitchFamily="34" charset="0"/>
              </a:rPr>
              <a:t>kode</a:t>
            </a:r>
            <a:r>
              <a:rPr lang="en-US" sz="36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cs typeface="Tahoma" pitchFamily="34" charset="0"/>
              </a:rPr>
              <a:t>etik</a:t>
            </a:r>
            <a:r>
              <a:rPr lang="en-US" sz="36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menjadi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cs typeface="Tahoma" pitchFamily="34" charset="0"/>
              </a:rPr>
              <a:t>pedoman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cs typeface="Tahoma" pitchFamily="34" charset="0"/>
              </a:rPr>
              <a:t>acuan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perilaku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anggota-anggota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profesinya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333375"/>
            <a:ext cx="7046913" cy="1441450"/>
          </a:xfrm>
          <a:ln w="31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KELOMPOK MASYARAKAT TERTENTU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PMIK</a:t>
            </a:r>
            <a:endParaRPr lang="en-US" dirty="0" smtClean="0">
              <a:solidFill>
                <a:srgbClr val="000099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3554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6E7D6BA-C7E5-440E-BF46-9F9DA054F56C}" type="datetime1">
              <a:rPr lang="en-US"/>
              <a:pPr/>
              <a:t>11/18/2017</a:t>
            </a:fld>
            <a:endParaRPr lang="en-US"/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7AB597-1094-4A4F-9987-0025A409BF6C}" type="slidenum">
              <a:rPr lang="en-US"/>
              <a:pPr/>
              <a:t>34</a:t>
            </a:fld>
            <a:endParaRPr 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838200" y="2205038"/>
            <a:ext cx="7467600" cy="122396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ORGANISASI PROFESI</a:t>
            </a: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PORMIKI</a:t>
            </a:r>
            <a:endParaRPr lang="en-US" sz="4200" dirty="0">
              <a:solidFill>
                <a:srgbClr val="00B05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81000" y="3865563"/>
            <a:ext cx="8077200" cy="131603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NILAI-NILAI DAN NORMA-NORMA MORAL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3600" dirty="0">
              <a:solidFill>
                <a:schemeClr val="accent6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1981200" y="5689600"/>
            <a:ext cx="4703762" cy="863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KODE ETIK</a:t>
            </a:r>
            <a:r>
              <a:rPr lang="en-US" sz="44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4400" dirty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3560" name="AutoShape 9"/>
          <p:cNvSpPr>
            <a:spLocks noChangeArrowheads="1"/>
          </p:cNvSpPr>
          <p:nvPr/>
        </p:nvSpPr>
        <p:spPr bwMode="auto">
          <a:xfrm>
            <a:off x="3995738" y="1773238"/>
            <a:ext cx="720725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3561" name="AutoShape 10"/>
          <p:cNvSpPr>
            <a:spLocks noChangeArrowheads="1"/>
          </p:cNvSpPr>
          <p:nvPr/>
        </p:nvSpPr>
        <p:spPr bwMode="auto">
          <a:xfrm>
            <a:off x="3995738" y="3449638"/>
            <a:ext cx="720725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3562" name="AutoShape 11"/>
          <p:cNvSpPr>
            <a:spLocks noChangeArrowheads="1"/>
          </p:cNvSpPr>
          <p:nvPr/>
        </p:nvSpPr>
        <p:spPr bwMode="auto">
          <a:xfrm>
            <a:off x="3962400" y="5278438"/>
            <a:ext cx="720725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9144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1-2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1905000"/>
            <a:ext cx="8534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609600" lvl="0" indent="-6096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Mahasiswa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membuat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rangkuman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tentang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materi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etika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perbedaannya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dengan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hukum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.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Minimal 3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referensi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Beri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3(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tiga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contoh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pelanggaran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etika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RS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masing-masing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terkait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jelaskan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penanganannya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. 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Rangkuman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contoh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kasus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minimal 5 (lima)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lembar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Tugas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dikumpulkan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pertemuan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28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Oktober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2017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sebelum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pembelajaran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dimulai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001000" cy="32766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sz="7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ETIKA…?  ETIKET…?</a:t>
            </a:r>
            <a:endParaRPr lang="en-US" sz="72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ETIKA</a:t>
            </a:r>
            <a:endParaRPr lang="en-US" sz="6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696200" cy="44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Kata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cs typeface="Tahoma" pitchFamily="34" charset="0"/>
              </a:rPr>
              <a:t>etika</a:t>
            </a:r>
            <a:r>
              <a:rPr lang="en-US" sz="3600" b="1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dua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kata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Yunani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buNone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hampir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sama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bunyinya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namun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buNone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berbeda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artinya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marL="642366" indent="-514350">
              <a:buClrTx/>
              <a:buFont typeface="+mj-lt"/>
              <a:buAutoNum type="arabicPeriod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“Ethos”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K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ebiasaan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adat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642366" indent="-514350">
              <a:buClrTx/>
              <a:buFont typeface="+mj-lt"/>
              <a:buAutoNum type="arabicPeriod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“Ethos”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P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erasaan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batin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mendorong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perilakunya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ETIKA</a:t>
            </a:r>
            <a:endParaRPr lang="en-US" sz="6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Menurut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KBBI (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Departemen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PD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K, </a:t>
            </a:r>
          </a:p>
          <a:p>
            <a:pPr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1988) 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etika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3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arti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sbb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marL="596646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Ilmu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ttg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apa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apa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buruk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ttg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hak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kewajiban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moral</a:t>
            </a:r>
          </a:p>
          <a:p>
            <a:pPr marL="596646" indent="-514350">
              <a:buClrTx/>
              <a:buFont typeface="+mj-lt"/>
              <a:buAutoNum type="arabicPeriod"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Kumpulan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nilai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berkenaan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akhlak</a:t>
            </a:r>
            <a:endParaRPr lang="en-US" u="sng" dirty="0" smtClean="0">
              <a:latin typeface="Tahoma" pitchFamily="34" charset="0"/>
              <a:cs typeface="Tahoma" pitchFamily="34" charset="0"/>
            </a:endParaRPr>
          </a:p>
          <a:p>
            <a:pPr marL="596646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Nilai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mengenai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benar</a:t>
            </a:r>
            <a:r>
              <a:rPr lang="en-US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salah</a:t>
            </a:r>
            <a:r>
              <a:rPr lang="en-US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yang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dianut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suatu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golongan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masyarakat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ETIKA</a:t>
            </a:r>
            <a:endParaRPr lang="en-US" sz="6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391400" cy="4114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Berasal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bahasa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Yunani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Kuno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“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Ethikos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” 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berarti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timbul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kebiasaan</a:t>
            </a:r>
            <a:endParaRPr lang="en-US" sz="3600" u="sng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Cabang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utama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filsafat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mempelajari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nilai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menjadi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pelajaran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mengenai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penilaian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moral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.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FUNGSI ETIKA</a:t>
            </a:r>
            <a:endParaRPr lang="en-US" sz="6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391400" cy="28956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pedoman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bagi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seseorang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kelompok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masyarakat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mengatur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perilakunya</a:t>
            </a:r>
            <a:endParaRPr lang="en-US" sz="4000" u="sng" dirty="0" smtClean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7620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ETIKA-ETIKET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Content Placeholder 5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4343400" cy="4663440"/>
          </a:xfrm>
          <a:ln>
            <a:solidFill>
              <a:schemeClr val="tx1"/>
            </a:solidFill>
            <a:prstDash val="sysDot"/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ETIKA</a:t>
            </a:r>
            <a:endParaRPr lang="en-US" b="1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marL="539496" indent="-457200">
              <a:buClrTx/>
              <a:buFont typeface="+mj-lt"/>
              <a:buAutoNum type="arabicPeriod"/>
            </a:pP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Menetapkan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norma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perbuatan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apakah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u="sng" dirty="0" err="1" smtClean="0">
                <a:latin typeface="Tahoma" pitchFamily="34" charset="0"/>
                <a:cs typeface="Tahoma" pitchFamily="34" charset="0"/>
              </a:rPr>
              <a:t>boleh</a:t>
            </a:r>
            <a:r>
              <a:rPr lang="en-US" sz="2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u="sng" dirty="0" err="1" smtClean="0">
                <a:latin typeface="Tahoma" pitchFamily="34" charset="0"/>
                <a:cs typeface="Tahoma" pitchFamily="34" charset="0"/>
              </a:rPr>
              <a:t>dilakukan</a:t>
            </a:r>
            <a:r>
              <a:rPr lang="en-US" sz="2000" u="sng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2000" u="sng" dirty="0" err="1" smtClean="0">
                <a:latin typeface="Tahoma" pitchFamily="34" charset="0"/>
                <a:cs typeface="Tahoma" pitchFamily="34" charset="0"/>
              </a:rPr>
              <a:t>tdk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Misal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masuk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rumah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orang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lain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tanpa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ijin</a:t>
            </a:r>
            <a:endParaRPr lang="en-US" sz="2000" dirty="0" smtClean="0">
              <a:latin typeface="Tahoma" pitchFamily="34" charset="0"/>
              <a:cs typeface="Tahoma" pitchFamily="34" charset="0"/>
            </a:endParaRPr>
          </a:p>
          <a:p>
            <a:pPr marL="539496" indent="-457200">
              <a:buClrTx/>
              <a:buFont typeface="+mj-lt"/>
              <a:buAutoNum type="arabicPeriod"/>
            </a:pP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Berlaku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u="sng" dirty="0" err="1" smtClean="0">
                <a:latin typeface="Tahoma" pitchFamily="34" charset="0"/>
                <a:cs typeface="Tahoma" pitchFamily="34" charset="0"/>
              </a:rPr>
              <a:t>tidak</a:t>
            </a:r>
            <a:r>
              <a:rPr lang="en-US" sz="2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u="sng" dirty="0" err="1" smtClean="0">
                <a:latin typeface="Tahoma" pitchFamily="34" charset="0"/>
                <a:cs typeface="Tahoma" pitchFamily="34" charset="0"/>
              </a:rPr>
              <a:t>bergantung</a:t>
            </a:r>
            <a:r>
              <a:rPr lang="en-US" sz="2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u="sng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2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u="sng" dirty="0" err="1" smtClean="0">
                <a:latin typeface="Tahoma" pitchFamily="34" charset="0"/>
                <a:cs typeface="Tahoma" pitchFamily="34" charset="0"/>
              </a:rPr>
              <a:t>ada</a:t>
            </a:r>
            <a:r>
              <a:rPr lang="en-US" sz="2000" u="sng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2000" u="sng" dirty="0" err="1" smtClean="0">
                <a:latin typeface="Tahoma" pitchFamily="34" charset="0"/>
                <a:cs typeface="Tahoma" pitchFamily="34" charset="0"/>
              </a:rPr>
              <a:t>tdknya</a:t>
            </a:r>
            <a:r>
              <a:rPr lang="en-US" sz="2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u="sng" dirty="0" err="1" smtClean="0">
                <a:latin typeface="Tahoma" pitchFamily="34" charset="0"/>
                <a:cs typeface="Tahoma" pitchFamily="34" charset="0"/>
              </a:rPr>
              <a:t>orang</a:t>
            </a:r>
            <a:r>
              <a:rPr lang="en-US" sz="2000" u="sng" dirty="0" smtClean="0">
                <a:latin typeface="Tahoma" pitchFamily="34" charset="0"/>
                <a:cs typeface="Tahoma" pitchFamily="34" charset="0"/>
              </a:rPr>
              <a:t> lain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Misal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larangan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mencuri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selalu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berlaku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ada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tdk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ada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orang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lain</a:t>
            </a:r>
          </a:p>
          <a:p>
            <a:pPr marL="539496" indent="-457200">
              <a:buClrTx/>
              <a:buFont typeface="+mj-lt"/>
              <a:buAutoNum type="arabicPeriod"/>
            </a:pPr>
            <a:r>
              <a:rPr lang="en-US" sz="2000" u="sng" dirty="0" err="1" smtClean="0">
                <a:latin typeface="Tahoma" pitchFamily="34" charset="0"/>
                <a:cs typeface="Tahoma" pitchFamily="34" charset="0"/>
              </a:rPr>
              <a:t>Bersifat</a:t>
            </a:r>
            <a:r>
              <a:rPr lang="en-US" sz="2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u="sng" dirty="0" err="1" smtClean="0">
                <a:latin typeface="Tahoma" pitchFamily="34" charset="0"/>
                <a:cs typeface="Tahoma" pitchFamily="34" charset="0"/>
              </a:rPr>
              <a:t>absolut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Tdk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dapat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ditawar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Misal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jangan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mencuri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jangan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membunuh</a:t>
            </a:r>
            <a:endParaRPr lang="en-US" sz="2000" dirty="0" smtClean="0">
              <a:latin typeface="Tahoma" pitchFamily="34" charset="0"/>
              <a:cs typeface="Tahoma" pitchFamily="34" charset="0"/>
            </a:endParaRPr>
          </a:p>
          <a:p>
            <a:pPr marL="539496" indent="-457200">
              <a:buClrTx/>
              <a:buFont typeface="+mj-lt"/>
              <a:buAutoNum type="arabicPeriod"/>
            </a:pP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Memandang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segi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2000" u="sng" dirty="0" err="1" smtClean="0">
                <a:latin typeface="Tahoma" pitchFamily="34" charset="0"/>
                <a:cs typeface="Tahoma" pitchFamily="34" charset="0"/>
              </a:rPr>
              <a:t>batiniah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>
              <a:buNone/>
            </a:pPr>
            <a:endParaRPr lang="en-US" sz="20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4648200" y="1524000"/>
            <a:ext cx="4056888" cy="4663440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ETIKET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39496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Menetapkan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cara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melakukan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perbuatan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, </a:t>
            </a:r>
            <a:r>
              <a:rPr kumimoji="0" lang="en-US" sz="2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menunjukkan</a:t>
            </a:r>
            <a:r>
              <a:rPr kumimoji="0" lang="en-US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cara</a:t>
            </a:r>
            <a:r>
              <a:rPr kumimoji="0" lang="en-US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tepat</a:t>
            </a:r>
            <a:r>
              <a:rPr kumimoji="0" lang="en-US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, </a:t>
            </a:r>
            <a:r>
              <a:rPr kumimoji="0" lang="en-US" sz="2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baik</a:t>
            </a:r>
            <a:r>
              <a:rPr kumimoji="0" lang="en-US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dan</a:t>
            </a:r>
            <a:r>
              <a:rPr kumimoji="0" lang="en-US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benar</a:t>
            </a:r>
            <a:r>
              <a:rPr kumimoji="0" lang="en-US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sesuai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yg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diharapkan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39496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Berlaku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hanya</a:t>
            </a:r>
            <a:r>
              <a:rPr kumimoji="0" lang="en-US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dalam</a:t>
            </a:r>
            <a:r>
              <a:rPr kumimoji="0" lang="en-US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pergaulan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jika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tidak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ada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orang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lain,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etiket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tidak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berlaku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39496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Bersifat</a:t>
            </a:r>
            <a:r>
              <a:rPr kumimoji="0" lang="en-US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relatif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dianggap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tdk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sopan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dalam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suatu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kebudayaan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dpt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dianggap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sopan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dalam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kebudayaan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lain</a:t>
            </a:r>
          </a:p>
          <a:p>
            <a:pPr marL="539496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Memandang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manusia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dengan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segi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luar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(</a:t>
            </a:r>
            <a:r>
              <a:rPr kumimoji="0" lang="en-US" sz="2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lahiriah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1033</TotalTime>
  <Words>1037</Words>
  <Application>Microsoft Office PowerPoint</Application>
  <PresentationFormat>On-screen Show (4:3)</PresentationFormat>
  <Paragraphs>245</Paragraphs>
  <Slides>35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Slide 1</vt:lpstr>
      <vt:lpstr>Slide 2</vt:lpstr>
      <vt:lpstr>KEMAMPUAN YANG DIHARAPKAN</vt:lpstr>
      <vt:lpstr>ETIKA…?  ETIKET…?</vt:lpstr>
      <vt:lpstr>ETIKA</vt:lpstr>
      <vt:lpstr>ETIKA</vt:lpstr>
      <vt:lpstr>ETIKA</vt:lpstr>
      <vt:lpstr>FUNGSI ETIKA</vt:lpstr>
      <vt:lpstr>ETIKA-ETIKET</vt:lpstr>
      <vt:lpstr>HUKUM </vt:lpstr>
      <vt:lpstr>HUKUM </vt:lpstr>
      <vt:lpstr>HUKUM-ETIKA</vt:lpstr>
      <vt:lpstr>PERBEDAAN  </vt:lpstr>
      <vt:lpstr>PERBEDAAN  </vt:lpstr>
      <vt:lpstr>PERBEDAAN  </vt:lpstr>
      <vt:lpstr>PERSAMAAN  </vt:lpstr>
      <vt:lpstr>MORAL DAN ETIKA</vt:lpstr>
      <vt:lpstr>MORAL  </vt:lpstr>
      <vt:lpstr>AJARAN MORAL  </vt:lpstr>
      <vt:lpstr>SUMBER AJARAN MORAL  </vt:lpstr>
      <vt:lpstr>Slide 21</vt:lpstr>
      <vt:lpstr> MORALITAS  </vt:lpstr>
      <vt:lpstr> MORALITAS  </vt:lpstr>
      <vt:lpstr> TIDAK BERMORAL  </vt:lpstr>
      <vt:lpstr> FAKTOR PENENTU  MORALITAS  </vt:lpstr>
      <vt:lpstr> MOTIVASI</vt:lpstr>
      <vt:lpstr> MORALITAS-NORMA</vt:lpstr>
      <vt:lpstr>  </vt:lpstr>
      <vt:lpstr> NORMA</vt:lpstr>
      <vt:lpstr> AGAMA-MORAL</vt:lpstr>
      <vt:lpstr> AJARAN MORAL</vt:lpstr>
      <vt:lpstr>Slide 32</vt:lpstr>
      <vt:lpstr> AJARAN MORAL</vt:lpstr>
      <vt:lpstr>KELOMPOK MASYARAKAT TERTENTUPMIK</vt:lpstr>
      <vt:lpstr>TUGAS 1-2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PENGUMPULAN DATA</dc:title>
  <dc:creator>Siswati</dc:creator>
  <cp:lastModifiedBy>Akreditasi</cp:lastModifiedBy>
  <cp:revision>106</cp:revision>
  <dcterms:created xsi:type="dcterms:W3CDTF">2010-07-13T04:31:01Z</dcterms:created>
  <dcterms:modified xsi:type="dcterms:W3CDTF">2017-11-18T04:06:17Z</dcterms:modified>
</cp:coreProperties>
</file>