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sldIdLst>
    <p:sldId id="498" r:id="rId2"/>
    <p:sldId id="500" r:id="rId3"/>
    <p:sldId id="502" r:id="rId4"/>
    <p:sldId id="503" r:id="rId5"/>
    <p:sldId id="504" r:id="rId6"/>
    <p:sldId id="505" r:id="rId7"/>
    <p:sldId id="506" r:id="rId8"/>
    <p:sldId id="507" r:id="rId9"/>
    <p:sldId id="508" r:id="rId10"/>
    <p:sldId id="509" r:id="rId11"/>
    <p:sldId id="510" r:id="rId12"/>
    <p:sldId id="511" r:id="rId13"/>
    <p:sldId id="512" r:id="rId14"/>
    <p:sldId id="513" r:id="rId15"/>
    <p:sldId id="514" r:id="rId16"/>
    <p:sldId id="515" r:id="rId17"/>
    <p:sldId id="516" r:id="rId18"/>
    <p:sldId id="517" r:id="rId19"/>
    <p:sldId id="518" r:id="rId20"/>
    <p:sldId id="519" r:id="rId21"/>
    <p:sldId id="520" r:id="rId22"/>
    <p:sldId id="521" r:id="rId23"/>
    <p:sldId id="522" r:id="rId24"/>
    <p:sldId id="523" r:id="rId25"/>
    <p:sldId id="524" r:id="rId26"/>
    <p:sldId id="525" r:id="rId27"/>
    <p:sldId id="526" r:id="rId28"/>
    <p:sldId id="527" r:id="rId29"/>
    <p:sldId id="528" r:id="rId30"/>
    <p:sldId id="52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32923-9A22-4C3F-8F9B-A41325C41B21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52BE-3D38-4197-A263-C857CAD27E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52BE-3D38-4197-A263-C857CAD27E0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524B4D-0B00-4B95-8C2C-5FAF99B3EEB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11644-1DB8-407C-8A85-750AD53CBB3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D87B-FFEC-467D-97C7-DAAC8ACBC20B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1176-AD31-4911-B9BF-CB02F294C7FB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9B03C-602D-4420-A934-A0065D72B9D2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A948-4AB7-474A-81D8-16E471B099AD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D7B6-D337-41C5-BA0B-34E6D5BD3D3F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C87F-E323-41B8-9044-9608B207DC0F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3DBE2-05BB-4F26-844C-6481483620CB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860E-0C27-4C6B-8A92-C10C0350E2DF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F5F4-5A38-41A4-86D0-1F01DACB289D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18A6-55E0-450D-8841-6C40A77303F3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F9748-88DC-466D-900C-611483C9F5BD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C48C-6721-49FA-B1B6-DC1BED1C2F2D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EF2E5-799A-4745-BE9C-CEA133C6E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zoom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505200" y="3886200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791200" cy="2133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11</a:t>
            </a:r>
            <a:endParaRPr lang="en-US" sz="4300" b="1" dirty="0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Penyelenggaraan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Perekam</a:t>
            </a:r>
            <a:r>
              <a:rPr lang="en-US" sz="33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Medis</a:t>
            </a: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</a:pPr>
            <a:endParaRPr lang="en-US" sz="33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7010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fi-FI" sz="3100" dirty="0" smtClean="0"/>
              <a:t/>
            </a:r>
            <a:br>
              <a:rPr lang="fi-FI" sz="3100" dirty="0" smtClean="0"/>
            </a:br>
            <a:r>
              <a:rPr lang="en-US" sz="31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br>
              <a:rPr lang="en-US" sz="31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r>
              <a:rPr lang="en-US" sz="53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PELAKSANAAN PEKERJAAN PEREKAM MEDIS </a:t>
            </a:r>
            <a:r>
              <a:rPr lang="en-US" sz="5300" dirty="0" smtClean="0">
                <a:solidFill>
                  <a:srgbClr val="00B0F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fi-FI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dirty="0" smtClean="0">
                <a:latin typeface="Tahoma" pitchFamily="34" charset="0"/>
                <a:cs typeface="Tahoma" pitchFamily="34" charset="0"/>
              </a:rPr>
            </a:br>
            <a:r>
              <a:rPr lang="fi-FI" b="1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7790688" cy="449580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pt-BR" sz="3600" dirty="0" smtClean="0">
                <a:latin typeface="Tahoma" pitchFamily="34" charset="0"/>
                <a:cs typeface="Tahoma" pitchFamily="34" charset="0"/>
              </a:rPr>
              <a:t>Perekam </a:t>
            </a:r>
            <a:r>
              <a:rPr lang="pt-BR" sz="3600" dirty="0">
                <a:latin typeface="Tahoma" pitchFamily="34" charset="0"/>
                <a:cs typeface="Tahoma" pitchFamily="34" charset="0"/>
              </a:rPr>
              <a:t>Medis </a:t>
            </a:r>
            <a:r>
              <a:rPr lang="id-ID" sz="3600" dirty="0">
                <a:latin typeface="Tahoma" pitchFamily="34" charset="0"/>
                <a:cs typeface="Tahoma" pitchFamily="34" charset="0"/>
              </a:rPr>
              <a:t>yang memiliki SIK </a:t>
            </a:r>
            <a:r>
              <a:rPr lang="pt-BR" sz="3600" dirty="0">
                <a:latin typeface="Tahoma" pitchFamily="34" charset="0"/>
                <a:cs typeface="Tahoma" pitchFamily="34" charset="0"/>
              </a:rPr>
              <a:t>Perekam Medis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dapat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pekerjaannya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:</a:t>
            </a:r>
            <a:r>
              <a:rPr lang="id-ID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itchFamily="2" charset="2"/>
              <a:buChar char="Ø"/>
            </a:pPr>
            <a:r>
              <a:rPr lang="id-ID" sz="3600" dirty="0">
                <a:latin typeface="Tahoma" pitchFamily="34" charset="0"/>
                <a:cs typeface="Tahoma" pitchFamily="34" charset="0"/>
              </a:rPr>
              <a:t>puskesmas;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itchFamily="2" charset="2"/>
              <a:buChar char="Ø"/>
            </a:pPr>
            <a:r>
              <a:rPr lang="id-ID" sz="3600" dirty="0">
                <a:latin typeface="Tahoma" pitchFamily="34" charset="0"/>
                <a:cs typeface="Tahoma" pitchFamily="34" charset="0"/>
              </a:rPr>
              <a:t>klinik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; </a:t>
            </a:r>
          </a:p>
          <a:p>
            <a:pPr lvl="2">
              <a:buClrTx/>
              <a:buFont typeface="Wingdings" pitchFamily="2" charset="2"/>
              <a:buChar char="Ø"/>
            </a:pPr>
            <a:r>
              <a:rPr lang="id-ID" sz="3600" dirty="0">
                <a:latin typeface="Tahoma" pitchFamily="34" charset="0"/>
                <a:cs typeface="Tahoma" pitchFamily="34" charset="0"/>
              </a:rPr>
              <a:t>rumah sakit</a:t>
            </a:r>
            <a:r>
              <a:rPr lang="id-ID" sz="3600" dirty="0" smtClean="0">
                <a:latin typeface="Tahoma" pitchFamily="34" charset="0"/>
                <a:cs typeface="Tahoma" pitchFamily="34" charset="0"/>
              </a:rPr>
              <a:t>;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3600" dirty="0" smtClean="0">
                <a:latin typeface="Tahoma" pitchFamily="34" charset="0"/>
                <a:cs typeface="Tahoma" pitchFamily="34" charset="0"/>
              </a:rPr>
              <a:t>dan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itchFamily="2" charset="2"/>
              <a:buChar char="Ø"/>
            </a:pPr>
            <a:r>
              <a:rPr lang="id-ID" sz="3600" dirty="0" smtClean="0">
                <a:latin typeface="Tahoma" pitchFamily="34" charset="0"/>
                <a:cs typeface="Tahoma" pitchFamily="34" charset="0"/>
              </a:rPr>
              <a:t>fasyankes </a:t>
            </a:r>
            <a:r>
              <a:rPr lang="id-ID" sz="3600" dirty="0">
                <a:latin typeface="Tahoma" pitchFamily="34" charset="0"/>
                <a:cs typeface="Tahoma" pitchFamily="34" charset="0"/>
              </a:rPr>
              <a:t>lainnya.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3B68-3989-4DCC-8147-83E9E8DFC7D9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dpppormiki-sis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457200"/>
            <a:ext cx="7696200" cy="594360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5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PIMPINAN FASYANKES </a:t>
            </a:r>
            <a:r>
              <a:rPr lang="en-US" sz="5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  <a:sym typeface="Wingdings" pitchFamily="2" charset="2"/>
              </a:rPr>
              <a:t> </a:t>
            </a:r>
            <a:r>
              <a:rPr lang="en-US" sz="5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  <a:sym typeface="Wingdings" pitchFamily="2" charset="2"/>
              </a:rPr>
              <a:t>DILARANG:</a:t>
            </a:r>
            <a:r>
              <a:rPr lang="en-US" sz="5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</a:p>
          <a:p>
            <a:pPr>
              <a:buClrTx/>
              <a:buNone/>
            </a:pPr>
            <a:r>
              <a:rPr lang="en-US" sz="3900" dirty="0" smtClean="0">
                <a:latin typeface="Tahoma" pitchFamily="34" charset="0"/>
                <a:cs typeface="Tahoma" pitchFamily="34" charset="0"/>
              </a:rPr>
              <a:t>	M</a:t>
            </a:r>
            <a:r>
              <a:rPr lang="id-ID" sz="3900" dirty="0" smtClean="0">
                <a:latin typeface="Tahoma" pitchFamily="34" charset="0"/>
                <a:cs typeface="Tahoma" pitchFamily="34" charset="0"/>
              </a:rPr>
              <a:t>engijinkan </a:t>
            </a:r>
            <a:r>
              <a:rPr lang="pt-BR" sz="3900" dirty="0">
                <a:latin typeface="Tahoma" pitchFamily="34" charset="0"/>
                <a:cs typeface="Tahoma" pitchFamily="34" charset="0"/>
              </a:rPr>
              <a:t>Perekam Medis </a:t>
            </a:r>
            <a:r>
              <a:rPr lang="en-US" sz="3900" dirty="0">
                <a:latin typeface="Tahoma" pitchFamily="34" charset="0"/>
                <a:cs typeface="Tahoma" pitchFamily="34" charset="0"/>
              </a:rPr>
              <a:t>y</a:t>
            </a:r>
            <a:r>
              <a:rPr lang="id-ID" sz="3900" dirty="0">
                <a:latin typeface="Tahoma" pitchFamily="34" charset="0"/>
                <a:cs typeface="Tahoma" pitchFamily="34" charset="0"/>
              </a:rPr>
              <a:t>ang tidak memiliki</a:t>
            </a:r>
            <a:r>
              <a:rPr lang="en-US" sz="3900" dirty="0">
                <a:latin typeface="Tahoma" pitchFamily="34" charset="0"/>
                <a:cs typeface="Tahoma" pitchFamily="34" charset="0"/>
              </a:rPr>
              <a:t> SIK </a:t>
            </a:r>
            <a:r>
              <a:rPr lang="pt-BR" sz="3900" dirty="0">
                <a:latin typeface="Tahoma" pitchFamily="34" charset="0"/>
                <a:cs typeface="Tahoma" pitchFamily="34" charset="0"/>
              </a:rPr>
              <a:t>Perekam Medis</a:t>
            </a:r>
            <a:r>
              <a:rPr lang="id-ID" sz="39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u</a:t>
            </a:r>
            <a:r>
              <a:rPr lang="id-ID" sz="3900" dirty="0" smtClean="0">
                <a:latin typeface="Tahoma" pitchFamily="34" charset="0"/>
                <a:cs typeface="Tahoma" pitchFamily="34" charset="0"/>
              </a:rPr>
              <a:t>ntuk </a:t>
            </a:r>
            <a:endParaRPr lang="en-US" sz="39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None/>
            </a:pPr>
            <a:r>
              <a:rPr lang="en-US" sz="39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id-ID" sz="3900" dirty="0" smtClean="0">
                <a:latin typeface="Tahoma" pitchFamily="34" charset="0"/>
                <a:cs typeface="Tahoma" pitchFamily="34" charset="0"/>
              </a:rPr>
              <a:t>melakukan </a:t>
            </a:r>
            <a:r>
              <a:rPr lang="id-ID" sz="3900" dirty="0">
                <a:latin typeface="Tahoma" pitchFamily="34" charset="0"/>
                <a:cs typeface="Tahoma" pitchFamily="34" charset="0"/>
              </a:rPr>
              <a:t>pelayanan </a:t>
            </a:r>
            <a:r>
              <a:rPr lang="en-US" sz="3900" dirty="0" err="1">
                <a:latin typeface="Tahoma" pitchFamily="34" charset="0"/>
                <a:cs typeface="Tahoma" pitchFamily="34" charset="0"/>
              </a:rPr>
              <a:t>rekam</a:t>
            </a:r>
            <a:r>
              <a:rPr lang="en-US" sz="39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900" dirty="0" err="1">
                <a:latin typeface="Tahoma" pitchFamily="34" charset="0"/>
                <a:cs typeface="Tahoma" pitchFamily="34" charset="0"/>
              </a:rPr>
              <a:t>medis</a:t>
            </a:r>
            <a:r>
              <a:rPr lang="en-US" sz="39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900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sz="39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900" dirty="0" err="1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9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900" dirty="0" err="1">
                <a:latin typeface="Tahoma" pitchFamily="34" charset="0"/>
                <a:cs typeface="Tahoma" pitchFamily="34" charset="0"/>
              </a:rPr>
              <a:t>kesehatan</a:t>
            </a:r>
            <a:r>
              <a:rPr lang="id-ID" sz="3900" dirty="0">
                <a:latin typeface="Tahoma" pitchFamily="34" charset="0"/>
                <a:cs typeface="Tahoma" pitchFamily="34" charset="0"/>
              </a:rPr>
              <a:t> di </a:t>
            </a:r>
            <a:r>
              <a:rPr lang="id-ID" sz="3900" dirty="0" smtClean="0">
                <a:latin typeface="Tahoma" pitchFamily="34" charset="0"/>
                <a:cs typeface="Tahoma" pitchFamily="34" charset="0"/>
              </a:rPr>
              <a:t>fas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y</a:t>
            </a:r>
            <a:r>
              <a:rPr lang="id-ID" sz="3900" dirty="0" smtClean="0">
                <a:latin typeface="Tahoma" pitchFamily="34" charset="0"/>
                <a:cs typeface="Tahoma" pitchFamily="34" charset="0"/>
              </a:rPr>
              <a:t>an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 t</a:t>
            </a:r>
            <a:r>
              <a:rPr lang="id-ID" sz="3900" dirty="0" smtClean="0">
                <a:latin typeface="Tahoma" pitchFamily="34" charset="0"/>
                <a:cs typeface="Tahoma" pitchFamily="34" charset="0"/>
              </a:rPr>
              <a:t>ersebut</a:t>
            </a:r>
            <a:r>
              <a:rPr lang="id-ID" sz="3900" dirty="0">
                <a:latin typeface="Tahoma" pitchFamily="34" charset="0"/>
                <a:cs typeface="Tahoma" pitchFamily="34" charset="0"/>
              </a:rPr>
              <a:t>.</a:t>
            </a:r>
            <a:endParaRPr lang="en-US" sz="3900" dirty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CA8F-2D2A-450C-99C3-0C2C93CE3F57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dpppormiki-sis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791200"/>
          </a:xfrm>
        </p:spPr>
        <p:txBody>
          <a:bodyPr>
            <a:normAutofit fontScale="47500" lnSpcReduction="20000"/>
          </a:bodyPr>
          <a:lstStyle/>
          <a:p>
            <a:pPr lvl="0" algn="ctr">
              <a:buNone/>
            </a:pPr>
            <a:r>
              <a:rPr lang="en-US" sz="93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Kewenangan</a:t>
            </a:r>
            <a:r>
              <a:rPr lang="en-US" sz="93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lang="en-US" sz="93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profesi</a:t>
            </a:r>
            <a:r>
              <a:rPr lang="en-US" sz="93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lang="en-US" sz="93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pmik</a:t>
            </a:r>
            <a:r>
              <a:rPr lang="en-US" sz="93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lang="en-US" sz="51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(</a:t>
            </a:r>
            <a:r>
              <a:rPr lang="en-US" sz="51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pmk</a:t>
            </a:r>
            <a:r>
              <a:rPr lang="en-US" sz="51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lang="en-US" sz="5100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ri</a:t>
            </a:r>
            <a:r>
              <a:rPr lang="en-US" sz="51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 no.55/2013)</a:t>
            </a:r>
            <a:endParaRPr lang="en-US" sz="10100" dirty="0" smtClean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  <a:p>
            <a:pPr lvl="0" algn="ctr">
              <a:buNone/>
            </a:pPr>
            <a:endParaRPr lang="en-US" sz="3800" dirty="0" smtClean="0">
              <a:latin typeface="Tahoma" pitchFamily="34" charset="0"/>
              <a:cs typeface="Tahoma" pitchFamily="34" charset="0"/>
            </a:endParaRPr>
          </a:p>
          <a:p>
            <a:pPr lvl="0">
              <a:buNone/>
            </a:pPr>
            <a:r>
              <a:rPr lang="en-US" sz="60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Ahli</a:t>
            </a:r>
            <a:r>
              <a:rPr lang="en-US" sz="60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lang="en-US" sz="60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madya</a:t>
            </a:r>
            <a:r>
              <a:rPr lang="en-US" sz="60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lang="en-US" sz="60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perekam</a:t>
            </a:r>
            <a:r>
              <a:rPr lang="en-US" sz="60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lang="en-US" sz="60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medis</a:t>
            </a:r>
            <a:r>
              <a:rPr lang="en-US" sz="60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n-ea"/>
                <a:cs typeface="Tahoma" pitchFamily="34" charset="0"/>
              </a:rPr>
              <a:t> (d3):</a:t>
            </a:r>
            <a:endParaRPr lang="en-US" sz="58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96696" lvl="0" indent="-914400">
              <a:buClrTx/>
              <a:buFont typeface="+mj-lt"/>
              <a:buAutoNum type="arabicPeriod"/>
            </a:pP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67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dasar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RMIK;</a:t>
            </a:r>
          </a:p>
          <a:p>
            <a:pPr marL="996696" lvl="0" indent="-914400">
              <a:buClrTx/>
              <a:buFont typeface="+mj-lt"/>
              <a:buAutoNum type="arabicPeriod"/>
            </a:pP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Evaluasi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>
                <a:latin typeface="Tahoma" pitchFamily="34" charset="0"/>
                <a:cs typeface="Tahoma" pitchFamily="34" charset="0"/>
              </a:rPr>
              <a:t>isi</a:t>
            </a:r>
            <a:r>
              <a:rPr lang="en-US" sz="67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RM;</a:t>
            </a:r>
            <a:endParaRPr lang="en-US" sz="6700" dirty="0">
              <a:latin typeface="Tahoma" pitchFamily="34" charset="0"/>
              <a:cs typeface="Tahoma" pitchFamily="34" charset="0"/>
            </a:endParaRPr>
          </a:p>
          <a:p>
            <a:pPr marL="996696" lvl="0" indent="-914400">
              <a:buClrTx/>
              <a:buFont typeface="+mj-lt"/>
              <a:buAutoNum type="arabicPeriod"/>
            </a:pP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Klasifikasi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>
                <a:latin typeface="Tahoma" pitchFamily="34" charset="0"/>
                <a:cs typeface="Tahoma" pitchFamily="34" charset="0"/>
              </a:rPr>
              <a:t>klinis</a:t>
            </a:r>
            <a:r>
              <a:rPr lang="en-US" sz="67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sz="67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>
                <a:latin typeface="Tahoma" pitchFamily="34" charset="0"/>
                <a:cs typeface="Tahoma" pitchFamily="34" charset="0"/>
              </a:rPr>
              <a:t>kodefikasi</a:t>
            </a:r>
            <a:r>
              <a:rPr lang="en-US" sz="67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>
                <a:latin typeface="Tahoma" pitchFamily="34" charset="0"/>
                <a:cs typeface="Tahoma" pitchFamily="34" charset="0"/>
              </a:rPr>
              <a:t>penyakit</a:t>
            </a:r>
            <a:r>
              <a:rPr lang="en-US" sz="6700" dirty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6700" dirty="0" err="1">
                <a:latin typeface="Tahoma" pitchFamily="34" charset="0"/>
                <a:cs typeface="Tahoma" pitchFamily="34" charset="0"/>
              </a:rPr>
              <a:t>berkaitan</a:t>
            </a:r>
            <a:r>
              <a:rPr lang="en-US" sz="67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>
                <a:latin typeface="Tahoma" pitchFamily="34" charset="0"/>
                <a:cs typeface="Tahoma" pitchFamily="34" charset="0"/>
              </a:rPr>
              <a:t>dengan</a:t>
            </a:r>
            <a:r>
              <a:rPr lang="en-US" sz="67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67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sz="67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>
                <a:latin typeface="Tahoma" pitchFamily="34" charset="0"/>
                <a:cs typeface="Tahoma" pitchFamily="34" charset="0"/>
              </a:rPr>
              <a:t>tindakan</a:t>
            </a:r>
            <a:r>
              <a:rPr lang="en-US" sz="67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medis</a:t>
            </a:r>
            <a:endParaRPr lang="en-US" sz="6700" dirty="0" smtClean="0">
              <a:latin typeface="Tahoma" pitchFamily="34" charset="0"/>
              <a:cs typeface="Tahoma" pitchFamily="34" charset="0"/>
            </a:endParaRPr>
          </a:p>
          <a:p>
            <a:pPr marL="996696" indent="-914400">
              <a:buClrTx/>
              <a:buFont typeface="+mj-lt"/>
              <a:buAutoNum type="arabicPeriod"/>
            </a:pP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Indeks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cara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mengumpulkan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penyakit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kematian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tindakan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dokter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dikelompokan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indeks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3A25-837E-444A-B5ED-8A8051A1091F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486400"/>
          </a:xfrm>
        </p:spPr>
        <p:txBody>
          <a:bodyPr>
            <a:normAutofit lnSpcReduction="10000"/>
          </a:bodyPr>
          <a:lstStyle/>
          <a:p>
            <a:pPr marL="596646" lvl="0" indent="-514350">
              <a:buClrTx/>
              <a:buFont typeface="+mj-lt"/>
              <a:buAutoNum type="arabicPeriod" startAt="5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pelaporan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bentuk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 startAt="5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merancang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struktur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pengelolaan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 startAt="5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melaksanakan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evaluasi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kelengkapan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diagnosis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tindakan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ketepatan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pengkodean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 startAt="5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melaksanakan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pengumpulan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validasi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verifikasi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ilmu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statistik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RS;</a:t>
            </a:r>
          </a:p>
          <a:p>
            <a:pPr marL="596646" lvl="0" indent="-514350">
              <a:buClrTx/>
              <a:buFont typeface="+mj-lt"/>
              <a:buAutoNum type="arabicPeriod" startAt="5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melakukan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pencatatan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pelaporan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surveilans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lvl="0">
              <a:buClrTx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AF6ED-608D-40E6-97B1-C6A84B82F9AD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2286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Ahli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madya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medis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(d3):</a:t>
            </a:r>
            <a:r>
              <a:rPr lang="en-US" sz="32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1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: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257800"/>
          </a:xfrm>
        </p:spPr>
        <p:txBody>
          <a:bodyPr>
            <a:normAutofit lnSpcReduction="10000"/>
          </a:bodyPr>
          <a:lstStyle/>
          <a:p>
            <a:pPr marL="596646" lvl="0" indent="-514350">
              <a:buClrTx/>
              <a:buFont typeface="+mj-lt"/>
              <a:buAutoNum type="arabicPeriod" startAt="10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mengelola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kelompok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>
                <a:latin typeface="Tahoma" pitchFamily="34" charset="0"/>
                <a:cs typeface="Tahoma" pitchFamily="34" charset="0"/>
              </a:rPr>
              <a:t> unit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menjalankan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organisasi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penyelenggara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pemberi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pelayanan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kesehatan</a:t>
            </a:r>
            <a:r>
              <a:rPr lang="en-US" dirty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 startAt="10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mensosialisasikan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setiap</a:t>
            </a:r>
            <a:r>
              <a:rPr lang="en-US" dirty="0">
                <a:latin typeface="Tahoma" pitchFamily="34" charset="0"/>
                <a:cs typeface="Tahoma" pitchFamily="34" charset="0"/>
              </a:rPr>
              <a:t> program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pelayanan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RMIK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 startAt="10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melaksanakan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hubungan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sesuai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kode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etik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profesi</a:t>
            </a:r>
            <a:r>
              <a:rPr lang="en-US" dirty="0">
                <a:latin typeface="Tahoma" pitchFamily="34" charset="0"/>
                <a:cs typeface="Tahoma" pitchFamily="34" charset="0"/>
              </a:rPr>
              <a:t>;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dan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 startAt="10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melakukan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pengembangan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diri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terhadap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kemajuan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IPTEK.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9C64-744C-48C9-BF10-3CBDAD3E7166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304800"/>
            <a:ext cx="777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Ahli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madya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medis</a:t>
            </a:r>
            <a:r>
              <a:rPr lang="en-US" sz="32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(d3):</a:t>
            </a:r>
            <a:r>
              <a:rPr lang="en-US" sz="32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16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610600" cy="5715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3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3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Memperoleh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perlindungan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melaksanakan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RMIK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Memperoleh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lengkap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jujur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klien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keluarganya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Melaksanakan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tugas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err="1" smtClean="0">
                <a:latin typeface="Tahoma" pitchFamily="34" charset="0"/>
                <a:cs typeface="Tahoma" pitchFamily="34" charset="0"/>
              </a:rPr>
              <a:t>kompetensi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Menerima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imbalan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jasa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profesi;dan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Memperoleh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jaminan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perlindungan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terhadap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risiko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berkaitan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tugasnya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 sesuai ketentuan peraturan perundang-undangan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lvl="0">
              <a:buClrTx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149D-C456-43B2-9576-D9BA7011A633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381000"/>
            <a:ext cx="8153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</a:t>
            </a:r>
            <a:r>
              <a:rPr lang="en-US" sz="44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4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medis</a:t>
            </a:r>
            <a:r>
              <a:rPr lang="en-US" sz="4400" b="1" kern="10" cap="all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hak</a:t>
            </a:r>
            <a:r>
              <a:rPr lang="en-US" sz="44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:</a:t>
            </a:r>
            <a:endParaRPr lang="en-US" sz="24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76400"/>
            <a:ext cx="8839200" cy="4800600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</a:t>
            </a:r>
            <a:r>
              <a:rPr lang="en-US" sz="2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TUGAS, TG-JWB, WEWENANG, HAK PENUH:</a:t>
            </a:r>
            <a:endParaRPr lang="en-US" sz="3600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Pengelolaan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RMIK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Analisa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kuantitatif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kualitatif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Klasifikasi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penyakit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tindakan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Statistik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kesehatan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Menyajikan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data/info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Menjaga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keamanan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kerahasiaan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isi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RM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Tersedianya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kesehatan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221" name="Date Placeholder 4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B5CF8C06-9D3C-43C6-9610-63288E76DC25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FE955A-0762-4F4F-B268-CF5F706C588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" name="Rectangle 2050"/>
          <p:cNvSpPr txBox="1">
            <a:spLocks noChangeArrowheads="1"/>
          </p:cNvSpPr>
          <p:nvPr/>
        </p:nvSpPr>
        <p:spPr>
          <a:xfrm>
            <a:off x="609600" y="304800"/>
            <a:ext cx="7924800" cy="12954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PEREKAM MEDIS DAN INFORMASI KESEHATAN 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8229600" cy="5410200"/>
          </a:xfrm>
        </p:spPr>
        <p:txBody>
          <a:bodyPr>
            <a:normAutofit fontScale="47500" lnSpcReduction="20000"/>
          </a:bodyPr>
          <a:lstStyle/>
          <a:p>
            <a:pPr marL="596646" lvl="0" indent="-514350">
              <a:buClrTx/>
              <a:buFont typeface="+mj-lt"/>
              <a:buAutoNum type="arabicPeriod"/>
            </a:pP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masalah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>
                <a:latin typeface="Tahoma" pitchFamily="34" charset="0"/>
                <a:cs typeface="Tahoma" pitchFamily="34" charset="0"/>
              </a:rPr>
              <a:t>teknologi</a:t>
            </a:r>
            <a:r>
              <a:rPr lang="en-US" sz="67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67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RMIK</a:t>
            </a:r>
            <a:endParaRPr lang="en-US" sz="6700" dirty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6700" dirty="0" err="1">
                <a:latin typeface="Tahoma" pitchFamily="34" charset="0"/>
                <a:cs typeface="Tahoma" pitchFamily="34" charset="0"/>
              </a:rPr>
              <a:t>merancang</a:t>
            </a:r>
            <a:r>
              <a:rPr lang="en-US" sz="67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>
                <a:latin typeface="Tahoma" pitchFamily="34" charset="0"/>
                <a:cs typeface="Tahoma" pitchFamily="34" charset="0"/>
              </a:rPr>
              <a:t>sistem</a:t>
            </a:r>
            <a:r>
              <a:rPr lang="en-US" sz="67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>
                <a:latin typeface="Tahoma" pitchFamily="34" charset="0"/>
                <a:cs typeface="Tahoma" pitchFamily="34" charset="0"/>
              </a:rPr>
              <a:t>evaluasi</a:t>
            </a:r>
            <a:r>
              <a:rPr lang="en-US" sz="67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>
                <a:latin typeface="Tahoma" pitchFamily="34" charset="0"/>
                <a:cs typeface="Tahoma" pitchFamily="34" charset="0"/>
              </a:rPr>
              <a:t>isi</a:t>
            </a:r>
            <a:r>
              <a:rPr lang="en-US" sz="67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RM manual </a:t>
            </a:r>
            <a:r>
              <a:rPr lang="en-US" sz="6700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sz="67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>
                <a:latin typeface="Tahoma" pitchFamily="34" charset="0"/>
                <a:cs typeface="Tahoma" pitchFamily="34" charset="0"/>
              </a:rPr>
              <a:t>elektronik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merancang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struktur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isi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pengembangan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memvalidasi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kelengkapan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diagnosis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tindakan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sz="67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ketepatan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pengkodean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memvalidasi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indeks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cara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menilai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kumpulan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penyakit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kematian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tindakan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dokter</a:t>
            </a:r>
            <a:r>
              <a:rPr lang="en-US" sz="67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dikelompokan</a:t>
            </a:r>
            <a:r>
              <a:rPr lang="en-US" sz="6700" dirty="0" smtClean="0">
                <a:latin typeface="Tahoma" pitchFamily="34" charset="0"/>
                <a:cs typeface="Tahoma" pitchFamily="34" charset="0"/>
              </a:rPr>
              <a:t> pd </a:t>
            </a:r>
            <a:r>
              <a:rPr lang="en-US" sz="6700" dirty="0" err="1" smtClean="0">
                <a:latin typeface="Tahoma" pitchFamily="34" charset="0"/>
                <a:cs typeface="Tahoma" pitchFamily="34" charset="0"/>
              </a:rPr>
              <a:t>indeks</a:t>
            </a:r>
            <a:r>
              <a:rPr lang="en-US" sz="5100" dirty="0" smtClean="0">
                <a:latin typeface="Tahoma" pitchFamily="34" charset="0"/>
                <a:cs typeface="Tahoma" pitchFamily="34" charset="0"/>
              </a:rPr>
              <a:t>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dpppormiki-sis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31157" y="268069"/>
            <a:ext cx="74318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None/>
            </a:pP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SARJANA TERAPAN PMIK (D4):</a:t>
            </a:r>
            <a:endParaRPr lang="en-US" sz="3600" b="1" dirty="0" smtClean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848600" cy="5410200"/>
          </a:xfrm>
        </p:spPr>
        <p:txBody>
          <a:bodyPr>
            <a:normAutofit fontScale="85000" lnSpcReduction="20000"/>
          </a:bodyPr>
          <a:lstStyle/>
          <a:p>
            <a:pPr marL="596646" lvl="0" indent="-514350">
              <a:buClrTx/>
              <a:buFont typeface="+mj-lt"/>
              <a:buAutoNum type="arabicPeriod" startAt="6"/>
            </a:pPr>
            <a:r>
              <a:rPr lang="en-US" dirty="0">
                <a:latin typeface="Tahoma" pitchFamily="34" charset="0"/>
                <a:cs typeface="Tahoma" pitchFamily="34" charset="0"/>
              </a:rPr>
              <a:t>me</a:t>
            </a:r>
            <a:r>
              <a:rPr lang="es-ES" dirty="0" err="1">
                <a:latin typeface="Tahoma" pitchFamily="34" charset="0"/>
                <a:cs typeface="Tahoma" pitchFamily="34" charset="0"/>
              </a:rPr>
              <a:t>mvalidasi</a:t>
            </a:r>
            <a:r>
              <a:rPr lang="es-ES" dirty="0">
                <a:latin typeface="Tahoma" pitchFamily="34" charset="0"/>
                <a:cs typeface="Tahoma" pitchFamily="34" charset="0"/>
              </a:rPr>
              <a:t> k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umpulan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verifikasi</a:t>
            </a:r>
            <a:r>
              <a:rPr lang="en-US" dirty="0">
                <a:latin typeface="Tahoma" pitchFamily="34" charset="0"/>
                <a:cs typeface="Tahoma" pitchFamily="34" charset="0"/>
              </a:rPr>
              <a:t> data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sesuai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dg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jenis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formulir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surve</a:t>
            </a:r>
            <a:r>
              <a:rPr lang="es-ES" dirty="0">
                <a:latin typeface="Tahoma" pitchFamily="34" charset="0"/>
                <a:cs typeface="Tahoma" pitchFamily="34" charset="0"/>
              </a:rPr>
              <a:t>i;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 startAt="6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mengevaluasi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sistem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klasifikasi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klinis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kodefikasi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penyakit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berkaitan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dg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tindakan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medis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dlm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pembiayaan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;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 startAt="6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melaporkan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hasil</a:t>
            </a:r>
            <a:r>
              <a:rPr lang="en-US" dirty="0">
                <a:latin typeface="Tahoma" pitchFamily="34" charset="0"/>
                <a:cs typeface="Tahoma" pitchFamily="34" charset="0"/>
              </a:rPr>
              <a:t> monitoring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kinerja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mutu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pelayanan</a:t>
            </a:r>
            <a:r>
              <a:rPr lang="en-US" dirty="0">
                <a:latin typeface="Tahoma" pitchFamily="34" charset="0"/>
                <a:cs typeface="Tahoma" pitchFamily="34" charset="0"/>
              </a:rPr>
              <a:t> RMIK yang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berkaitan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dg IPTEK;</a:t>
            </a:r>
          </a:p>
          <a:p>
            <a:pPr marL="596646" lvl="0" indent="-514350">
              <a:buClrTx/>
              <a:buFont typeface="+mj-lt"/>
              <a:buAutoNum type="arabicPeriod" startAt="6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meng</a:t>
            </a:r>
            <a:r>
              <a:rPr lang="es-ES" dirty="0" err="1" smtClean="0">
                <a:latin typeface="Tahoma" pitchFamily="34" charset="0"/>
                <a:cs typeface="Tahoma" pitchFamily="34" charset="0"/>
              </a:rPr>
              <a:t>analisa</a:t>
            </a:r>
            <a:r>
              <a:rPr lang="es-ES" dirty="0" smtClean="0">
                <a:latin typeface="Tahoma" pitchFamily="34" charset="0"/>
                <a:cs typeface="Tahoma" pitchFamily="34" charset="0"/>
              </a:rPr>
              <a:t> dan </a:t>
            </a:r>
            <a:r>
              <a:rPr lang="es-ES" dirty="0" err="1" smtClean="0">
                <a:latin typeface="Tahoma" pitchFamily="34" charset="0"/>
                <a:cs typeface="Tahoma" pitchFamily="34" charset="0"/>
              </a:rPr>
              <a:t>mengevaluasi</a:t>
            </a:r>
            <a:r>
              <a:rPr lang="es-E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pengelolaan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s-ES" dirty="0" err="1" smtClean="0">
                <a:latin typeface="Tahoma" pitchFamily="34" charset="0"/>
                <a:cs typeface="Tahoma" pitchFamily="34" charset="0"/>
              </a:rPr>
              <a:t>serta</a:t>
            </a:r>
            <a:r>
              <a:rPr lang="es-E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menjalankan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s-ES" dirty="0" err="1" smtClean="0">
                <a:latin typeface="Tahoma" pitchFamily="34" charset="0"/>
                <a:cs typeface="Tahoma" pitchFamily="34" charset="0"/>
              </a:rPr>
              <a:t>fasyan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 startAt="6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menyelesaikan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masalah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prosedural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manual/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elektronik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 startAt="6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melaksanakan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hubungan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kode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etik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lvl="0">
              <a:buClrTx/>
            </a:pPr>
            <a:endParaRPr lang="en-US" dirty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C7027-A468-494B-B69C-F5D4DFC4DDC4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dpppormiki-sis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95261" y="152400"/>
            <a:ext cx="74318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None/>
            </a:pP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SARJANA TERAPAN PMIK (D4):</a:t>
            </a:r>
            <a:endParaRPr lang="en-US" sz="3600" b="1" dirty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81000"/>
            <a:ext cx="7848600" cy="6019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7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SARJANA PMIK (S1)</a:t>
            </a:r>
            <a:endParaRPr lang="en-US" sz="4700" b="1" dirty="0" smtClean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membuat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identifikasi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permasalahan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IPTEK; 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merancang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mengembangkan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sistem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jaringan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RM manual &amp;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elektronik</a:t>
            </a:r>
            <a:r>
              <a:rPr lang="en-US" dirty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>
                <a:latin typeface="Tahoma" pitchFamily="34" charset="0"/>
                <a:cs typeface="Tahoma" pitchFamily="34" charset="0"/>
              </a:rPr>
              <a:t>me</a:t>
            </a:r>
            <a:r>
              <a:rPr lang="es-ES" dirty="0" err="1">
                <a:latin typeface="Tahoma" pitchFamily="34" charset="0"/>
                <a:cs typeface="Tahoma" pitchFamily="34" charset="0"/>
              </a:rPr>
              <a:t>nganalisa</a:t>
            </a:r>
            <a:r>
              <a:rPr lang="es-E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kegiatan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RMIK</a:t>
            </a:r>
            <a:r>
              <a:rPr lang="es-ES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membuat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rancangan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alternatif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solusi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pengelolaan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menggunakan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prinsip-prinsip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RMIK/MIK;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menciptakan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rancangan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baru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inovasi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alternatif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solusi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pengelolaan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menggunakan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prinsip-prinsip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RMIK/MIK; </a:t>
            </a:r>
          </a:p>
          <a:p>
            <a:pPr lvl="0">
              <a:buClrTx/>
            </a:pPr>
            <a:endParaRPr lang="en-US" dirty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C97DD-1DEB-48C1-9510-65DE4C5E37DD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dpppormiki-sis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7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menjelaskan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Perekam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dirty="0" err="1" smtClean="0">
                <a:latin typeface="Tahoma" pitchFamily="34" charset="0"/>
                <a:cs typeface="Tahoma" pitchFamily="34" charset="0"/>
              </a:rPr>
              <a:t>Permenkes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RI No.55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tahun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2013</a:t>
            </a: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848600" cy="5334000"/>
          </a:xfrm>
        </p:spPr>
        <p:txBody>
          <a:bodyPr>
            <a:normAutofit fontScale="85000" lnSpcReduction="20000"/>
          </a:bodyPr>
          <a:lstStyle/>
          <a:p>
            <a:pPr marL="596646" lvl="0" indent="-514350">
              <a:buClrTx/>
              <a:buFont typeface="+mj-lt"/>
              <a:buAutoNum type="arabicPeriod" startAt="6"/>
            </a:pPr>
            <a:r>
              <a:rPr lang="en-US" sz="3300" dirty="0" err="1"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pengawasan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pengelolaan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menggunakan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prinsip-prinsip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sistem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RMIK/MIK; </a:t>
            </a:r>
            <a:endParaRPr lang="en-US" sz="3300" dirty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 startAt="6"/>
            </a:pPr>
            <a:r>
              <a:rPr lang="en-US" sz="3300" dirty="0" err="1">
                <a:latin typeface="Tahoma" pitchFamily="34" charset="0"/>
                <a:cs typeface="Tahoma" pitchFamily="34" charset="0"/>
              </a:rPr>
              <a:t>merancang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mengembangkan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struktur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isi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data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untuk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pengembangan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 startAt="6"/>
            </a:pP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memvalidasi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kelengkapan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diagnosis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tindakan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ketepatan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pengkodean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 startAt="6"/>
            </a:pP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memvalidasi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indeks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cara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menilai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kumpulan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penyakit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kematian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tindakan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dokter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, yang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dikelompokan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indeks</a:t>
            </a:r>
            <a:endParaRPr lang="en-US" sz="3300" dirty="0" smtClean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 startAt="6"/>
            </a:pPr>
            <a:r>
              <a:rPr lang="en-US" sz="3300" dirty="0" smtClean="0">
                <a:latin typeface="Tahoma" pitchFamily="34" charset="0"/>
                <a:cs typeface="Tahoma" pitchFamily="34" charset="0"/>
              </a:rPr>
              <a:t>me</a:t>
            </a:r>
            <a:r>
              <a:rPr lang="es-ES" sz="3300" dirty="0" err="1" smtClean="0">
                <a:latin typeface="Tahoma" pitchFamily="34" charset="0"/>
                <a:cs typeface="Tahoma" pitchFamily="34" charset="0"/>
              </a:rPr>
              <a:t>mvalidasi</a:t>
            </a:r>
            <a:r>
              <a:rPr lang="es-ES" sz="3300" dirty="0" smtClean="0">
                <a:latin typeface="Tahoma" pitchFamily="34" charset="0"/>
                <a:cs typeface="Tahoma" pitchFamily="34" charset="0"/>
              </a:rPr>
              <a:t> k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umpulan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verifikasi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jenis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formulir</a:t>
            </a:r>
            <a:r>
              <a:rPr lang="en-US" sz="3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300" dirty="0" err="1" smtClean="0">
                <a:latin typeface="Tahoma" pitchFamily="34" charset="0"/>
                <a:cs typeface="Tahoma" pitchFamily="34" charset="0"/>
              </a:rPr>
              <a:t>surve</a:t>
            </a:r>
            <a:r>
              <a:rPr lang="es-ES" sz="3300" dirty="0" smtClean="0">
                <a:latin typeface="Tahoma" pitchFamily="34" charset="0"/>
                <a:cs typeface="Tahoma" pitchFamily="34" charset="0"/>
              </a:rPr>
              <a:t>i;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0">
              <a:buClrTx/>
            </a:pPr>
            <a:endParaRPr lang="en-US" dirty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F404-9471-4E07-A3FC-9C0C4575B4CA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dpppormiki-sis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228600"/>
            <a:ext cx="54072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sz="40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SARJANA PMIK (S1)</a:t>
            </a:r>
            <a:endParaRPr lang="en-US" sz="4000" b="1" dirty="0" smtClean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924800" cy="5486400"/>
          </a:xfrm>
        </p:spPr>
        <p:txBody>
          <a:bodyPr>
            <a:normAutofit lnSpcReduction="10000"/>
          </a:bodyPr>
          <a:lstStyle/>
          <a:p>
            <a:pPr marL="596646" lvl="0" indent="-514350">
              <a:buClrTx/>
              <a:buFont typeface="+mj-lt"/>
              <a:buAutoNum type="arabicPeriod" startAt="11"/>
            </a:pPr>
            <a:r>
              <a:rPr lang="en-US" sz="3000" dirty="0" err="1">
                <a:latin typeface="Tahoma" pitchFamily="34" charset="0"/>
                <a:cs typeface="Tahoma" pitchFamily="34" charset="0"/>
              </a:rPr>
              <a:t>mengevaluasi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sistem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klasifikasi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klinis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kodefikasi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penyakit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berkaitan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dengan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tindakan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medis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 startAt="11"/>
            </a:pPr>
            <a:r>
              <a:rPr lang="en-US" sz="3000" dirty="0" err="1"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komunikasi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kemitraan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peneliti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di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bidang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MIK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menggunakan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prinsip-prinsip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sistem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RMIK/MIK; </a:t>
            </a:r>
          </a:p>
          <a:p>
            <a:pPr marL="596646" lvl="0" indent="-514350">
              <a:buClrTx/>
              <a:buFont typeface="+mj-lt"/>
              <a:buAutoNum type="arabicPeriod" startAt="11"/>
            </a:pPr>
            <a:r>
              <a:rPr lang="da-DK" sz="3000" dirty="0" smtClean="0">
                <a:latin typeface="Tahoma" pitchFamily="34" charset="0"/>
                <a:cs typeface="Tahoma" pitchFamily="34" charset="0"/>
              </a:rPr>
              <a:t>melakukan analisis data menggunakan 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IPTEK; </a:t>
            </a:r>
          </a:p>
          <a:p>
            <a:pPr marL="596646" lvl="0" indent="-514350">
              <a:buClrTx/>
              <a:buFont typeface="+mj-lt"/>
              <a:buAutoNum type="arabicPeriod" startAt="11"/>
            </a:pP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memberikan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kontribusi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riset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bidang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RMIK</a:t>
            </a:r>
          </a:p>
          <a:p>
            <a:pPr marL="596646" lvl="0" indent="-514350">
              <a:buClrTx/>
              <a:buFont typeface="+mj-lt"/>
              <a:buAutoNum type="arabicPeriod" startAt="11"/>
            </a:pP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melaksanakan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hubungan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kode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etik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profesi</a:t>
            </a:r>
            <a:endParaRPr lang="en-US" sz="3000" dirty="0" smtClean="0">
              <a:latin typeface="Tahoma" pitchFamily="34" charset="0"/>
              <a:cs typeface="Tahoma" pitchFamily="34" charset="0"/>
            </a:endParaRPr>
          </a:p>
          <a:p>
            <a:pPr lvl="0">
              <a:buClrTx/>
            </a:pP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8C57-6737-4355-AEBB-2FBA3EAC6E3C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dpppormiki-sis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87738" y="152400"/>
            <a:ext cx="48798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SARJANA PMIK (S1)</a:t>
            </a:r>
            <a:endParaRPr lang="en-US" sz="3600" b="1" dirty="0" smtClean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81000"/>
            <a:ext cx="8001000" cy="61722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4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MAGISTER PMIK (S2)</a:t>
            </a:r>
            <a:endParaRPr lang="en-US" sz="46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mengembangkan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desain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RME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sesuai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sistem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pelayanan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pelaporan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menggunakan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biostatistik</a:t>
            </a:r>
            <a:r>
              <a:rPr lang="en-US" dirty="0">
                <a:latin typeface="Tahoma" pitchFamily="34" charset="0"/>
                <a:cs typeface="Tahoma" pitchFamily="34" charset="0"/>
              </a:rPr>
              <a:t>; 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>
                <a:latin typeface="Tahoma" pitchFamily="34" charset="0"/>
                <a:cs typeface="Tahoma" pitchFamily="34" charset="0"/>
              </a:rPr>
              <a:t>mengembangkan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desain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spesifik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sesuai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pengembangan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modul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penelitian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bersama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dg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kelompok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profesi</a:t>
            </a:r>
            <a:r>
              <a:rPr lang="en-US" dirty="0">
                <a:latin typeface="Tahoma" pitchFamily="34" charset="0"/>
                <a:cs typeface="Tahoma" pitchFamily="34" charset="0"/>
              </a:rPr>
              <a:t> lain;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mengembangkan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kemampuan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analisa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tren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penyakit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mendistribusikan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otorisasi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akses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keamanan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data;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mengembangkan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kerjasama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tim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epidemiologi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mendesain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rancangan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survei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penyakit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KLB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demografi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kependudukan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mengembangan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masyarakat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berbasis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website/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situs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mengembangkan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evaluasi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RME yang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dipublikasikan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lvl="0">
              <a:buClrTx/>
            </a:pPr>
            <a:endParaRPr lang="en-US" dirty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369D-4D18-4FFD-9B12-70FCE5E3F93D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dpppormiki-sis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533400"/>
            <a:ext cx="6781800" cy="5867400"/>
          </a:xfrm>
        </p:spPr>
        <p:txBody>
          <a:bodyPr>
            <a:normAutofit/>
          </a:bodyPr>
          <a:lstStyle/>
          <a:p>
            <a:pPr algn="ctr">
              <a:buClrTx/>
              <a:buNone/>
            </a:pPr>
            <a:r>
              <a:rPr lang="en-US" sz="4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BENTUK PELAYANAN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RM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berbasis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kertas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RM manual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registrasi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komputerisasi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SIK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terpadu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;   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MIK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elektronik</a:t>
            </a:r>
            <a:r>
              <a:rPr lang="id-ID" sz="3600" dirty="0" smtClean="0">
                <a:latin typeface="Tahoma" pitchFamily="34" charset="0"/>
                <a:cs typeface="Tahoma" pitchFamily="34" charset="0"/>
              </a:rPr>
              <a:t> dengan menggunakan perangkat informatika kesehatan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  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0FDA-2D8F-4E33-BCDA-E555BAEF247B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dpppormiki-sis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81000"/>
            <a:ext cx="7924800" cy="6096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3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 MEDIS </a:t>
            </a:r>
            <a:r>
              <a:rPr lang="en-US" sz="43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HAK:</a:t>
            </a:r>
            <a:endParaRPr lang="en-US" sz="43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memperoleh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perlindungan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hukum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melaksanakan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RMIK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memperoleh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lengkap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jujur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klien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keluarganya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melaksanakan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tugas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kompetensi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menerima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imbalan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jasa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profesi;dan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memperoleh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jaminan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perlindungan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terhadap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risiko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berkaitan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tugasnya</a:t>
            </a:r>
            <a:r>
              <a:rPr lang="id-ID" dirty="0" smtClean="0">
                <a:latin typeface="Tahoma" pitchFamily="34" charset="0"/>
                <a:cs typeface="Tahoma" pitchFamily="34" charset="0"/>
              </a:rPr>
              <a:t> sesuai ketentuan peraturan perundang-undangan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lvl="0">
              <a:buClrTx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2F89-15A2-450A-8667-F150DD151546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dpppormiki-sis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8600"/>
            <a:ext cx="7924800" cy="6248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9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4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 MEDIS</a:t>
            </a:r>
            <a:r>
              <a:rPr lang="en-US" sz="39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4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KEWAJIBAN:</a:t>
            </a:r>
            <a:endParaRPr lang="en-US" sz="3900" b="1" dirty="0" smtClean="0">
              <a:solidFill>
                <a:schemeClr val="accent4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500" dirty="0" err="1" smtClean="0">
                <a:latin typeface="Tahoma" pitchFamily="34" charset="0"/>
                <a:cs typeface="Tahoma" pitchFamily="34" charset="0"/>
              </a:rPr>
              <a:t>menghormati</a:t>
            </a:r>
            <a:r>
              <a:rPr lang="en-US" sz="3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500" dirty="0" err="1">
                <a:latin typeface="Tahoma" pitchFamily="34" charset="0"/>
                <a:cs typeface="Tahoma" pitchFamily="34" charset="0"/>
              </a:rPr>
              <a:t>hak</a:t>
            </a:r>
            <a:r>
              <a:rPr lang="en-US" sz="35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500" dirty="0" err="1">
                <a:latin typeface="Tahoma" pitchFamily="34" charset="0"/>
                <a:cs typeface="Tahoma" pitchFamily="34" charset="0"/>
              </a:rPr>
              <a:t>pasien</a:t>
            </a:r>
            <a:r>
              <a:rPr lang="en-US" sz="3500" dirty="0">
                <a:latin typeface="Tahoma" pitchFamily="34" charset="0"/>
                <a:cs typeface="Tahoma" pitchFamily="34" charset="0"/>
              </a:rPr>
              <a:t>/</a:t>
            </a:r>
            <a:r>
              <a:rPr lang="en-US" sz="3500" dirty="0" err="1">
                <a:latin typeface="Tahoma" pitchFamily="34" charset="0"/>
                <a:cs typeface="Tahoma" pitchFamily="34" charset="0"/>
              </a:rPr>
              <a:t>klien</a:t>
            </a:r>
            <a:r>
              <a:rPr lang="en-US" sz="3500" dirty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500" dirty="0" err="1">
                <a:latin typeface="Tahoma" pitchFamily="34" charset="0"/>
                <a:cs typeface="Tahoma" pitchFamily="34" charset="0"/>
              </a:rPr>
              <a:t>menyimpan</a:t>
            </a:r>
            <a:r>
              <a:rPr lang="en-US" sz="35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500" dirty="0" err="1">
                <a:latin typeface="Tahoma" pitchFamily="34" charset="0"/>
                <a:cs typeface="Tahoma" pitchFamily="34" charset="0"/>
              </a:rPr>
              <a:t>rahasia</a:t>
            </a:r>
            <a:r>
              <a:rPr lang="en-US" sz="35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500" dirty="0" err="1">
                <a:latin typeface="Tahoma" pitchFamily="34" charset="0"/>
                <a:cs typeface="Tahoma" pitchFamily="34" charset="0"/>
              </a:rPr>
              <a:t>pasien</a:t>
            </a:r>
            <a:r>
              <a:rPr lang="en-US" sz="3500" dirty="0">
                <a:latin typeface="Tahoma" pitchFamily="34" charset="0"/>
                <a:cs typeface="Tahoma" pitchFamily="34" charset="0"/>
              </a:rPr>
              <a:t>/</a:t>
            </a:r>
            <a:r>
              <a:rPr lang="en-US" sz="3500" dirty="0" err="1">
                <a:latin typeface="Tahoma" pitchFamily="34" charset="0"/>
                <a:cs typeface="Tahoma" pitchFamily="34" charset="0"/>
              </a:rPr>
              <a:t>klien</a:t>
            </a:r>
            <a:r>
              <a:rPr lang="en-US" sz="35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500" dirty="0" err="1">
                <a:latin typeface="Tahoma" pitchFamily="34" charset="0"/>
                <a:cs typeface="Tahoma" pitchFamily="34" charset="0"/>
              </a:rPr>
              <a:t>sesuai</a:t>
            </a:r>
            <a:r>
              <a:rPr lang="en-US" sz="35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500" dirty="0" err="1">
                <a:latin typeface="Tahoma" pitchFamily="34" charset="0"/>
                <a:cs typeface="Tahoma" pitchFamily="34" charset="0"/>
              </a:rPr>
              <a:t>ketentuan</a:t>
            </a:r>
            <a:r>
              <a:rPr lang="en-US" sz="35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500" dirty="0" err="1">
                <a:latin typeface="Tahoma" pitchFamily="34" charset="0"/>
                <a:cs typeface="Tahoma" pitchFamily="34" charset="0"/>
              </a:rPr>
              <a:t>peraturan</a:t>
            </a:r>
            <a:r>
              <a:rPr lang="en-US" sz="35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500" dirty="0" err="1">
                <a:latin typeface="Tahoma" pitchFamily="34" charset="0"/>
                <a:cs typeface="Tahoma" pitchFamily="34" charset="0"/>
              </a:rPr>
              <a:t>perundang-undangan</a:t>
            </a:r>
            <a:r>
              <a:rPr lang="en-US" sz="35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500" dirty="0" err="1" smtClean="0">
                <a:latin typeface="Tahoma" pitchFamily="34" charset="0"/>
                <a:cs typeface="Tahoma" pitchFamily="34" charset="0"/>
              </a:rPr>
              <a:t>memberikan</a:t>
            </a:r>
            <a:r>
              <a:rPr lang="en-US" sz="3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3500" dirty="0" smtClean="0">
                <a:latin typeface="Tahoma" pitchFamily="34" charset="0"/>
                <a:cs typeface="Tahoma" pitchFamily="34" charset="0"/>
              </a:rPr>
              <a:t>data dan </a:t>
            </a:r>
            <a:r>
              <a:rPr lang="en-US" sz="35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id-ID" sz="3500" dirty="0" smtClean="0">
                <a:latin typeface="Tahoma" pitchFamily="34" charset="0"/>
                <a:cs typeface="Tahoma" pitchFamily="34" charset="0"/>
              </a:rPr>
              <a:t> kes</a:t>
            </a:r>
            <a:r>
              <a:rPr lang="en-US" sz="3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3500" dirty="0" smtClean="0">
                <a:latin typeface="Tahoma" pitchFamily="34" charset="0"/>
                <a:cs typeface="Tahoma" pitchFamily="34" charset="0"/>
              </a:rPr>
              <a:t>berdasarkan kebutuhan sesuai ketentuan peraturan perundang-undangan</a:t>
            </a:r>
            <a:r>
              <a:rPr lang="en-US" sz="35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id-ID" sz="3500" dirty="0" smtClean="0">
                <a:latin typeface="Tahoma" pitchFamily="34" charset="0"/>
                <a:cs typeface="Tahoma" pitchFamily="34" charset="0"/>
              </a:rPr>
              <a:t>membantu program pemerintah dalam rangka meningkatkan derajat kesmas;</a:t>
            </a:r>
            <a:r>
              <a:rPr lang="en-US" sz="35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596646" lvl="0" indent="-514350">
              <a:buClrTx/>
              <a:buFont typeface="+mj-lt"/>
              <a:buAutoNum type="arabicPeriod"/>
            </a:pPr>
            <a:r>
              <a:rPr lang="en-US" sz="3500" dirty="0" err="1" smtClean="0">
                <a:latin typeface="Tahoma" pitchFamily="34" charset="0"/>
                <a:cs typeface="Tahoma" pitchFamily="34" charset="0"/>
              </a:rPr>
              <a:t>mematuhi</a:t>
            </a:r>
            <a:r>
              <a:rPr lang="en-US" sz="3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5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5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35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5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5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5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5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5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500" dirty="0" smtClean="0">
                <a:latin typeface="Tahoma" pitchFamily="34" charset="0"/>
                <a:cs typeface="Tahoma" pitchFamily="34" charset="0"/>
              </a:rPr>
              <a:t> SPO</a:t>
            </a:r>
            <a:r>
              <a:rPr lang="id-ID" sz="3500" dirty="0" smtClean="0">
                <a:latin typeface="Tahoma" pitchFamily="34" charset="0"/>
                <a:cs typeface="Tahoma" pitchFamily="34" charset="0"/>
              </a:rPr>
              <a:t>. </a:t>
            </a:r>
            <a:endParaRPr lang="en-US" sz="3500" dirty="0" smtClean="0">
              <a:latin typeface="Tahoma" pitchFamily="34" charset="0"/>
              <a:cs typeface="Tahoma" pitchFamily="34" charset="0"/>
            </a:endParaRPr>
          </a:p>
          <a:p>
            <a:pPr lvl="0">
              <a:buClrTx/>
            </a:pPr>
            <a:endParaRPr lang="en-US" dirty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EEB2-4CDB-44D8-881B-B952B1BD3B95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dpppormiki-sis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8486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br>
              <a:rPr lang="en-US" sz="2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en-US" sz="53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PEMBINAAN DAN PENGAWASAN</a:t>
            </a:r>
            <a: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en-US" sz="31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sz="4000" dirty="0" smtClean="0">
                <a:latin typeface="Tahoma" pitchFamily="34" charset="0"/>
                <a:cs typeface="Tahoma" pitchFamily="34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7696200" cy="4419600"/>
          </a:xfrm>
        </p:spPr>
        <p:txBody>
          <a:bodyPr>
            <a:normAutofit/>
          </a:bodyPr>
          <a:lstStyle/>
          <a:p>
            <a:pPr lvl="0">
              <a:buClrTx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Pemerintah</a:t>
            </a:r>
            <a:r>
              <a:rPr lang="en-US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Pemerintah</a:t>
            </a:r>
            <a:r>
              <a:rPr lang="en-US" dirty="0">
                <a:latin typeface="Tahoma" pitchFamily="34" charset="0"/>
                <a:cs typeface="Tahoma" pitchFamily="34" charset="0"/>
              </a:rPr>
              <a:t> Daerah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Provinsi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Pemerintah</a:t>
            </a:r>
            <a:r>
              <a:rPr lang="en-US" dirty="0">
                <a:latin typeface="Tahoma" pitchFamily="34" charset="0"/>
                <a:cs typeface="Tahoma" pitchFamily="34" charset="0"/>
              </a:rPr>
              <a:t> Daerah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Kab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/Kota</a:t>
            </a:r>
            <a:r>
              <a:rPr lang="en-US" dirty="0">
                <a:latin typeface="Tahoma" pitchFamily="34" charset="0"/>
                <a:cs typeface="Tahoma" pitchFamily="34" charset="0"/>
              </a:rPr>
              <a:t>, MTKI,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cs typeface="Tahoma" pitchFamily="34" charset="0"/>
              </a:rPr>
              <a:t> MTKP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melakukan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pembinaan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pengawasan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terhadap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Pekerjaan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pt-BR" dirty="0">
                <a:latin typeface="Tahoma" pitchFamily="34" charset="0"/>
                <a:cs typeface="Tahoma" pitchFamily="34" charset="0"/>
              </a:rPr>
              <a:t>Perekam Medis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mengikut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-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sertakan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PORMIKI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meningkatkan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id-ID" dirty="0">
                <a:latin typeface="Tahoma" pitchFamily="34" charset="0"/>
                <a:cs typeface="Tahoma" pitchFamily="34" charset="0"/>
              </a:rPr>
              <a:t>mutu pelayanan yang diberikan oleh </a:t>
            </a:r>
            <a:r>
              <a:rPr lang="pt-BR" dirty="0">
                <a:latin typeface="Tahoma" pitchFamily="34" charset="0"/>
                <a:cs typeface="Tahoma" pitchFamily="34" charset="0"/>
              </a:rPr>
              <a:t>Perekam Medis</a:t>
            </a:r>
            <a:r>
              <a:rPr lang="id-ID" dirty="0">
                <a:latin typeface="Tahoma" pitchFamily="34" charset="0"/>
                <a:cs typeface="Tahoma" pitchFamily="34" charset="0"/>
              </a:rPr>
              <a:t>. 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BD7E-37FB-4747-BF56-80E93C74F974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dpppormiki-sis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533400"/>
            <a:ext cx="6781800" cy="5562600"/>
          </a:xfrm>
        </p:spPr>
        <p:txBody>
          <a:bodyPr>
            <a:normAutofit/>
          </a:bodyPr>
          <a:lstStyle/>
          <a:p>
            <a:pPr lvl="0">
              <a:buClrTx/>
            </a:pPr>
            <a:r>
              <a:rPr lang="en-US" sz="4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TINDAKAN ADMINISTRATI</a:t>
            </a:r>
            <a:r>
              <a:rPr lang="en-US" sz="43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F: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lvl="1" latinLnBrk="1">
              <a:buClrTx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teguran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lisan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;</a:t>
            </a:r>
          </a:p>
          <a:p>
            <a:pPr lvl="1" latinLnBrk="1">
              <a:buClrTx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teguran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tertulis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;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atau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lvl="1" latinLnBrk="1">
              <a:buClrTx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pencabutan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SIK </a:t>
            </a:r>
            <a:r>
              <a:rPr lang="pt-BR" sz="4000" dirty="0" smtClean="0">
                <a:latin typeface="Tahoma" pitchFamily="34" charset="0"/>
                <a:cs typeface="Tahoma" pitchFamily="34" charset="0"/>
              </a:rPr>
              <a:t>Perekam Medis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5C34-06E4-40C5-BF3A-8D27C11BFF86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dpppormiki-sis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620000" cy="5943600"/>
          </a:xfrm>
        </p:spPr>
        <p:txBody>
          <a:bodyPr>
            <a:normAutofit/>
          </a:bodyPr>
          <a:lstStyle/>
          <a:p>
            <a:pPr lvl="0"/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Pemerintah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daerah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Kab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kota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atau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Kadinkes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Kab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kota</a:t>
            </a:r>
            <a:r>
              <a:rPr lang="id-ID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4000" dirty="0">
                <a:latin typeface="Tahoma" pitchFamily="34" charset="0"/>
                <a:cs typeface="Tahoma" pitchFamily="34" charset="0"/>
              </a:rPr>
              <a:t>dapat memberikan sanksi berupa rekomendasi pencabutan STR </a:t>
            </a:r>
            <a:r>
              <a:rPr lang="pt-BR" sz="4000" dirty="0">
                <a:latin typeface="Tahoma" pitchFamily="34" charset="0"/>
                <a:cs typeface="Tahoma" pitchFamily="34" charset="0"/>
              </a:rPr>
              <a:t>Perekam Medis</a:t>
            </a:r>
            <a:r>
              <a:rPr lang="id-ID" sz="4000" dirty="0">
                <a:latin typeface="Tahoma" pitchFamily="34" charset="0"/>
                <a:cs typeface="Tahoma" pitchFamily="34" charset="0"/>
              </a:rPr>
              <a:t> kepada 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MTKI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melalui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MTKP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terhadap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pt-BR" sz="4000" dirty="0">
                <a:latin typeface="Tahoma" pitchFamily="34" charset="0"/>
                <a:cs typeface="Tahoma" pitchFamily="34" charset="0"/>
              </a:rPr>
              <a:t>Perekam Medis</a:t>
            </a:r>
            <a:r>
              <a:rPr lang="id-ID" sz="4000" dirty="0">
                <a:latin typeface="Tahoma" pitchFamily="34" charset="0"/>
                <a:cs typeface="Tahoma" pitchFamily="34" charset="0"/>
              </a:rPr>
              <a:t> yang melakukan pekerjaan tanpa memiliki SIK </a:t>
            </a:r>
            <a:r>
              <a:rPr lang="pt-BR" sz="4000" dirty="0">
                <a:latin typeface="Tahoma" pitchFamily="34" charset="0"/>
                <a:cs typeface="Tahoma" pitchFamily="34" charset="0"/>
              </a:rPr>
              <a:t>Perekam Medis</a:t>
            </a:r>
            <a:r>
              <a:rPr lang="id-ID" sz="4000" dirty="0">
                <a:latin typeface="Tahoma" pitchFamily="34" charset="0"/>
                <a:cs typeface="Tahoma" pitchFamily="34" charset="0"/>
              </a:rPr>
              <a:t>. 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BF7D-0E29-4E2D-9F55-7BB88D9F7505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dpppormiki-sis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457200"/>
            <a:ext cx="7696200" cy="5943600"/>
          </a:xfrm>
        </p:spPr>
        <p:txBody>
          <a:bodyPr>
            <a:normAutofit fontScale="92500" lnSpcReduction="10000"/>
          </a:bodyPr>
          <a:lstStyle/>
          <a:p>
            <a:pPr lvl="0">
              <a:buClrTx/>
            </a:pP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Pemerintah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daerah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Kab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kota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Kadinkes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Kab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kota</a:t>
            </a:r>
            <a:r>
              <a:rPr lang="id-ID" sz="4300" dirty="0" smtClean="0">
                <a:latin typeface="Tahoma" pitchFamily="34" charset="0"/>
                <a:cs typeface="Tahoma" pitchFamily="34" charset="0"/>
              </a:rPr>
              <a:t> dapat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memberikan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4300" dirty="0" smtClean="0">
                <a:latin typeface="Tahoma" pitchFamily="34" charset="0"/>
                <a:cs typeface="Tahoma" pitchFamily="34" charset="0"/>
              </a:rPr>
              <a:t>sanksi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lvl="1">
              <a:buClrTx/>
            </a:pPr>
            <a:r>
              <a:rPr lang="id-ID" sz="3900" dirty="0" smtClean="0">
                <a:latin typeface="Tahoma" pitchFamily="34" charset="0"/>
                <a:cs typeface="Tahoma" pitchFamily="34" charset="0"/>
              </a:rPr>
              <a:t>teguran lisan</a:t>
            </a:r>
            <a:endParaRPr lang="en-US" sz="3900" dirty="0" smtClean="0">
              <a:latin typeface="Tahoma" pitchFamily="34" charset="0"/>
              <a:cs typeface="Tahoma" pitchFamily="34" charset="0"/>
            </a:endParaRPr>
          </a:p>
          <a:p>
            <a:pPr lvl="1">
              <a:buClrTx/>
            </a:pPr>
            <a:r>
              <a:rPr lang="id-ID" sz="3900" dirty="0" smtClean="0">
                <a:latin typeface="Tahoma" pitchFamily="34" charset="0"/>
                <a:cs typeface="Tahoma" pitchFamily="34" charset="0"/>
              </a:rPr>
              <a:t>teguran tertulis sampai dengan pencabutan izin fas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ilitas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pela</a:t>
            </a:r>
            <a:r>
              <a:rPr lang="id-ID" sz="3900" dirty="0" smtClean="0">
                <a:latin typeface="Tahoma" pitchFamily="34" charset="0"/>
                <a:cs typeface="Tahoma" pitchFamily="34" charset="0"/>
              </a:rPr>
              <a:t>yan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an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kepada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3900" dirty="0" smtClean="0">
                <a:latin typeface="Tahoma" pitchFamily="34" charset="0"/>
                <a:cs typeface="Tahoma" pitchFamily="34" charset="0"/>
              </a:rPr>
              <a:t>pimpinan fas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ilitas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pela</a:t>
            </a:r>
            <a:r>
              <a:rPr lang="id-ID" sz="3900" dirty="0" smtClean="0">
                <a:latin typeface="Tahoma" pitchFamily="34" charset="0"/>
                <a:cs typeface="Tahoma" pitchFamily="34" charset="0"/>
              </a:rPr>
              <a:t>yan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an </a:t>
            </a:r>
            <a:r>
              <a:rPr lang="en-US" sz="39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3900" dirty="0" smtClean="0">
                <a:latin typeface="Tahoma" pitchFamily="34" charset="0"/>
                <a:cs typeface="Tahoma" pitchFamily="34" charset="0"/>
              </a:rPr>
              <a:t> y</a:t>
            </a:r>
            <a:r>
              <a:rPr lang="id-ID" sz="3900" dirty="0" smtClean="0">
                <a:latin typeface="Tahoma" pitchFamily="34" charset="0"/>
                <a:cs typeface="Tahoma" pitchFamily="34" charset="0"/>
              </a:rPr>
              <a:t>ang mempekerjakan </a:t>
            </a:r>
            <a:r>
              <a:rPr lang="pt-BR" sz="3900" dirty="0" smtClean="0">
                <a:latin typeface="Tahoma" pitchFamily="34" charset="0"/>
                <a:cs typeface="Tahoma" pitchFamily="34" charset="0"/>
              </a:rPr>
              <a:t>Perekam Medis </a:t>
            </a:r>
            <a:r>
              <a:rPr lang="id-ID" sz="3900" dirty="0" smtClean="0">
                <a:latin typeface="Tahoma" pitchFamily="34" charset="0"/>
                <a:cs typeface="Tahoma" pitchFamily="34" charset="0"/>
              </a:rPr>
              <a:t>yang tidak mempunyai SIK </a:t>
            </a:r>
            <a:r>
              <a:rPr lang="pt-BR" sz="3900" dirty="0" smtClean="0">
                <a:latin typeface="Tahoma" pitchFamily="34" charset="0"/>
                <a:cs typeface="Tahoma" pitchFamily="34" charset="0"/>
              </a:rPr>
              <a:t>Perekam Medis</a:t>
            </a:r>
            <a:r>
              <a:rPr lang="id-ID" sz="30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DB3F-1A12-431A-8C9E-CE7C46F6EB73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dpppormiki-sis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7943088" cy="4876800"/>
          </a:xfrm>
        </p:spPr>
        <p:txBody>
          <a:bodyPr>
            <a:normAutofit lnSpcReduction="10000"/>
          </a:bodyPr>
          <a:lstStyle/>
          <a:p>
            <a:pPr lvl="0" algn="ctr">
              <a:buClrTx/>
              <a:buNone/>
            </a:pPr>
            <a:r>
              <a:rPr lang="en-US" sz="5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KETENTUAN UMUM</a:t>
            </a:r>
          </a:p>
          <a:p>
            <a:pPr lvl="0">
              <a:buClrTx/>
              <a:buNone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Perekam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4300" dirty="0" err="1">
                <a:latin typeface="Tahoma" pitchFamily="34" charset="0"/>
                <a:cs typeface="Tahoma" pitchFamily="34" charset="0"/>
              </a:rPr>
              <a:t>seorang</a:t>
            </a:r>
            <a:r>
              <a:rPr lang="en-US" sz="4300" dirty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4300" dirty="0" err="1">
                <a:latin typeface="Tahoma" pitchFamily="34" charset="0"/>
                <a:cs typeface="Tahoma" pitchFamily="34" charset="0"/>
              </a:rPr>
              <a:t>telah</a:t>
            </a:r>
            <a:r>
              <a:rPr lang="id-ID" sz="4300" dirty="0">
                <a:latin typeface="Tahoma" pitchFamily="34" charset="0"/>
                <a:cs typeface="Tahoma" pitchFamily="34" charset="0"/>
              </a:rPr>
              <a:t> lulus pendidikan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4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>
                <a:latin typeface="Tahoma" pitchFamily="34" charset="0"/>
                <a:cs typeface="Tahoma" pitchFamily="34" charset="0"/>
              </a:rPr>
              <a:t>ketentuan</a:t>
            </a:r>
            <a:r>
              <a:rPr lang="en-US" sz="4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>
                <a:latin typeface="Tahoma" pitchFamily="34" charset="0"/>
                <a:cs typeface="Tahoma" pitchFamily="34" charset="0"/>
              </a:rPr>
              <a:t>peraturan</a:t>
            </a:r>
            <a:r>
              <a:rPr lang="en-US" sz="4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>
                <a:latin typeface="Tahoma" pitchFamily="34" charset="0"/>
                <a:cs typeface="Tahoma" pitchFamily="34" charset="0"/>
              </a:rPr>
              <a:t>perundang</a:t>
            </a:r>
            <a:r>
              <a:rPr lang="en-US" sz="43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300" dirty="0" err="1">
                <a:latin typeface="Tahoma" pitchFamily="34" charset="0"/>
                <a:cs typeface="Tahoma" pitchFamily="34" charset="0"/>
              </a:rPr>
              <a:t>undangan</a:t>
            </a:r>
            <a:r>
              <a:rPr lang="id-ID" sz="4300" dirty="0">
                <a:latin typeface="Tahoma" pitchFamily="34" charset="0"/>
                <a:cs typeface="Tahoma" pitchFamily="34" charset="0"/>
              </a:rPr>
              <a:t>.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3999-7874-40FF-B0DC-8E3D022FA994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dpppormiki-sis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7112" y="533400"/>
            <a:ext cx="7638288" cy="571500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saat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Peraturan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Menteri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ini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mulai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berlaku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maka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Keputusan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Menteri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Nomor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377/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Menkes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/SK/III/2007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tentang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Standar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Profesi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Perekam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Medis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dicabut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dinyatakan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tidak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  <a:cs typeface="Tahoma" pitchFamily="34" charset="0"/>
              </a:rPr>
              <a:t>berlaku</a:t>
            </a:r>
            <a:r>
              <a:rPr lang="id-ID" sz="4000" dirty="0">
                <a:latin typeface="Tahoma" pitchFamily="34" charset="0"/>
                <a:cs typeface="Tahoma" pitchFamily="34" charset="0"/>
              </a:rPr>
              <a:t>.</a:t>
            </a:r>
            <a:endParaRPr lang="en-US" sz="4000" dirty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06CA-04D0-40DA-8BE9-B91E63D658DB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dpppormiki-sis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457200"/>
            <a:ext cx="7696200" cy="5943600"/>
          </a:xfrm>
        </p:spPr>
        <p:txBody>
          <a:bodyPr>
            <a:normAutofit/>
          </a:bodyPr>
          <a:lstStyle/>
          <a:p>
            <a:pPr lvl="0">
              <a:buClrTx/>
            </a:pPr>
            <a:r>
              <a:rPr lang="en-US" sz="4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SURAT IJIN KERJA PEREKAM MEDIS (SIK PEREKAM MEDIS): </a:t>
            </a:r>
          </a:p>
          <a:p>
            <a:pPr lvl="0">
              <a:buClrTx/>
              <a:buNone/>
            </a:pPr>
            <a: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  <a:cs typeface="Tahoma" pitchFamily="34" charset="0"/>
              </a:rPr>
              <a:t>	</a:t>
            </a:r>
            <a:r>
              <a:rPr lang="pt-BR" sz="4400" dirty="0" smtClean="0">
                <a:latin typeface="Tahoma" pitchFamily="34" charset="0"/>
                <a:cs typeface="Tahoma" pitchFamily="34" charset="0"/>
              </a:rPr>
              <a:t>Bukti </a:t>
            </a:r>
            <a:r>
              <a:rPr lang="pt-BR" sz="4400" dirty="0">
                <a:latin typeface="Tahoma" pitchFamily="34" charset="0"/>
                <a:cs typeface="Tahoma" pitchFamily="34" charset="0"/>
              </a:rPr>
              <a:t>tertulis yang diberikan  untuk menjalankan pekerjaan rekam medis dan informasi kesehatan pada fasilitas pelayanan kesehatan.</a:t>
            </a:r>
            <a:endParaRPr lang="en-US" sz="4000" dirty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08BCA-D91F-41CF-B645-ED88F262826D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dpppormiki-sis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838200"/>
            <a:ext cx="7498080" cy="1143000"/>
          </a:xfrm>
        </p:spPr>
        <p:txBody>
          <a:bodyPr/>
          <a:lstStyle/>
          <a:p>
            <a:pPr algn="ctr"/>
            <a:r>
              <a:rPr lang="en-US" sz="44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KUALIFIKASI PEREKAM MEDIS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219200" y="2529840"/>
          <a:ext cx="7543799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4957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  <a:t>PENDIDIKAN</a:t>
                      </a:r>
                      <a:endParaRPr lang="en-US" sz="2800" dirty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cs typeface="Tahoma" pitchFamily="34" charset="0"/>
                        </a:rPr>
                        <a:t>LULUSAN</a:t>
                      </a:r>
                      <a:endParaRPr lang="en-US" sz="2800" dirty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ahoma" pitchFamily="34" charset="0"/>
                          <a:cs typeface="Tahoma" pitchFamily="34" charset="0"/>
                        </a:rPr>
                        <a:t>D3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ahoma" pitchFamily="34" charset="0"/>
                          <a:cs typeface="Tahoma" pitchFamily="34" charset="0"/>
                        </a:rPr>
                        <a:t>AHLI MADYA RMIK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ahoma" pitchFamily="34" charset="0"/>
                          <a:cs typeface="Tahoma" pitchFamily="34" charset="0"/>
                        </a:rPr>
                        <a:t>D4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ahoma" pitchFamily="34" charset="0"/>
                          <a:cs typeface="Tahoma" pitchFamily="34" charset="0"/>
                        </a:rPr>
                        <a:t>SARJANA TERAPAN RMIK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ahoma" pitchFamily="34" charset="0"/>
                          <a:cs typeface="Tahoma" pitchFamily="34" charset="0"/>
                        </a:rPr>
                        <a:t>S1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ahoma" pitchFamily="34" charset="0"/>
                          <a:cs typeface="Tahoma" pitchFamily="34" charset="0"/>
                        </a:rPr>
                        <a:t>SARJANA RMIK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ahoma" pitchFamily="34" charset="0"/>
                          <a:cs typeface="Tahoma" pitchFamily="34" charset="0"/>
                        </a:rPr>
                        <a:t>S2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ahoma" pitchFamily="34" charset="0"/>
                          <a:cs typeface="Tahoma" pitchFamily="34" charset="0"/>
                        </a:rPr>
                        <a:t>MAGISTER RMIK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AFED-BB77-4B35-8A16-F7AD9E0FD58B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dpppormiki-sis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0" y="228600"/>
            <a:ext cx="7498080" cy="62484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6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4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SIK PEREKAM MEDIS</a:t>
            </a:r>
            <a:r>
              <a:rPr lang="en-US" sz="540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 </a:t>
            </a:r>
          </a:p>
          <a:p>
            <a:pPr algn="ctr">
              <a:buNone/>
            </a:pPr>
            <a:endParaRPr lang="en-US" sz="4700" dirty="0" smtClean="0"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6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STR PEREKAM MEDIS</a:t>
            </a:r>
            <a:endParaRPr lang="en-US" sz="5400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700" dirty="0" smtClean="0"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6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SERTIFIKAT KOMPETENSI</a:t>
            </a:r>
          </a:p>
          <a:p>
            <a:pPr algn="ctr">
              <a:buNone/>
            </a:pPr>
            <a:endParaRPr lang="en-US" sz="60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accent5">
                  <a:lumMod val="75000"/>
                </a:schemeClr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>
              <a:buNone/>
            </a:pPr>
            <a:r>
              <a:rPr lang="en-US" sz="6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  <a:cs typeface="Tahoma" pitchFamily="34" charset="0"/>
              </a:rPr>
              <a:t>UJI KOMPETENSI</a:t>
            </a:r>
            <a:endParaRPr lang="en-US" sz="4000" dirty="0" smtClean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3E71-3077-4412-83EC-021468251761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dpppormiki-sis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4648200" y="2819400"/>
            <a:ext cx="762000" cy="3810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4648200" y="1447800"/>
            <a:ext cx="762000" cy="3810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4648200" y="4343400"/>
            <a:ext cx="762000" cy="38100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696200" cy="5257800"/>
          </a:xfrm>
        </p:spPr>
        <p:txBody>
          <a:bodyPr>
            <a:normAutofit fontScale="32500" lnSpcReduction="20000"/>
          </a:bodyPr>
          <a:lstStyle/>
          <a:p>
            <a:pPr marL="996696" indent="-914400">
              <a:buClrTx/>
              <a:buFont typeface="+mj-lt"/>
              <a:buAutoNum type="arabicPeriod"/>
            </a:pPr>
            <a:r>
              <a:rPr lang="id-ID" sz="8600" dirty="0" smtClean="0">
                <a:latin typeface="Tahoma" pitchFamily="34" charset="0"/>
                <a:cs typeface="Tahoma" pitchFamily="34" charset="0"/>
              </a:rPr>
              <a:t>foto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id-ID" sz="8600" dirty="0" smtClean="0">
                <a:latin typeface="Tahoma" pitchFamily="34" charset="0"/>
                <a:cs typeface="Tahoma" pitchFamily="34" charset="0"/>
              </a:rPr>
              <a:t>op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i</a:t>
            </a:r>
            <a:r>
              <a:rPr lang="id-ID" sz="8600" dirty="0" smtClean="0">
                <a:latin typeface="Tahoma" pitchFamily="34" charset="0"/>
                <a:cs typeface="Tahoma" pitchFamily="34" charset="0"/>
              </a:rPr>
              <a:t> ijazah dilegalisir;</a:t>
            </a:r>
            <a:endParaRPr lang="en-US" sz="8600" dirty="0" smtClean="0">
              <a:latin typeface="Tahoma" pitchFamily="34" charset="0"/>
              <a:cs typeface="Tahoma" pitchFamily="34" charset="0"/>
            </a:endParaRPr>
          </a:p>
          <a:p>
            <a:pPr marL="996696" indent="-914400">
              <a:buClrTx/>
              <a:buFont typeface="+mj-lt"/>
              <a:buAutoNum type="arabicPeriod"/>
            </a:pPr>
            <a:r>
              <a:rPr lang="id-ID" sz="8600" dirty="0" smtClean="0">
                <a:latin typeface="Tahoma" pitchFamily="34" charset="0"/>
                <a:cs typeface="Tahoma" pitchFamily="34" charset="0"/>
              </a:rPr>
              <a:t>foto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id-ID" sz="8600" dirty="0" smtClean="0">
                <a:latin typeface="Tahoma" pitchFamily="34" charset="0"/>
                <a:cs typeface="Tahoma" pitchFamily="34" charset="0"/>
              </a:rPr>
              <a:t>op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i</a:t>
            </a:r>
            <a:r>
              <a:rPr lang="id-ID" sz="8600" dirty="0" smtClean="0">
                <a:latin typeface="Tahoma" pitchFamily="34" charset="0"/>
                <a:cs typeface="Tahoma" pitchFamily="34" charset="0"/>
              </a:rPr>
              <a:t> STR </a:t>
            </a:r>
            <a:r>
              <a:rPr lang="pt-BR" sz="8600" dirty="0" smtClean="0">
                <a:latin typeface="Tahoma" pitchFamily="34" charset="0"/>
                <a:cs typeface="Tahoma" pitchFamily="34" charset="0"/>
              </a:rPr>
              <a:t>Perekam Medis</a:t>
            </a:r>
            <a:r>
              <a:rPr lang="id-ID" sz="8600" dirty="0" smtClean="0">
                <a:latin typeface="Tahoma" pitchFamily="34" charset="0"/>
                <a:cs typeface="Tahoma" pitchFamily="34" charset="0"/>
              </a:rPr>
              <a:t>;</a:t>
            </a:r>
            <a:endParaRPr lang="en-US" sz="8600" dirty="0" smtClean="0">
              <a:latin typeface="Tahoma" pitchFamily="34" charset="0"/>
              <a:cs typeface="Tahoma" pitchFamily="34" charset="0"/>
            </a:endParaRPr>
          </a:p>
          <a:p>
            <a:pPr marL="996696" indent="-914400">
              <a:buClrTx/>
              <a:buFont typeface="+mj-lt"/>
              <a:buAutoNum type="arabicPeriod"/>
            </a:pPr>
            <a:r>
              <a:rPr lang="id-ID" sz="8600" dirty="0" smtClean="0">
                <a:latin typeface="Tahoma" pitchFamily="34" charset="0"/>
                <a:cs typeface="Tahoma" pitchFamily="34" charset="0"/>
              </a:rPr>
              <a:t>surat keterangan sehat dari dokter yang memiliki SIP;</a:t>
            </a:r>
            <a:endParaRPr lang="en-US" sz="8600" dirty="0" smtClean="0">
              <a:latin typeface="Tahoma" pitchFamily="34" charset="0"/>
              <a:cs typeface="Tahoma" pitchFamily="34" charset="0"/>
            </a:endParaRPr>
          </a:p>
          <a:p>
            <a:pPr marL="996696" indent="-914400">
              <a:buClrTx/>
              <a:buFont typeface="+mj-lt"/>
              <a:buAutoNum type="arabicPeriod"/>
            </a:pPr>
            <a:r>
              <a:rPr lang="id-ID" sz="8600" dirty="0" smtClean="0">
                <a:latin typeface="Tahoma" pitchFamily="34" charset="0"/>
                <a:cs typeface="Tahoma" pitchFamily="34" charset="0"/>
              </a:rPr>
              <a:t>surat pernyataan mempunyai tempat kerja di Fasyan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id-ID" sz="8600" dirty="0" smtClean="0">
                <a:latin typeface="Tahoma" pitchFamily="34" charset="0"/>
                <a:cs typeface="Tahoma" pitchFamily="34" charset="0"/>
              </a:rPr>
              <a:t>es; </a:t>
            </a:r>
            <a:endParaRPr lang="en-US" sz="8600" dirty="0" smtClean="0">
              <a:latin typeface="Tahoma" pitchFamily="34" charset="0"/>
              <a:cs typeface="Tahoma" pitchFamily="34" charset="0"/>
            </a:endParaRPr>
          </a:p>
          <a:p>
            <a:pPr marL="996696" indent="-914400">
              <a:buClrTx/>
              <a:buFont typeface="+mj-lt"/>
              <a:buAutoNum type="arabicPeriod"/>
            </a:pPr>
            <a:r>
              <a:rPr lang="en-US" sz="8600" dirty="0" smtClean="0">
                <a:latin typeface="Tahoma" pitchFamily="34" charset="0"/>
                <a:cs typeface="Tahoma" pitchFamily="34" charset="0"/>
              </a:rPr>
              <a:t>pas 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foto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terbaru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ukuran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 4x6 cm 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latar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belakang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merah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sebanyak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 3 (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tiga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lbr</a:t>
            </a:r>
            <a:r>
              <a:rPr lang="id-ID" sz="8600" dirty="0" smtClean="0">
                <a:latin typeface="Tahoma" pitchFamily="34" charset="0"/>
                <a:cs typeface="Tahoma" pitchFamily="34" charset="0"/>
              </a:rPr>
              <a:t>; </a:t>
            </a:r>
            <a:endParaRPr lang="en-US" sz="8600" dirty="0" smtClean="0">
              <a:latin typeface="Tahoma" pitchFamily="34" charset="0"/>
              <a:cs typeface="Tahoma" pitchFamily="34" charset="0"/>
            </a:endParaRPr>
          </a:p>
          <a:p>
            <a:pPr marL="996696" indent="-914400">
              <a:buClrTx/>
              <a:buFont typeface="+mj-lt"/>
              <a:buAutoNum type="arabicPeriod"/>
            </a:pPr>
            <a:r>
              <a:rPr lang="id-ID" sz="8600" dirty="0" smtClean="0">
                <a:latin typeface="Tahoma" pitchFamily="34" charset="0"/>
                <a:cs typeface="Tahoma" pitchFamily="34" charset="0"/>
              </a:rPr>
              <a:t>rekomendasi dari Ka Di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n</a:t>
            </a:r>
            <a:r>
              <a:rPr lang="id-ID" sz="8600" dirty="0" smtClean="0">
                <a:latin typeface="Tahoma" pitchFamily="34" charset="0"/>
                <a:cs typeface="Tahoma" pitchFamily="34" charset="0"/>
              </a:rPr>
              <a:t>Kes 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id-ID" sz="8600" dirty="0" smtClean="0">
                <a:latin typeface="Tahoma" pitchFamily="34" charset="0"/>
                <a:cs typeface="Tahoma" pitchFamily="34" charset="0"/>
              </a:rPr>
              <a:t>abupaten/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996696" indent="-914400">
              <a:buClrTx/>
              <a:buNone/>
            </a:pPr>
            <a:r>
              <a:rPr lang="en-US" sz="8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id-ID" sz="8600" dirty="0" smtClean="0">
                <a:latin typeface="Tahoma" pitchFamily="34" charset="0"/>
                <a:cs typeface="Tahoma" pitchFamily="34" charset="0"/>
              </a:rPr>
              <a:t>Kota atau pejabat yang ditunjuk; </a:t>
            </a:r>
            <a:endParaRPr lang="en-US" sz="8600" dirty="0" smtClean="0">
              <a:latin typeface="Tahoma" pitchFamily="34" charset="0"/>
              <a:cs typeface="Tahoma" pitchFamily="34" charset="0"/>
            </a:endParaRPr>
          </a:p>
          <a:p>
            <a:pPr marL="996696" indent="-914400">
              <a:buClrTx/>
              <a:buNone/>
            </a:pPr>
            <a:r>
              <a:rPr lang="en-US" sz="8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rekomendasi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86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8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8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8600" b="1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PORMIKI</a:t>
            </a:r>
            <a:endParaRPr lang="en-US" sz="4900" b="1" dirty="0" smtClean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5865-620C-4148-915A-A0AEC02DF43F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dpppormiki-sis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90800" y="76200"/>
            <a:ext cx="457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6696" indent="-914400" algn="ctr">
              <a:buClrTx/>
              <a:buNone/>
            </a:pPr>
            <a:r>
              <a:rPr lang="en-US" sz="6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PERSYARATAN </a:t>
            </a:r>
            <a:endParaRPr lang="en-US" sz="9600" dirty="0" smtClean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4800"/>
            <a:ext cx="7620000" cy="6019800"/>
          </a:xfrm>
        </p:spPr>
        <p:txBody>
          <a:bodyPr>
            <a:normAutofit/>
          </a:bodyPr>
          <a:lstStyle/>
          <a:p>
            <a:pPr>
              <a:buClrTx/>
              <a:buNone/>
            </a:pPr>
            <a:r>
              <a:rPr lang="en-US" sz="5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	</a:t>
            </a:r>
            <a: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PEREKAM MEDIS </a:t>
            </a:r>
            <a: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WNA</a:t>
            </a:r>
            <a: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DAPAT MENGAJUKAN PERMOHONAN MEMPEROLEH SIK :</a:t>
            </a:r>
            <a:endParaRPr lang="en-US" sz="5200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lvl="0">
              <a:buClrTx/>
            </a:pPr>
            <a:r>
              <a:rPr lang="id-ID" dirty="0" smtClean="0">
                <a:latin typeface="Tahoma" pitchFamily="34" charset="0"/>
                <a:cs typeface="Tahoma" pitchFamily="34" charset="0"/>
              </a:rPr>
              <a:t>memenuhi </a:t>
            </a:r>
            <a:r>
              <a:rPr lang="id-ID" dirty="0">
                <a:latin typeface="Tahoma" pitchFamily="34" charset="0"/>
                <a:cs typeface="Tahoma" pitchFamily="34" charset="0"/>
              </a:rPr>
              <a:t>persyaratan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lvl="0">
              <a:buClrTx/>
            </a:pPr>
            <a:r>
              <a:rPr lang="id-ID" dirty="0">
                <a:latin typeface="Tahoma" pitchFamily="34" charset="0"/>
                <a:cs typeface="Tahoma" pitchFamily="34" charset="0"/>
              </a:rPr>
              <a:t>melakukan evaluasi dan memiliki surat izin kerja dan izin tinggal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serta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id-ID" dirty="0">
                <a:latin typeface="Tahoma" pitchFamily="34" charset="0"/>
                <a:cs typeface="Tahoma" pitchFamily="34" charset="0"/>
              </a:rPr>
              <a:t>persyaratan lainnya sesuai ketentuan peraturan perundang-undangan; dan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lvl="0">
              <a:buClrTx/>
            </a:pPr>
            <a:r>
              <a:rPr lang="id-ID" dirty="0">
                <a:latin typeface="Tahoma" pitchFamily="34" charset="0"/>
                <a:cs typeface="Tahoma" pitchFamily="34" charset="0"/>
              </a:rPr>
              <a:t>memiliki kemampuan berbahasa Indonesia</a:t>
            </a:r>
            <a:r>
              <a:rPr lang="en-US" dirty="0">
                <a:latin typeface="Tahoma" pitchFamily="34" charset="0"/>
                <a:cs typeface="Tahoma" pitchFamily="34" charset="0"/>
              </a:rPr>
              <a:t>.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2614-3E1A-4BE7-99D9-88E408641FE3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dpppormiki-sis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457200"/>
            <a:ext cx="7467600" cy="5638800"/>
          </a:xfrm>
        </p:spPr>
        <p:txBody>
          <a:bodyPr>
            <a:normAutofit/>
          </a:bodyPr>
          <a:lstStyle/>
          <a:p>
            <a:pPr lvl="0">
              <a:buClrTx/>
              <a:buNone/>
            </a:pP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	</a:t>
            </a:r>
            <a: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PEREKAM MEDIS </a:t>
            </a:r>
            <a: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WNI LULUSAN LUAR NEGERI </a:t>
            </a:r>
            <a:r>
              <a:rPr lang="en-US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DAPAT MENGAJUKAN PERMOHONAN MEMPEROLEH SIK:</a:t>
            </a:r>
            <a:endParaRPr lang="en-US" sz="3600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lvl="1">
              <a:buClrTx/>
            </a:pPr>
            <a:r>
              <a:rPr lang="id-ID" sz="3600" dirty="0" smtClean="0">
                <a:latin typeface="Tahoma" pitchFamily="34" charset="0"/>
                <a:cs typeface="Tahoma" pitchFamily="34" charset="0"/>
              </a:rPr>
              <a:t>memenuhi persyaratan 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lvl="1">
              <a:buClrTx/>
            </a:pPr>
            <a:r>
              <a:rPr lang="id-ID" sz="3600" dirty="0" smtClean="0">
                <a:latin typeface="Tahoma" pitchFamily="34" charset="0"/>
                <a:cs typeface="Tahoma" pitchFamily="34" charset="0"/>
              </a:rPr>
              <a:t>melakukan evaluasi sesuai ketentuan peraturan perundang-undangan.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9F2C-6318-4E6E-A5D0-9F83F6DB89D8}" type="datetime1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FCEC6-3D70-4EC5-A2C0-84F09229D2A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dpppormiki-sis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1262</TotalTime>
  <Words>1179</Words>
  <Application>Microsoft Office PowerPoint</Application>
  <PresentationFormat>On-screen Show (4:3)</PresentationFormat>
  <Paragraphs>274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Slide 1</vt:lpstr>
      <vt:lpstr>KEMAMPUAN YANG DIHARAPKAN</vt:lpstr>
      <vt:lpstr>Slide 3</vt:lpstr>
      <vt:lpstr>Slide 4</vt:lpstr>
      <vt:lpstr>KUALIFIKASI PEREKAM MEDIS</vt:lpstr>
      <vt:lpstr>Slide 6</vt:lpstr>
      <vt:lpstr>Slide 7</vt:lpstr>
      <vt:lpstr>Slide 8</vt:lpstr>
      <vt:lpstr>Slide 9</vt:lpstr>
      <vt:lpstr>    PELAKSANAAN PEKERJAAN PEREKAM MEDIS      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    PEMBINAAN DAN PENGAWASAN    </vt:lpstr>
      <vt:lpstr>Slide 27</vt:lpstr>
      <vt:lpstr>Slide 28</vt:lpstr>
      <vt:lpstr>Slide 29</vt:lpstr>
      <vt:lpstr>Slide 30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DHARMA LAMBOW</dc:title>
  <dc:creator>Siswati</dc:creator>
  <cp:lastModifiedBy>Akreditasi</cp:lastModifiedBy>
  <cp:revision>183</cp:revision>
  <dcterms:created xsi:type="dcterms:W3CDTF">2016-01-19T16:14:04Z</dcterms:created>
  <dcterms:modified xsi:type="dcterms:W3CDTF">2017-12-05T02:09:16Z</dcterms:modified>
</cp:coreProperties>
</file>