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498" r:id="rId2"/>
    <p:sldId id="500" r:id="rId3"/>
    <p:sldId id="507" r:id="rId4"/>
    <p:sldId id="508" r:id="rId5"/>
    <p:sldId id="509" r:id="rId6"/>
    <p:sldId id="511" r:id="rId7"/>
    <p:sldId id="481" r:id="rId8"/>
    <p:sldId id="288" r:id="rId9"/>
    <p:sldId id="396" r:id="rId10"/>
    <p:sldId id="398" r:id="rId11"/>
    <p:sldId id="399" r:id="rId12"/>
    <p:sldId id="400" r:id="rId13"/>
    <p:sldId id="401" r:id="rId14"/>
    <p:sldId id="43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2923-9A22-4C3F-8F9B-A41325C41B21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52BE-3D38-4197-A263-C857CAD27E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52BE-3D38-4197-A263-C857CAD27E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E5C60-9B2C-420F-A941-D82100C8E75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E5C60-9B2C-420F-A941-D82100C8E75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ECB41-9028-4396-B30B-3B9896E6DA9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ECB41-9028-4396-B30B-3B9896E6DA9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F3DAD-DBB2-4EA1-B194-48E2099A7CD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AC5E2-D40A-434C-9679-D89FCECC0CF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AC5E2-D40A-434C-9679-D89FCECC0CF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7FDE2-DECB-4963-B7A0-586F31394A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87B-FFEC-467D-97C7-DAAC8ACBC20B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1176-AD31-4911-B9BF-CB02F294C7FB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B03C-602D-4420-A934-A0065D72B9D2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A948-4AB7-474A-81D8-16E471B099AD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D7B6-D337-41C5-BA0B-34E6D5BD3D3F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C87F-E323-41B8-9044-9608B207DC0F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DBE2-05BB-4F26-844C-6481483620CB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860E-0C27-4C6B-8A92-C10C0350E2DF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F5F4-5A38-41A4-86D0-1F01DACB289D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8A6-55E0-450D-8841-6C40A77303F3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748-88DC-466D-900C-611483C9F5BD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C48C-6721-49FA-B1B6-DC1BED1C2F2D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505200" y="38862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14-15</a:t>
            </a:r>
            <a:endParaRPr lang="en-US" sz="43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</a:pP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luhur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mawas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diri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1981200" y="381000"/>
            <a:ext cx="5181600" cy="1600200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2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endParaRPr lang="id-ID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562600" y="1981200"/>
            <a:ext cx="6096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 dirty="0" smtClean="0"/>
              <a:t>TEK</a:t>
            </a:r>
            <a:endParaRPr lang="id-ID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NO</a:t>
            </a:r>
            <a:endParaRPr lang="id-ID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LO</a:t>
            </a:r>
            <a:endParaRPr lang="id-ID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GI</a:t>
            </a:r>
            <a:r>
              <a:rPr lang="id-ID" sz="1400" b="1" dirty="0" smtClean="0"/>
              <a:t> </a:t>
            </a:r>
            <a:endParaRPr lang="en-US" sz="1400" b="1" dirty="0" smtClean="0"/>
          </a:p>
          <a:p>
            <a:pPr algn="ctr">
              <a:spcAft>
                <a:spcPts val="1000"/>
              </a:spcAft>
            </a:pPr>
            <a:endParaRPr lang="en-US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YAN</a:t>
            </a:r>
            <a:endParaRPr lang="id-ID" sz="1400" b="1" dirty="0" smtClean="0"/>
          </a:p>
          <a:p>
            <a:pPr>
              <a:spcAft>
                <a:spcPts val="1000"/>
              </a:spcAft>
            </a:pPr>
            <a:r>
              <a:rPr lang="en-US" sz="1400" b="1" dirty="0" smtClean="0"/>
              <a:t>  </a:t>
            </a:r>
          </a:p>
          <a:p>
            <a:pPr>
              <a:spcAft>
                <a:spcPts val="1000"/>
              </a:spcAft>
            </a:pPr>
            <a:r>
              <a:rPr lang="en-US" sz="1400" b="1" dirty="0" smtClean="0"/>
              <a:t>  RM</a:t>
            </a:r>
          </a:p>
          <a:p>
            <a:pPr>
              <a:spcAft>
                <a:spcPts val="1000"/>
              </a:spcAft>
            </a:pPr>
            <a:r>
              <a:rPr lang="en-US" sz="1400" b="1" dirty="0" smtClean="0"/>
              <a:t>   IK</a:t>
            </a:r>
            <a:endParaRPr lang="id-ID" sz="1400" b="1" dirty="0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343400" y="1981200"/>
            <a:ext cx="6096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 dirty="0" smtClean="0"/>
              <a:t>STA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TIS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TIK</a:t>
            </a:r>
          </a:p>
          <a:p>
            <a:pPr algn="ctr">
              <a:spcAft>
                <a:spcPts val="1000"/>
              </a:spcAft>
            </a:pPr>
            <a:endParaRPr lang="en-US" sz="1400" b="1" dirty="0" smtClean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KE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SE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HAT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AN</a:t>
            </a:r>
            <a:endParaRPr lang="id-ID" sz="1400" b="1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4953000" y="1981200"/>
            <a:ext cx="6096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sz="1400" b="1" dirty="0" smtClean="0"/>
              <a:t>MA</a:t>
            </a:r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NA</a:t>
            </a: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JE</a:t>
            </a: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MEN</a:t>
            </a:r>
          </a:p>
          <a:p>
            <a:pPr algn="ctr">
              <a:spcAft>
                <a:spcPts val="600"/>
              </a:spcAft>
            </a:pP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OR</a:t>
            </a: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GA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6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NI</a:t>
            </a:r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SA</a:t>
            </a:r>
          </a:p>
          <a:p>
            <a:pPr algn="ctr">
              <a:spcAft>
                <a:spcPts val="600"/>
              </a:spcAft>
            </a:pPr>
            <a:r>
              <a:rPr lang="en-US" sz="1400" b="1" dirty="0" smtClean="0"/>
              <a:t>SI</a:t>
            </a:r>
            <a:endParaRPr lang="id-ID" sz="1400" b="1" dirty="0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2438400" y="5448300"/>
            <a:ext cx="4343400" cy="41910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id-ID" b="1" dirty="0"/>
              <a:t>MAWAS DIRI DAN PENGEMBANGAN DIRI</a:t>
            </a:r>
            <a:endParaRPr lang="id-ID" dirty="0"/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2286000" y="5905500"/>
            <a:ext cx="4724400" cy="419100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id-ID" sz="2000" b="1" dirty="0" smtClean="0">
                <a:solidFill>
                  <a:schemeClr val="bg1"/>
                </a:solidFill>
              </a:rPr>
              <a:t>PROFESIONALI</a:t>
            </a:r>
            <a:r>
              <a:rPr lang="en-US" sz="2000" b="1" dirty="0" smtClean="0">
                <a:solidFill>
                  <a:schemeClr val="bg1"/>
                </a:solidFill>
              </a:rPr>
              <a:t>SME</a:t>
            </a:r>
            <a:r>
              <a:rPr lang="id-ID" sz="2000" b="1" dirty="0" smtClean="0">
                <a:solidFill>
                  <a:schemeClr val="bg1"/>
                </a:solidFill>
              </a:rPr>
              <a:t> </a:t>
            </a:r>
            <a:r>
              <a:rPr lang="id-ID" sz="2000" b="1" dirty="0">
                <a:solidFill>
                  <a:schemeClr val="bg1"/>
                </a:solidFill>
              </a:rPr>
              <a:t>YANG LUHUR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3733800" y="1981200"/>
            <a:ext cx="6096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MA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NA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JE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MEN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DA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id-ID" sz="1400" b="1" dirty="0"/>
              <a:t> </a:t>
            </a:r>
            <a:r>
              <a:rPr lang="en-US" sz="1400" b="1" dirty="0" smtClean="0"/>
              <a:t>TA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id-ID" sz="1400" b="1" dirty="0" smtClean="0"/>
              <a:t>K</a:t>
            </a:r>
            <a:r>
              <a:rPr lang="en-US" sz="1400" b="1" dirty="0" smtClean="0"/>
              <a:t>E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SE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HAT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AN</a:t>
            </a:r>
          </a:p>
          <a:p>
            <a:pPr algn="ctr">
              <a:spcAft>
                <a:spcPts val="1000"/>
              </a:spcAft>
            </a:pPr>
            <a:endParaRPr lang="id-ID" sz="1400" b="1" dirty="0"/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 flipH="1">
            <a:off x="3048000" y="1981200"/>
            <a:ext cx="685800" cy="3429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 dirty="0" smtClean="0"/>
              <a:t>KO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MU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NI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KA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SI</a:t>
            </a:r>
            <a:r>
              <a:rPr lang="id-ID" sz="1400" b="1" dirty="0" smtClean="0"/>
              <a:t> </a:t>
            </a:r>
            <a:endParaRPr lang="id-ID" sz="1400" b="1" dirty="0"/>
          </a:p>
          <a:p>
            <a:pPr algn="ctr">
              <a:spcAft>
                <a:spcPts val="1000"/>
              </a:spcAft>
            </a:pPr>
            <a:endParaRPr lang="id-ID" sz="1400" b="1" dirty="0"/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EF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EK</a:t>
            </a:r>
          </a:p>
          <a:p>
            <a:pPr algn="ctr">
              <a:spcAft>
                <a:spcPts val="1000"/>
              </a:spcAft>
            </a:pPr>
            <a:r>
              <a:rPr lang="en-US" sz="1400" b="1" dirty="0" smtClean="0"/>
              <a:t>TIF</a:t>
            </a:r>
            <a:r>
              <a:rPr lang="id-ID" sz="1400" b="1" dirty="0" smtClean="0"/>
              <a:t> </a:t>
            </a:r>
            <a:endParaRPr lang="id-ID" sz="1400" b="1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6E75-77C3-411A-9DAA-BFE6495EB146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STANDAR KOMPETENSI PMIK</a:t>
            </a:r>
            <a:endParaRPr lang="id-ID" sz="4000" b="1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181600"/>
          </a:xfrm>
        </p:spPr>
        <p:txBody>
          <a:bodyPr rtlCol="0">
            <a:normAutofit fontScale="85000" lnSpcReduction="10000"/>
          </a:bodyPr>
          <a:lstStyle/>
          <a:p>
            <a:pPr>
              <a:buNone/>
              <a:defRPr/>
            </a:pPr>
            <a:r>
              <a:rPr lang="id-ID" b="1" dirty="0" smtClean="0"/>
              <a:t> </a:t>
            </a:r>
            <a:endParaRPr lang="id-ID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yang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luhur</a:t>
            </a:r>
            <a:endParaRPr lang="id-ID" sz="3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Mawas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diri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diri</a:t>
            </a:r>
            <a:endParaRPr lang="id-ID" sz="3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efektif</a:t>
            </a:r>
            <a:endParaRPr lang="en-US" sz="3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data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endParaRPr lang="id-ID" sz="3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Pemanfaatan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statistik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untuk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riset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biomedis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kualitas</a:t>
            </a:r>
            <a:endParaRPr lang="id-ID" sz="3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kepemimpinan</a:t>
            </a:r>
            <a:endParaRPr lang="en-US" sz="3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Pemanfaatan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teknologi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dalam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RMIK</a:t>
            </a:r>
            <a:endParaRPr lang="id-ID" sz="3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id-ID" dirty="0" smtClean="0">
              <a:latin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87D4-5454-4B9F-A902-BCBC31077C44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KOMPONEN KOMPETENSI</a:t>
            </a:r>
            <a:endParaRPr lang="en-US" sz="48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267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1. 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Area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rofesionali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sme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yang luhur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Berke-Tuhanan Yang Maha Esa/Yang Maha Kuasa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Bermoral, beretika dan disiplin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Sadar dan taat hukum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Berwawasan sosial dan budaya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Berperilaku profesional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27C8-6541-49E5-A124-77D6D2F045D3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5908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2. 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Area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awas diri dan pengembangan diri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Menerapkan mawas diri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Mempraktekan belajar sepanjang hayat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id-ID" sz="3200" dirty="0" smtClean="0">
                <a:latin typeface="Tahoma" pitchFamily="34" charset="0"/>
                <a:cs typeface="Tahoma" pitchFamily="34" charset="0"/>
              </a:rPr>
              <a:t>Mengembangkan pengetahuan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5EC5-1AF1-4532-A7FD-883A9D5E93E4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1698-0567-4E75-8DC3-462DB4D6EC9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33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KOMPONEN KOMPETENSI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4582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7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 PMIK ?</a:t>
            </a:r>
            <a:endParaRPr lang="en-US" sz="72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4876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	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mempersiapkan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lebih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mantap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disertai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bagian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mental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FB4E-81AD-4710-B411-F2156701D7C7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F8FD-6DA8-4169-977F-66246EBB6BB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343400" y="1600200"/>
            <a:ext cx="5334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5719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endParaRPr lang="en-US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konsep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luhur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luhur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mawas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(RMIK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PROFESIONALISME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696200" cy="3581400"/>
          </a:xfrm>
        </p:spPr>
        <p:txBody>
          <a:bodyPr>
            <a:normAutofit/>
          </a:bodyPr>
          <a:lstStyle/>
          <a:p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Komitmen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kebanggaan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dirinya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usaha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menerus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profesionalnya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1430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Rectangle 5"/>
          <p:cNvSpPr>
            <a:spLocks noRot="1" noChangeArrowheads="1"/>
          </p:cNvSpPr>
          <p:nvPr/>
        </p:nvSpPr>
        <p:spPr bwMode="auto">
          <a:xfrm>
            <a:off x="609600" y="2362200"/>
            <a:ext cx="7924800" cy="388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dirty="0" err="1">
                <a:latin typeface="Tahoma" pitchFamily="34" charset="0"/>
              </a:rPr>
              <a:t>Pendidikan</a:t>
            </a:r>
            <a:r>
              <a:rPr lang="en-US" sz="3200" dirty="0">
                <a:latin typeface="Tahoma" pitchFamily="34" charset="0"/>
              </a:rPr>
              <a:t> formal </a:t>
            </a:r>
            <a:r>
              <a:rPr lang="en-US" sz="3200" dirty="0" err="1">
                <a:latin typeface="Tahoma" pitchFamily="34" charset="0"/>
              </a:rPr>
              <a:t>InfoKes</a:t>
            </a:r>
            <a:endParaRPr lang="en-US" sz="3200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 err="1">
                <a:latin typeface="Tahoma" pitchFamily="34" charset="0"/>
              </a:rPr>
              <a:t>Diakui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Pemerintah</a:t>
            </a:r>
            <a:r>
              <a:rPr lang="en-US" sz="3200" dirty="0">
                <a:latin typeface="Tahoma" pitchFamily="34" charset="0"/>
              </a:rPr>
              <a:t> &amp; </a:t>
            </a:r>
            <a:r>
              <a:rPr lang="en-US" sz="3200" dirty="0" err="1">
                <a:latin typeface="Tahoma" pitchFamily="34" charset="0"/>
              </a:rPr>
              <a:t>Profesinya</a:t>
            </a:r>
            <a:endParaRPr lang="en-US" sz="3200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 err="1">
                <a:latin typeface="Tahoma" pitchFamily="34" charset="0"/>
              </a:rPr>
              <a:t>Mampu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membiayai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hidupnya</a:t>
            </a:r>
            <a:r>
              <a:rPr lang="en-US" sz="3200" dirty="0">
                <a:latin typeface="Tahoma" pitchFamily="34" charset="0"/>
                <a:sym typeface="Wingdings" pitchFamily="2" charset="2"/>
              </a:rPr>
              <a:t></a:t>
            </a:r>
            <a:r>
              <a:rPr lang="en-US" sz="3200" dirty="0">
                <a:latin typeface="Tahoma" pitchFamily="34" charset="0"/>
              </a:rPr>
              <a:t> IPTEK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dirty="0" err="1" smtClean="0">
                <a:latin typeface="Tahoma" pitchFamily="34" charset="0"/>
              </a:rPr>
              <a:t>Pendidikan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khusus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2800" i="1" dirty="0">
                <a:latin typeface="Tahoma" pitchFamily="34" charset="0"/>
              </a:rPr>
              <a:t>(</a:t>
            </a:r>
            <a:r>
              <a:rPr lang="en-US" sz="2400" i="1" dirty="0">
                <a:latin typeface="Tahoma" pitchFamily="34" charset="0"/>
              </a:rPr>
              <a:t>Body of Knowledge )</a:t>
            </a:r>
            <a:endParaRPr lang="en-US" sz="2800" i="1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dirty="0">
                <a:latin typeface="Tahoma" pitchFamily="34" charset="0"/>
                <a:sym typeface="Wingdings" pitchFamily="2" charset="2"/>
              </a:rPr>
              <a:t></a:t>
            </a:r>
            <a:r>
              <a:rPr lang="en-US" sz="3200" dirty="0" err="1">
                <a:latin typeface="Tahoma" pitchFamily="34" charset="0"/>
              </a:rPr>
              <a:t>Pelayanan</a:t>
            </a:r>
            <a:r>
              <a:rPr lang="en-US" sz="3200" dirty="0">
                <a:latin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</a:rPr>
              <a:t>Komunitas</a:t>
            </a:r>
            <a:r>
              <a:rPr lang="en-US" sz="3200" dirty="0">
                <a:latin typeface="Tahoma" pitchFamily="34" charset="0"/>
              </a:rPr>
              <a:t>/</a:t>
            </a:r>
            <a:r>
              <a:rPr lang="en-US" sz="3200" dirty="0" err="1">
                <a:latin typeface="Tahoma" pitchFamily="34" charset="0"/>
              </a:rPr>
              <a:t>Organisasi</a:t>
            </a:r>
            <a:endParaRPr lang="en-US" sz="3600" dirty="0">
              <a:latin typeface="Tahoma" pitchFamily="34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267200" y="4267200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267200" y="1905000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943088" cy="5181600"/>
          </a:xfrm>
        </p:spPr>
        <p:txBody>
          <a:bodyPr>
            <a:normAutofit lnSpcReduction="10000"/>
          </a:bodyPr>
          <a:lstStyle/>
          <a:p>
            <a:pPr lvl="0" algn="ctr">
              <a:buClrTx/>
              <a:buNone/>
            </a:pP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Perekam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medis</a:t>
            </a:r>
            <a:endParaRPr lang="en-US" sz="6000" b="1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ea typeface="+mn-ea"/>
              <a:cs typeface="Tahoma" pitchFamily="34" charset="0"/>
            </a:endParaRPr>
          </a:p>
          <a:p>
            <a:pPr lvl="0" algn="ctr">
              <a:buClrTx/>
              <a:buNone/>
            </a:pP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yang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telah</a:t>
            </a:r>
            <a:r>
              <a:rPr lang="id-ID" sz="4300" dirty="0">
                <a:latin typeface="Tahoma" pitchFamily="34" charset="0"/>
                <a:cs typeface="Tahoma" pitchFamily="34" charset="0"/>
              </a:rPr>
              <a:t> lulus pendidikan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ketentuan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perundang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undangan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endParaRPr lang="en-US" sz="4300" dirty="0" smtClean="0">
              <a:latin typeface="Tahoma" pitchFamily="34" charset="0"/>
              <a:cs typeface="Tahoma" pitchFamily="34" charset="0"/>
            </a:endParaRPr>
          </a:p>
          <a:p>
            <a:pPr lvl="0" algn="ctr">
              <a:buClrTx/>
              <a:buNone/>
            </a:pPr>
            <a:r>
              <a:rPr lang="en-US" sz="43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Permenkes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No.55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2013)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 lvl="0"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 PMIK</a:t>
            </a:r>
            <a:b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2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610600" cy="3962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	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mempersiapkan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peningkatan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lebih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mantap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disertai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bagian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mental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4343400" y="2057400"/>
            <a:ext cx="5334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610600" cy="3429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1" algn="ctr">
              <a:lnSpc>
                <a:spcPct val="90000"/>
              </a:lnSpc>
              <a:buNone/>
              <a:defRPr/>
            </a:pPr>
            <a:endParaRPr lang="en-US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lvl="1">
              <a:lnSpc>
                <a:spcPct val="90000"/>
              </a:lnSpc>
              <a:buNone/>
              <a:defRPr/>
            </a:pP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KEMAMPUAN YANG DIMILIKI SESEORANG TENAGA KESEHATAN BERDASARKAN ILMU PENGETAHUAN,  KETERAMPIL</a:t>
            </a: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AN, SIKAP PROFESIONAL UNTUK DAPAT MENJALANKAN PRAKTIK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2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2998854-B0AC-4559-B90B-019B10CF9292}" type="datetime1">
              <a:rPr lang="en-US" smtClean="0"/>
              <a:pPr/>
              <a:t>12/3/2017</a:t>
            </a:fld>
            <a:endParaRPr lang="en-US" smtClean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B40C68-F153-4415-8199-BB16B35CE28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457200"/>
            <a:ext cx="8153400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7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7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191000" y="1676400"/>
            <a:ext cx="838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5562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UU RI NO. 36/2014: TENAGA KESEHATAN</a:t>
            </a:r>
            <a:endParaRPr lang="en-US" sz="2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10600" cy="4495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1" algn="ctr">
              <a:lnSpc>
                <a:spcPct val="90000"/>
              </a:lnSpc>
              <a:buNone/>
              <a:defRPr/>
            </a:pPr>
            <a:endParaRPr lang="en-US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lvl="1" algn="ctr">
              <a:lnSpc>
                <a:spcPct val="90000"/>
              </a:lnSpc>
              <a:buNone/>
              <a:defRPr/>
            </a:pP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PENGETAHUAN, PERILAKU, KETERAMPIL</a:t>
            </a: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</a:t>
            </a:r>
          </a:p>
          <a:p>
            <a:pPr lvl="1" algn="ctr">
              <a:lnSpc>
                <a:spcPct val="90000"/>
              </a:lnSpc>
              <a:buNone/>
              <a:defRPr/>
            </a:pP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  <a:cs typeface="Tahoma" pitchFamily="34" charset="0"/>
            </a:endParaRPr>
          </a:p>
          <a:p>
            <a:pPr lvl="1" algn="ctr">
              <a:lnSpc>
                <a:spcPct val="90000"/>
              </a:lnSpc>
              <a:buNone/>
              <a:defRPr/>
            </a:pPr>
            <a:r>
              <a:rPr lang="en-US" sz="3600" dirty="0" err="1">
                <a:latin typeface="Tahoma" pitchFamily="34" charset="0"/>
                <a:cs typeface="Tahoma" pitchFamily="34" charset="0"/>
              </a:rPr>
              <a:t>H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dimiliki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PMIK </a:t>
            </a:r>
          </a:p>
          <a:p>
            <a:pPr algn="ctr" eaLnBrk="1" hangingPunct="1">
              <a:lnSpc>
                <a:spcPct val="90000"/>
              </a:lnSpc>
              <a:buClrTx/>
              <a:defRPr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jawabnya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ClrTx/>
              <a:defRPr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Berbagai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tatanan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yankes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2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2998854-B0AC-4559-B90B-019B10CF9292}" type="datetime1">
              <a:rPr lang="en-US" smtClean="0"/>
              <a:pPr/>
              <a:t>12/3/2017</a:t>
            </a:fld>
            <a:endParaRPr lang="en-US" smtClean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B40C68-F153-4415-8199-BB16B35CE28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4191000" y="3505200"/>
            <a:ext cx="838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457200"/>
            <a:ext cx="8153400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pMIK</a:t>
            </a:r>
            <a:r>
              <a:rPr lang="en-US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3333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191000" y="1676400"/>
            <a:ext cx="838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6388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96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9600" dirty="0" smtClean="0"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KEPUTUSAN MENTERI KESEHATAN RI NO.377/2007</a:t>
            </a: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PERATURAN MENTERI KESEHATAN RI NO.55/2013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KOMPETENSI </a:t>
            </a:r>
            <a:b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 </a:t>
            </a: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(KONGRES PORMIKI 2015)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en-U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en-US" sz="31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1D23-3D93-49C0-A2DB-479507C3D9AB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258F-588C-45CB-BE7C-5CBC54F9761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4" descr="bs0097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71800"/>
            <a:ext cx="1600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wn Arrow 6"/>
          <p:cNvSpPr/>
          <p:nvPr/>
        </p:nvSpPr>
        <p:spPr>
          <a:xfrm>
            <a:off x="4495800" y="1981200"/>
            <a:ext cx="3048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</TotalTime>
  <Words>290</Words>
  <Application>Microsoft Office PowerPoint</Application>
  <PresentationFormat>On-screen Show (4:3)</PresentationFormat>
  <Paragraphs>156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KEMAMPUAN YANG DIHARAPKAN</vt:lpstr>
      <vt:lpstr> PROFESIONALISME  </vt:lpstr>
      <vt:lpstr>  PEREKAM MEDIS DAN INFORMASI KESEHATAN   </vt:lpstr>
      <vt:lpstr>Slide 5</vt:lpstr>
      <vt:lpstr> PROFESI PMIK  </vt:lpstr>
      <vt:lpstr>Slide 7</vt:lpstr>
      <vt:lpstr>Slide 8</vt:lpstr>
      <vt:lpstr> KEPUTUSAN MENTERI KESEHATAN RI NO.377/2007   PERATURAN MENTERI KESEHATAN RI NO.55/2013  KOMPETENSI  PEREKAM MEDIS DAN INFORMASI KESEHATAN  (KONGRES PORMIKI 2015)      </vt:lpstr>
      <vt:lpstr>Slide 10</vt:lpstr>
      <vt:lpstr>STANDAR KOMPETENSI PMIK</vt:lpstr>
      <vt:lpstr>KOMPONEN KOMPETENSI</vt:lpstr>
      <vt:lpstr>Slide 13</vt:lpstr>
      <vt:lpstr>PROFESI PMIK 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DHARMA LAMBOW</dc:title>
  <dc:creator>Siswati</dc:creator>
  <cp:lastModifiedBy>Siswati</cp:lastModifiedBy>
  <cp:revision>168</cp:revision>
  <dcterms:created xsi:type="dcterms:W3CDTF">2016-01-19T16:14:04Z</dcterms:created>
  <dcterms:modified xsi:type="dcterms:W3CDTF">2017-12-03T15:37:41Z</dcterms:modified>
</cp:coreProperties>
</file>