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4" r:id="rId2"/>
    <p:sldId id="296" r:id="rId3"/>
    <p:sldId id="300" r:id="rId4"/>
    <p:sldId id="297" r:id="rId5"/>
    <p:sldId id="298" r:id="rId6"/>
    <p:sldId id="299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428E7-EA6D-4FF9-8AED-E4EC4D575A33}" type="datetimeFigureOut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9EF2D-160A-49EE-83B0-D5091C418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602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B1C6-C76E-446B-9FFF-C0FB6C7F74D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055C9-EAF9-4E41-89AE-578195A072D9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0FCD-539D-4476-BFA0-45CBB1087252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5988-F8FC-479B-888C-8654C5D922A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4A1E-A790-4E99-A242-FE88AE5BD0CB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C3B7-B190-4921-A8F4-F3C6D8410A2D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89E7-A494-4B75-A0EE-8C5BE071EF9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7B56-BAD4-4860-8ED1-BD4E532106EF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58C09-2693-436F-8E96-6B9D41CA0420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AD782-B34A-4339-A17D-754AC5DE226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157D1-6D52-4C5C-A4D2-06298E46CF9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A703-B69C-4594-A9CA-4DB2CD553613}" type="datetime1">
              <a:rPr lang="en-US" smtClean="0"/>
              <a:pPr/>
              <a:t>11/18/2017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FD63-1E96-468E-A91B-C054124C5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791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4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Kode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 eaLnBrk="1" hangingPunct="1">
              <a:buClrTx/>
              <a:buFontTx/>
              <a:buAutoNum type="arabicPeriod"/>
            </a:pP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Kode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etik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profesi</a:t>
            </a:r>
            <a:r>
              <a:rPr lang="en-US" sz="3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PMIK</a:t>
            </a:r>
          </a:p>
          <a:p>
            <a:pPr marL="609600" indent="-609600" algn="l" eaLnBrk="1" hangingPunct="1">
              <a:buClrTx/>
            </a:pPr>
            <a:endParaRPr lang="en-US" sz="3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 eaLnBrk="1" hangingPunct="1">
              <a:buClrTx/>
              <a:buFontTx/>
              <a:buAutoNum type="arabicPeriod"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276600" y="3828871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43000"/>
            <a:ext cx="8458200" cy="449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1. </a:t>
            </a: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MENJUNJUNG TINGGI MARTABAT DAN CITRA PROFESI</a:t>
            </a:r>
            <a:endParaRPr kumimoji="0" lang="en-US" sz="4400" b="1" i="0" u="none" strike="noStrike" kern="10" cap="none" spc="0" normalizeH="0" baseline="0" noProof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  <a:p>
            <a:pPr marL="1200150" marR="0" lvl="1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Mencegah orang luar/masy memandang rendah profesi</a:t>
            </a:r>
          </a:p>
          <a:p>
            <a:pPr marL="1200150" marR="0" lvl="1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Melarang berbagai bentuk kelakuan anggota profesi yg dapat mencemarkan nama baik profesi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2938" y="990600"/>
            <a:ext cx="8120062" cy="472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 </a:t>
            </a:r>
            <a:r>
              <a:rPr kumimoji="0" lang="en-US" sz="39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MENJAGA DAN MEMELIHARA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9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KESEJAHTERAAN ANGGOTA</a:t>
            </a:r>
            <a:endParaRPr kumimoji="0" lang="en-US" sz="4800" b="1" i="0" u="none" strike="noStrike" kern="10" cap="none" spc="0" normalizeH="0" baseline="0" noProof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Impact"/>
              <a:ea typeface="+mn-ea"/>
              <a:cs typeface="+mn-cs"/>
            </a:endParaRPr>
          </a:p>
          <a:p>
            <a:pPr marL="1200150" marR="0" lvl="1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Menetapkan larangan-larangan yang merugikan kesejahteraan anggota</a:t>
            </a:r>
          </a:p>
          <a:p>
            <a:pPr marL="1200150" marR="0" lvl="1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Menciptakan peraturan-peraturan untuk pembatasan tingkah laku yg tidak pantas, tidak jujur.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914400"/>
            <a:ext cx="8153400" cy="5105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3. </a:t>
            </a: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 PENGABDIAN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   ANGGOTA PROFESI</a:t>
            </a:r>
            <a:r>
              <a:rPr kumimoji="0" 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 </a:t>
            </a:r>
          </a:p>
          <a:p>
            <a:pPr marL="1200150" marR="0" lvl="1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Agar anggota dengan mudah mengetahui tugas &amp; tanggung jawab pengabdian profesinya</a:t>
            </a:r>
          </a:p>
          <a:p>
            <a:pPr marL="1200150" marR="0" lvl="1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Ketentuan yang perlu dilakukan oleh anggota profesi dalam menjalankan tugasnya.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066800"/>
            <a:ext cx="8382000" cy="457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4. </a:t>
            </a:r>
            <a:r>
              <a:rPr kumimoji="0" lang="en-US" sz="3600" b="1" i="0" u="none" strike="noStrike" kern="10" cap="none" spc="0" normalizeH="0" baseline="0" noProof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 MUTUPROFESI</a:t>
            </a:r>
            <a:r>
              <a:rPr kumimoji="0" lang="en-US" sz="3600" b="0" i="0" u="none" strike="noStrike" kern="10" cap="none" spc="0" normalizeH="0" baseline="0" noProof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n-ea"/>
                <a:cs typeface="+mn-cs"/>
              </a:rPr>
              <a:t> </a:t>
            </a:r>
          </a:p>
          <a:p>
            <a:pPr marL="1600200" marR="0" lvl="2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Memuat anjuran agar selalu berusaha  meningkatkan mutu profesi sesuai dg pengabdiannya</a:t>
            </a:r>
          </a:p>
          <a:p>
            <a:pPr marL="1600200" marR="0" lvl="2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Mengatur cara memelihara dan meningkatkan mutu organisasi profesi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85813" y="838200"/>
            <a:ext cx="7747000" cy="494347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MUKADIMAH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RM &amp; IK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merupakan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aspek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penting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mendukung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keberhasilan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pembangunan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Pengembangan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sistem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penerapannya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perlu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didukung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oleh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profesional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berkualitas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5562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RM &amp; IK menyangkut kerahasiaan pribadi pasien &amp; rahasia jabatan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5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Profesi PMIK merumuskan </a:t>
            </a:r>
            <a:r>
              <a:rPr kumimoji="0" lang="en-US" sz="35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pedoman sikap &amp; perilaku profesi,</a:t>
            </a: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bagi anggota PORMIKI, praktisi RMIK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5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Mempertanggung jawabkan tindakan </a:t>
            </a: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Profesi, pasien &amp; masyarakat luas.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419600" y="2005012"/>
            <a:ext cx="533400" cy="433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419600" y="4443412"/>
            <a:ext cx="533400" cy="433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419600" y="4443412"/>
            <a:ext cx="533400" cy="433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838200"/>
            <a:ext cx="7343775" cy="51117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Pedoman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sikap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perilaku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PMIK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dirumuskan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daya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guna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hasil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guna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partisipasi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Pembangunan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419600" y="2286000"/>
            <a:ext cx="533400" cy="433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419600" y="4419600"/>
            <a:ext cx="533400" cy="433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58812" y="1828800"/>
            <a:ext cx="8104188" cy="4227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Ciri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bersumber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nilai-nilai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internal &amp;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eksternal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disiplin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ilmu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merupakan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pernyataan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komprehensif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tuntunan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bagi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anggota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melaksanakan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pengabdian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 PROFESI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66788" y="1752600"/>
            <a:ext cx="7415212" cy="38861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Kaidah utama yg menjaga terjalinya interaksi pemberi dan penerima jasa profesi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wajar, jujur, adil, terhormat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Berkembang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Wingdings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norma sekarang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 persepsi para pelaku profesi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 PMIK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1" y="1752601"/>
            <a:ext cx="8534400" cy="3886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Pedoman sikap dan perilaku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Perekam Medis dan Informasi Kesehatan dalam menjalankan &amp; mempertanggungjwbkan segala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tindakan profesinya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kepada profesi, pasien dan masyarakat luas.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		  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PMIK </a:t>
            </a:r>
          </a:p>
          <a:p>
            <a:pPr>
              <a:buNone/>
            </a:pPr>
            <a:endParaRPr lang="en-US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1009650" lvl="1" indent="-609600">
              <a:lnSpc>
                <a:spcPct val="90000"/>
              </a:lnSpc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Penjelasan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pasal-pasal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Perekam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Medis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9144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1" y="1752601"/>
            <a:ext cx="8534400" cy="3886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Pedoman sikap dan perilaku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Perekam Medis dan Informasi Kesehatan dalam menjalankan &amp; mempertanggungjwbkan segala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tindakan profesinya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kepada profesi, pasien dan masyarakat luas.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01000" cy="9144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0" y="2012950"/>
            <a:ext cx="7564437" cy="34734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Dalam melaksanakan tugas profesi, setiap PMIK selalu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bertindak demi kehormatan diri, profesi dan organisasi PORMIKI</a:t>
            </a:r>
          </a:p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9144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54063" y="1752600"/>
            <a:ext cx="7921625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Selalu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menjalankan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tugas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ukuran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tertinggi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Lebih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mengutamakan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daripada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kepentingan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pribadi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selalu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berusaha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bermutu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9144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90600" y="1828801"/>
            <a:ext cx="7345362" cy="3760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4.Menyimpan &amp; menjaga data RMIK yang terkandung di dalamnya sesuai prosedur, ketetapan pimpinan institusi dan peraturan perundangan yang berlaku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9144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UMUM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1524000"/>
            <a:ext cx="7923213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5.Selalu menjunjung tinggi doktrin kerahasiaan dan hak atas informasi pasien yg terkait dg identitas individual/sosial.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6.Selalu melaksanakan tugas yg dipercayakan pimpinan kepadanya dg penuh tg jawab, teliti &amp; akurat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 BERTENTANGAN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12838" y="1905000"/>
            <a:ext cx="7031037" cy="34385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1.Menerima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ajakan kerjasama seseorang/organisasi 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 melakukan pekerjaan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menyimpang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dari standar profesi yg berlaku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PEKERJAAN BERTENTANGAN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85813" y="1981200"/>
            <a:ext cx="7705725" cy="32765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2.Menyebarluaskan informasi yg terkandung dalam RM yg dapat merusak citra PMIK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3.Menerima imbalan jasa dalam bentuk apapun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9050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PENINGKATAN PENGETAHUAN DAN KEMAMPUAN PROFESIONAL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200" y="2776538"/>
            <a:ext cx="7488237" cy="34718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Dituntut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untuk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pengetahuan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kemampuan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melalui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penerapan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IPTEK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berkaitan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disiplin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ilmu</a:t>
            </a: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RMIK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9906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PROFESI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09600" y="2060575"/>
            <a:ext cx="7962900" cy="296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1.Setiap PMIK wajib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mencegah terjadinya tindakan yang menyimpang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kode etik profesi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2.Wajib </a:t>
            </a:r>
            <a:r>
              <a:rPr kumimoji="0" lang="en-US" sz="40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 mutu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RMIK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906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KEWAJIBAN PROFESI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844675"/>
            <a:ext cx="8077200" cy="37449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3.Wajib berpartisipasi aktif, berupaya mengembangkan dan meningkatkan citra profesi.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4.Wajib menghormati, mentaati peraturan dan kebijakan organisasi profesi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DASAR HUKUM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620000" cy="3124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 36/2009: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 44/2009: Rumah Sakit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UU RI No. 36/2014: Tenaga Kesehatan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No.269/2008: Rekam Medis</a:t>
            </a:r>
          </a:p>
          <a:p>
            <a:pPr lvl="0">
              <a:buClrTx/>
              <a:buFont typeface="Wingdings" pitchFamily="2" charset="2"/>
              <a:buChar char="Ø"/>
            </a:pPr>
            <a:r>
              <a:rPr lang="fi-FI" sz="2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PerMenKes RI No.55/2013: Penyelenggaraan Pekerjaan Perekam Medis</a:t>
            </a:r>
          </a:p>
          <a:p>
            <a:pPr lvl="0">
              <a:buClrTx/>
              <a:buNone/>
            </a:pPr>
            <a:endParaRPr lang="fi-FI" sz="2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>
              <a:buClrTx/>
            </a:pPr>
            <a:endParaRPr lang="fi-FI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762000"/>
            <a:ext cx="7924800" cy="1600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96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KEWAJIBAN DENGAN ORGANISASI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PROFESI DAN INSTANSI LAIN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2401887"/>
            <a:ext cx="8000999" cy="3998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1.Memberikan informasi dg identitas diri, kredensial profesi, pendidikan, pengalaman &amp; rangkapan minat dalam setiap pengadaan perjanjian kerja atau pemberitahuan yang berkaitan.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09600" y="762000"/>
            <a:ext cx="7924800" cy="1600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  <a:t/>
            </a:r>
            <a:br>
              <a:rPr kumimoji="0" lang="en-US" sz="6000" b="0" i="0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Impact"/>
                <a:ea typeface="+mj-ea"/>
                <a:cs typeface="+mj-cs"/>
              </a:rPr>
            </a:br>
            <a:r>
              <a:rPr kumimoji="0" lang="en-US" sz="96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KEWAJIBAN DENGAN ORGANISASI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PROFESI DAN INSTANSI LAIN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1188" y="2519362"/>
            <a:ext cx="7923212" cy="36528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2.Wajib menjalin kerjasama yang baik dengan organisasi pemerintah dan profesi lainnya  dalam rangka peningkatan mutu PMIK dan mutu yan kes.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762000"/>
            <a:ext cx="7924800" cy="13716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KEWAJIBAN DIRI SENDIRI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2286000"/>
            <a:ext cx="7924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1.Wajib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menjaga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dirinya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agar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dapat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2.Wajib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pengetahuan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ketrampilan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perkembangan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IPTEK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ada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276600" y="609600"/>
            <a:ext cx="25908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KUIS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" y="1447800"/>
            <a:ext cx="8610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74295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hukum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74295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perbedaan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etiket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74295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Siapakah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jika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pelanggaran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etika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?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Apa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dimaksud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kode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etik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PMIK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jelaskan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tujuannya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lvl="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3600" baseline="0" dirty="0" err="1" smtClean="0">
                <a:latin typeface="Tahoma" pitchFamily="34" charset="0"/>
                <a:cs typeface="Tahoma" pitchFamily="34" charset="0"/>
              </a:rPr>
              <a:t>Bagaimana</a:t>
            </a:r>
            <a:r>
              <a:rPr lang="en-US" sz="3600" baseline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aseline="0" dirty="0" err="1" smtClean="0"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baseline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aseline="0" dirty="0" err="1" smtClean="0">
                <a:latin typeface="Tahoma" pitchFamily="34" charset="0"/>
                <a:cs typeface="Tahoma" pitchFamily="34" charset="0"/>
              </a:rPr>
              <a:t>Saudara</a:t>
            </a:r>
            <a:r>
              <a:rPr lang="en-US" sz="3600" baseline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aseline="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baseline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pengetahuan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ketrampilan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IPTEK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manajemen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RMIK ? </a:t>
            </a:r>
          </a:p>
          <a:p>
            <a:pPr marL="742950" lvl="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en-US" sz="3600" noProof="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3600" noProof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noProof="0" dirty="0" err="1" smtClean="0">
                <a:latin typeface="Tahoma" pitchFamily="34" charset="0"/>
                <a:cs typeface="Tahoma" pitchFamily="34" charset="0"/>
              </a:rPr>
              <a:t>kepanjangan</a:t>
            </a:r>
            <a:r>
              <a:rPr lang="en-US" sz="3600" noProof="0" dirty="0" smtClean="0">
                <a:latin typeface="Tahoma" pitchFamily="34" charset="0"/>
                <a:cs typeface="Tahoma" pitchFamily="34" charset="0"/>
              </a:rPr>
              <a:t> PORMIKI </a:t>
            </a:r>
            <a:r>
              <a:rPr lang="en-US" sz="3600" noProof="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noProof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noProof="0" dirty="0" err="1" smtClean="0">
                <a:latin typeface="Tahoma" pitchFamily="34" charset="0"/>
                <a:cs typeface="Tahoma" pitchFamily="34" charset="0"/>
              </a:rPr>
              <a:t>kapan</a:t>
            </a:r>
            <a:r>
              <a:rPr lang="en-US" sz="3600" noProof="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noProof="0" dirty="0" err="1" smtClean="0">
                <a:latin typeface="Tahoma" pitchFamily="34" charset="0"/>
                <a:cs typeface="Tahoma" pitchFamily="34" charset="0"/>
              </a:rPr>
              <a:t>didirikan</a:t>
            </a:r>
            <a:r>
              <a:rPr lang="en-US" sz="3600" noProof="0" dirty="0" smtClean="0">
                <a:latin typeface="Tahoma" pitchFamily="34" charset="0"/>
                <a:cs typeface="Tahoma" pitchFamily="34" charset="0"/>
              </a:rPr>
              <a:t> ?</a:t>
            </a:r>
          </a:p>
          <a:p>
            <a:pPr marL="742950" lvl="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Apa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dimaksud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SDM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?</a:t>
            </a:r>
          </a:p>
          <a:p>
            <a:pPr marL="742950" lvl="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Setelah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Saudara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lulus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apa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nama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?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Termasuk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apakah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Saudara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?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</a:p>
          <a:p>
            <a:pPr marL="742950" lvl="0" indent="-742950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001000" cy="32766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7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ETIK…?   </a:t>
            </a:r>
            <a:endParaRPr lang="en-US" sz="72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66788" y="1752600"/>
            <a:ext cx="7415212" cy="4191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 tatanan etika yang telah disepakati oleh suatu kelompok masyarakat tertentu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Suatu pola aturan, tata cara, tanda, pedoman etis dalam melakukan suatu kegiatan atau pekerjaan. 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66788" y="1828800"/>
            <a:ext cx="7415212" cy="29717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Norma dan asas yang diterima oleh kelompok tertentu sebagai landasan tingkah laku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</a:t>
            </a: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(Kamus Bahasa Indonesia:www.KamusBahasaIndonesia.org)15 November 2014 </a:t>
            </a: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KODE ETIK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sebaik-baiknya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pemakai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Down Arrow 8"/>
          <p:cNvSpPr/>
          <p:nvPr/>
        </p:nvSpPr>
        <p:spPr>
          <a:xfrm>
            <a:off x="4114800" y="1981200"/>
            <a:ext cx="9144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2954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PEREKAM MEDIS DAN INFORMASI KESEHATAN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343400" y="1981200"/>
            <a:ext cx="457200" cy="6096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320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UU RI NO.36/2014 (PASAL 11)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>
              <a:buNone/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KELOMPOK KETEKNISIAN MEDIS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343400" y="3352800"/>
            <a:ext cx="457200" cy="6096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KODE ETIK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11/18/2017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28600" y="1941513"/>
            <a:ext cx="8763000" cy="43830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609600" marR="0" lvl="0" indent="-609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KEPENTINGAN ANGGOTA DAN ORGANISASI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Menjunjung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tinggi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martabat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citra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Menjaga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memelihara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kesejahteraan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para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anggota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pengabdian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anggota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Meningkatkan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419600" y="1600200"/>
            <a:ext cx="3810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853</Words>
  <Application>Microsoft Office PowerPoint</Application>
  <PresentationFormat>On-screen Show (4:3)</PresentationFormat>
  <Paragraphs>222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KEMAMPUAN YANG DIHARAPKAN</vt:lpstr>
      <vt:lpstr>DASAR HUKUM</vt:lpstr>
      <vt:lpstr>KODE ETIK…?   </vt:lpstr>
      <vt:lpstr>KODE ETIK</vt:lpstr>
      <vt:lpstr>KODE ETIK</vt:lpstr>
      <vt:lpstr>KODE ETIK</vt:lpstr>
      <vt:lpstr>PEREKAM MEDIS DAN INFORMASI KESEHATAN</vt:lpstr>
      <vt:lpstr>TUJUAN KODE ETIK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KODE ETIK</vt:lpstr>
      <vt:lpstr>KODE ETIK PROFESI</vt:lpstr>
      <vt:lpstr>KODE ETIK PMIK</vt:lpstr>
      <vt:lpstr>KEWAJIBAN UMUM</vt:lpstr>
      <vt:lpstr>KEWAJIBAN UMUM</vt:lpstr>
      <vt:lpstr>KEWAJIBAN UMUM</vt:lpstr>
      <vt:lpstr>KEWAJIBAN UMUM</vt:lpstr>
      <vt:lpstr>KEWAJIBAN UMUM</vt:lpstr>
      <vt:lpstr>PEKERJAAN BERTENTANGAN</vt:lpstr>
      <vt:lpstr>PEKERJAAN BERTENTANGAN</vt:lpstr>
      <vt:lpstr>PENINGKATAN PENGETAHUAN DAN KEMAMPUAN PROFESIONAL</vt:lpstr>
      <vt:lpstr>KEWAJIBAN PROFESI</vt:lpstr>
      <vt:lpstr>KEWAJIBAN PROFESI</vt:lpstr>
      <vt:lpstr>Slide 30</vt:lpstr>
      <vt:lpstr>Slide 31</vt:lpstr>
      <vt:lpstr>Slide 32</vt:lpstr>
      <vt:lpstr>Slide 33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7</dc:title>
  <dc:creator>Siswati</dc:creator>
  <cp:lastModifiedBy>Akreditasi</cp:lastModifiedBy>
  <cp:revision>88</cp:revision>
  <dcterms:created xsi:type="dcterms:W3CDTF">2011-08-27T02:30:43Z</dcterms:created>
  <dcterms:modified xsi:type="dcterms:W3CDTF">2017-11-18T04:08:01Z</dcterms:modified>
</cp:coreProperties>
</file>