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498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476" r:id="rId19"/>
    <p:sldId id="477" r:id="rId20"/>
    <p:sldId id="478" r:id="rId21"/>
    <p:sldId id="480" r:id="rId22"/>
    <p:sldId id="285" r:id="rId23"/>
    <p:sldId id="464" r:id="rId24"/>
    <p:sldId id="286" r:id="rId25"/>
    <p:sldId id="481" r:id="rId26"/>
    <p:sldId id="288" r:id="rId27"/>
    <p:sldId id="396" r:id="rId28"/>
    <p:sldId id="398" r:id="rId29"/>
    <p:sldId id="399" r:id="rId30"/>
    <p:sldId id="400" r:id="rId31"/>
    <p:sldId id="401" r:id="rId32"/>
    <p:sldId id="402" r:id="rId33"/>
    <p:sldId id="461" r:id="rId34"/>
    <p:sldId id="403" r:id="rId35"/>
    <p:sldId id="404" r:id="rId36"/>
    <p:sldId id="459" r:id="rId37"/>
    <p:sldId id="437" r:id="rId38"/>
    <p:sldId id="425" r:id="rId39"/>
    <p:sldId id="440" r:id="rId40"/>
    <p:sldId id="439" r:id="rId41"/>
    <p:sldId id="43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006D5-8748-4CA0-99FB-8B0FBA77BB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006D5-8748-4CA0-99FB-8B0FBA77BB7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006D5-8748-4CA0-99FB-8B0FBA77BB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006D5-8748-4CA0-99FB-8B0FBA77BB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3DE8-BEED-42E4-BEA2-7DC64CEBF61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1637A-15CF-4CA1-A311-079D04AEF06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A62CC-9A12-44DF-97A1-3FFC54DE2C0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7FDE2-DECB-4963-B7A0-586F31394A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9-10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Perekam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5"/>
          <p:cNvSpPr>
            <a:spLocks noRot="1" noChangeArrowheads="1"/>
          </p:cNvSpPr>
          <p:nvPr/>
        </p:nvSpPr>
        <p:spPr bwMode="auto">
          <a:xfrm>
            <a:off x="609600" y="2362200"/>
            <a:ext cx="7924800" cy="388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>
                <a:latin typeface="Tahoma" pitchFamily="34" charset="0"/>
              </a:rPr>
              <a:t>Pendidikan</a:t>
            </a:r>
            <a:r>
              <a:rPr lang="en-US" sz="3200" dirty="0">
                <a:latin typeface="Tahoma" pitchFamily="34" charset="0"/>
              </a:rPr>
              <a:t> formal </a:t>
            </a:r>
            <a:r>
              <a:rPr lang="en-US" sz="3200" dirty="0" err="1">
                <a:latin typeface="Tahoma" pitchFamily="34" charset="0"/>
              </a:rPr>
              <a:t>InfoKes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Diakui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Pemerintah</a:t>
            </a:r>
            <a:r>
              <a:rPr lang="en-US" sz="3200" dirty="0">
                <a:latin typeface="Tahoma" pitchFamily="34" charset="0"/>
              </a:rPr>
              <a:t> &amp; </a:t>
            </a:r>
            <a:r>
              <a:rPr lang="en-US" sz="3200" dirty="0" err="1">
                <a:latin typeface="Tahoma" pitchFamily="34" charset="0"/>
              </a:rPr>
              <a:t>Profesinya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Mampu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membiayai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hidupnya</a:t>
            </a: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Tahoma" pitchFamily="34" charset="0"/>
              </a:rPr>
              <a:t> IPTEK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 smtClean="0">
                <a:latin typeface="Tahoma" pitchFamily="34" charset="0"/>
              </a:rPr>
              <a:t>Pendidikan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khusus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</a:rPr>
              <a:t>(</a:t>
            </a:r>
            <a:r>
              <a:rPr lang="en-US" sz="2400" i="1" dirty="0">
                <a:latin typeface="Tahoma" pitchFamily="34" charset="0"/>
              </a:rPr>
              <a:t>Body of Knowledge )</a:t>
            </a:r>
            <a:endParaRPr lang="en-US" sz="2800" i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 err="1">
                <a:latin typeface="Tahoma" pitchFamily="34" charset="0"/>
              </a:rPr>
              <a:t>Pelayanan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Komunitas</a:t>
            </a:r>
            <a:r>
              <a:rPr lang="en-US" sz="3200" dirty="0">
                <a:latin typeface="Tahoma" pitchFamily="34" charset="0"/>
              </a:rPr>
              <a:t>/</a:t>
            </a:r>
            <a:r>
              <a:rPr lang="en-US" sz="3200" dirty="0" err="1">
                <a:latin typeface="Tahoma" pitchFamily="34" charset="0"/>
              </a:rPr>
              <a:t>Organisasi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67200" y="42672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67200" y="19050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43088" cy="5181600"/>
          </a:xfrm>
        </p:spPr>
        <p:txBody>
          <a:bodyPr>
            <a:normAutofit lnSpcReduction="10000"/>
          </a:bodyPr>
          <a:lstStyle/>
          <a:p>
            <a:pPr lvl="0" algn="ctr">
              <a:buClrTx/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endParaRPr lang="en-US" sz="60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n-ea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undangan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43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No.55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2013)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2050"/>
          <p:cNvSpPr txBox="1">
            <a:spLocks noChangeArrowheads="1"/>
          </p:cNvSpPr>
          <p:nvPr/>
        </p:nvSpPr>
        <p:spPr>
          <a:xfrm>
            <a:off x="609600" y="762000"/>
            <a:ext cx="8001000" cy="1219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PEREKAM MEDIS DAN INFORMASI KESEHATAN PENTING …?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</p:txBody>
      </p:sp>
      <p:sp>
        <p:nvSpPr>
          <p:cNvPr id="1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038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SUMBER INFORMASI KESEHATAN</a:t>
            </a:r>
          </a:p>
          <a:p>
            <a:pPr algn="ctr">
              <a:lnSpc>
                <a:spcPct val="120000"/>
              </a:lnSpc>
            </a:pP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PROFESIONAL HANDAL DALAM PENGOLAHAN DATA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INFORMASI KESEHATAN</a:t>
            </a: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48200" y="3352800"/>
            <a:ext cx="3048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3962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343400" y="20574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364163"/>
          </a:xfrm>
          <a:solidFill>
            <a:schemeClr val="bg2"/>
          </a:solidFill>
          <a:ln>
            <a:solidFill>
              <a:schemeClr val="tx1"/>
            </a:solidFill>
            <a:prstDash val="sysDash"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MENTERI KESEHATAN RI NO.377/2007</a:t>
            </a:r>
            <a:endParaRPr lang="en-US" sz="43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en-US" sz="44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4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 PEREKAM MEDIS DAN INFORMASI KESEHATAN</a:t>
            </a: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Batasan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minima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berupa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peilaku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dikuasai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individu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dpt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(UU RI No.36/2014: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PMIK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STANDAR PROFESI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1910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PMIK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handal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705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</a:t>
            </a:r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43088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REKAM MEDIS</a:t>
            </a:r>
            <a:endParaRPr lang="en-US" sz="4400" dirty="0" smtClean="0">
              <a:solidFill>
                <a:srgbClr val="FFC000"/>
              </a:solidFill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mengintegrasikan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primer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sekunder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Menyajikan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mendesiminasi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menata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monitoring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9354-FCE3-4929-9B43-8930D5C182C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F817-82F9-483F-83AF-0C7136ADF1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924800" cy="5486400"/>
          </a:xfrm>
        </p:spPr>
        <p:txBody>
          <a:bodyPr>
            <a:normAutofit/>
          </a:bodyPr>
          <a:lstStyle/>
          <a:p>
            <a:pPr marL="825246" indent="-742950">
              <a:buAutoNum type="arabicPeriod"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</a:t>
            </a:r>
            <a:endParaRPr lang="en-US" sz="4400" dirty="0" smtClean="0">
              <a:solidFill>
                <a:srgbClr val="FFC000"/>
              </a:solidFill>
            </a:endParaRPr>
          </a:p>
          <a:p>
            <a:pPr marL="825246" indent="-742950">
              <a:buClrTx/>
              <a:buFont typeface="+mj-lt"/>
              <a:buAutoNum type="alphaLcPeriod" startAt="3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legal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kerahasiaan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sekuritas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privasi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integritas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data.</a:t>
            </a:r>
          </a:p>
          <a:p>
            <a:pPr marL="825246" indent="-742950">
              <a:buClrTx/>
              <a:buFont typeface="+mj-lt"/>
              <a:buAutoNum type="alphaLcPeriod" startAt="3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MIK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1814-C992-4CE2-9299-117CE727E352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F817-82F9-483F-83AF-0C7136ADF1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(PMIK)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76488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BENTUK PELAYANAN REKAM   </a:t>
            </a:r>
          </a:p>
          <a:p>
            <a:pPr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MEDIS</a:t>
            </a:r>
            <a:endParaRPr lang="en-US" sz="43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en-US" sz="4000" dirty="0" smtClean="0"/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kertas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Manual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registrasi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komputer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(MIK)</a:t>
            </a: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terpadu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elektronik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9897-8CB3-4757-B431-336ED3B20478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F817-82F9-483F-83AF-0C7136ADF1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664C-9142-4393-A3B0-0E662FE0C935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F817-82F9-483F-83AF-0C7136ADF1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162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9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 PENDIDIKAN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153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  <a:gridCol w="2438400"/>
                <a:gridCol w="2667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  STUDI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GELAR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RMIK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6 SEMESTER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AHLI MADYA RMIK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 SEMESTER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 MIK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 SEMESTER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SARJANA MIK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4 SEMESTER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C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MAGISTER MIK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44BC-42FA-4F38-BAB7-691FD53B463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dirty="0" smtClean="0"/>
              <a:t> </a:t>
            </a:r>
            <a:endParaRPr lang="en-US" sz="2400" b="1" i="1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E874D-810A-474E-9F35-00E27F79526D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C5EEB-1850-47A0-9FAC-2E901866F22E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2133600" cy="37610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INPUT</a:t>
            </a:r>
            <a:endParaRPr lang="en-US" sz="2400" b="1" dirty="0">
              <a:solidFill>
                <a:srgbClr val="FFC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- </a:t>
            </a:r>
            <a:r>
              <a:rPr lang="en-US" sz="2000" b="1" dirty="0">
                <a:latin typeface="Arial" charset="0"/>
              </a:rPr>
              <a:t>DATA RM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STRUKTUR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PEDOMAN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SARANA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SDM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sz="2000" b="1" dirty="0">
                <a:latin typeface="Arial" charset="0"/>
              </a:rPr>
              <a:t> DLL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2438400" cy="2714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2400" dirty="0">
              <a:solidFill>
                <a:srgbClr val="FFC000"/>
              </a:solidFill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- </a:t>
            </a:r>
            <a:r>
              <a:rPr lang="en-US" sz="2000" b="1" dirty="0">
                <a:latin typeface="Arial" charset="0"/>
              </a:rPr>
              <a:t>PENGUMPULAN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PENGOLAHAN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PENYAJIAN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 b="1" dirty="0">
                <a:latin typeface="Arial" charset="0"/>
              </a:rPr>
              <a:t> ANALISIS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en-US" sz="2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248400" y="2057400"/>
            <a:ext cx="2133600" cy="1785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OUTPUT</a:t>
            </a:r>
            <a:endParaRPr lang="en-US" sz="2400" b="1" u="sng" dirty="0">
              <a:solidFill>
                <a:srgbClr val="FFC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INFORMASI KESEHATAN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48400" y="4343400"/>
            <a:ext cx="2209800" cy="10350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PENGAMBILAN KEPUTUSAN MANAJEMEN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2895600" y="2286000"/>
            <a:ext cx="4572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5791200" y="2209800"/>
            <a:ext cx="457200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6858000" y="3886200"/>
            <a:ext cx="914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685800" y="533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300" name="AutoShape 26"/>
          <p:cNvSpPr>
            <a:spLocks noChangeArrowheads="1"/>
          </p:cNvSpPr>
          <p:nvPr/>
        </p:nvSpPr>
        <p:spPr bwMode="auto">
          <a:xfrm>
            <a:off x="3276600" y="3886200"/>
            <a:ext cx="2362200" cy="1752600"/>
          </a:xfrm>
          <a:prstGeom prst="upArrowCallout">
            <a:avLst>
              <a:gd name="adj1" fmla="val 29808"/>
              <a:gd name="adj2" fmla="val 29808"/>
              <a:gd name="adj3" fmla="val 16667"/>
              <a:gd name="adj4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301" name="Text Box 28"/>
          <p:cNvSpPr txBox="1">
            <a:spLocks noChangeArrowheads="1"/>
          </p:cNvSpPr>
          <p:nvPr/>
        </p:nvSpPr>
        <p:spPr bwMode="auto">
          <a:xfrm>
            <a:off x="3352800" y="4579203"/>
            <a:ext cx="2286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PMIK</a:t>
            </a:r>
            <a:endParaRPr lang="en-US" sz="24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2050"/>
          <p:cNvSpPr txBox="1">
            <a:spLocks noChangeArrowheads="1"/>
          </p:cNvSpPr>
          <p:nvPr/>
        </p:nvSpPr>
        <p:spPr>
          <a:xfrm>
            <a:off x="914400" y="152400"/>
            <a:ext cx="73914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 REKAM MEDIS DAN INFORMASI KESEHATAN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458200" cy="5943600"/>
          </a:xfrm>
          <a:noFill/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C3E9A-05C9-4E9C-82C8-B5AEFD4152F8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7D967-3801-4C3C-A4B8-4EE6E1FBC54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33400" y="1132582"/>
            <a:ext cx="2895600" cy="1077218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iptek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en-US" sz="2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71800" y="2438400"/>
            <a:ext cx="3352800" cy="2057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2667000" y="2286000"/>
            <a:ext cx="3810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</a:t>
            </a:r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5943600" y="16002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INFOKES YANG DIBUTUHKAN MANAJEMEN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2286000" y="5029200"/>
            <a:ext cx="4572000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5105400" y="901005"/>
            <a:ext cx="3657600" cy="1384995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endParaRPr lang="en-US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Line 24"/>
          <p:cNvSpPr>
            <a:spLocks noChangeShapeType="1"/>
          </p:cNvSpPr>
          <p:nvPr/>
        </p:nvSpPr>
        <p:spPr bwMode="auto">
          <a:xfrm flipH="1">
            <a:off x="6172200" y="3352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25"/>
          <p:cNvSpPr>
            <a:spLocks noChangeShapeType="1"/>
          </p:cNvSpPr>
          <p:nvPr/>
        </p:nvSpPr>
        <p:spPr bwMode="auto">
          <a:xfrm>
            <a:off x="6934200" y="2286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 flipH="1">
            <a:off x="1981200" y="2209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28"/>
          <p:cNvSpPr>
            <a:spLocks noChangeShapeType="1"/>
          </p:cNvSpPr>
          <p:nvPr/>
        </p:nvSpPr>
        <p:spPr bwMode="auto">
          <a:xfrm>
            <a:off x="1981200" y="3352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AutoShape 29"/>
          <p:cNvSpPr>
            <a:spLocks noChangeArrowheads="1"/>
          </p:cNvSpPr>
          <p:nvPr/>
        </p:nvSpPr>
        <p:spPr bwMode="auto">
          <a:xfrm>
            <a:off x="4114800" y="4495800"/>
            <a:ext cx="914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10600" cy="3429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KEMAMPUAN YANG DIMILIKI SESEORANG TENAGA KESEHATAN BERDASARKAN ILMU PENGETAHUAN, 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AN, SIKAP PROFESIONAL UNTUK DAPAT MENJALANKAN PRAKTIK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12/5/2017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7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7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562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UU RI NO. 36/2014: TENAGA KESEHATAN</a:t>
            </a:r>
            <a:endParaRPr lang="en-US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PENGETAHUAN, PERILAKU,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</a:p>
          <a:p>
            <a:pPr lvl="1" algn="ctr">
              <a:lnSpc>
                <a:spcPct val="90000"/>
              </a:lnSpc>
              <a:buNone/>
              <a:defRPr/>
            </a:pP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H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jawabnya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12/5/2017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4191000" y="35052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</a:t>
            </a: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8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9600" dirty="0" smtClean="0"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MENTERI KESEHATAN RI NO.377/2007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PERATURAN MENTERI KESEHATAN RI NO.55/2013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</a:t>
            </a:r>
            <a:b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</a:t>
            </a: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(KONGRES PORMIKI 2015)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1D23-3D93-49C0-A2DB-479507C3D9A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258F-588C-45CB-BE7C-5CBC54F9761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4" descr="bs009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4495800" y="1981200"/>
            <a:ext cx="3048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981200" y="381000"/>
            <a:ext cx="5181600" cy="1600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626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TEK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LO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GI</a:t>
            </a:r>
            <a:r>
              <a:rPr lang="id-ID" sz="1400" b="1" dirty="0" smtClean="0"/>
              <a:t> </a:t>
            </a:r>
            <a:endParaRPr lang="en-US" sz="1400" b="1" dirty="0" smtClean="0"/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YAN</a:t>
            </a:r>
            <a:endParaRPr lang="id-ID" sz="1400" b="1" dirty="0" smtClean="0"/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RM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 IK</a:t>
            </a:r>
            <a:endParaRPr lang="id-ID" sz="1400" b="1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3434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STA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TIS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TIK</a:t>
            </a:r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  <a:endParaRPr lang="id-ID" sz="1400" b="1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530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1400" b="1" dirty="0" smtClean="0"/>
              <a:t>MA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JE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MEN</a:t>
            </a:r>
          </a:p>
          <a:p>
            <a:pPr algn="ctr">
              <a:spcAft>
                <a:spcPts val="600"/>
              </a:spcAft>
            </a:pP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OR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GA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NI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SI</a:t>
            </a:r>
            <a:endParaRPr lang="id-ID" sz="1400" b="1" dirty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438400" y="5448300"/>
            <a:ext cx="4343400" cy="4191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b="1" dirty="0"/>
              <a:t>MAWAS DIRI DAN PENGEMBANGAN DIRI</a:t>
            </a:r>
            <a:endParaRPr lang="id-ID" dirty="0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2286000" y="5905500"/>
            <a:ext cx="4724400" cy="4191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2000" b="1" dirty="0" smtClean="0">
                <a:solidFill>
                  <a:schemeClr val="bg1"/>
                </a:solidFill>
              </a:rPr>
              <a:t>PROFESIONALI</a:t>
            </a:r>
            <a:r>
              <a:rPr lang="en-US" sz="2000" b="1" dirty="0" smtClean="0">
                <a:solidFill>
                  <a:schemeClr val="bg1"/>
                </a:solidFill>
              </a:rPr>
              <a:t>SME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>
                <a:solidFill>
                  <a:schemeClr val="bg1"/>
                </a:solidFill>
              </a:rPr>
              <a:t>YANG LUHUR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7338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MA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JE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MEN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DA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 smtClean="0"/>
              <a:t>K</a:t>
            </a:r>
            <a:r>
              <a:rPr lang="en-US" sz="1400" b="1" dirty="0" smtClean="0"/>
              <a:t>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</a:p>
          <a:p>
            <a:pPr algn="ctr">
              <a:spcAft>
                <a:spcPts val="1000"/>
              </a:spcAft>
            </a:pPr>
            <a:endParaRPr lang="id-ID" sz="1400" b="1" dirty="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 flipH="1">
            <a:off x="3048000" y="1981200"/>
            <a:ext cx="6858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KO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MU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NI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SI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EF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EK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TIF</a:t>
            </a:r>
            <a:r>
              <a:rPr lang="id-ID" sz="1400" b="1" dirty="0" smtClean="0"/>
              <a:t> </a:t>
            </a:r>
            <a:endParaRPr lang="id-ID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6E75-77C3-411A-9DAA-BFE6495EB146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STANDAR KOMPETENSI PMIK</a:t>
            </a:r>
            <a:endParaRPr lang="id-ID" sz="40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181600"/>
          </a:xfrm>
        </p:spPr>
        <p:txBody>
          <a:bodyPr rtlCol="0">
            <a:normAutofit fontScale="85000" lnSpcReduction="10000"/>
          </a:bodyPr>
          <a:lstStyle/>
          <a:p>
            <a:pPr>
              <a:buNone/>
              <a:defRPr/>
            </a:pPr>
            <a:r>
              <a:rPr lang="id-ID" b="1" dirty="0" smtClean="0"/>
              <a:t> </a:t>
            </a:r>
            <a:endParaRPr lang="id-ID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luhur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efektif</a:t>
            </a: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data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riset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biomedis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kualitas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RMIK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87D4-5454-4B9F-A902-BCBC31077C4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No.36/2009: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No.44/2009: Rumah Sakit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No.36/2014: Tenaga Kesehatan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Kepmenkes RI No.377/2007: Standar Profesi Perekam Medis dan Informasi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No.269/2008: 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No.55/2013: Penyelenggaraan Pekerjaan Perekam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Peraturan Bersama MenKes dan Ka Badan Kepegawaian Negara No. 48/2014 dan No.22/2014: JabFung Perekam Medis dan AK</a:t>
            </a: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rofesionali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yang luhur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Berke-Tuhanan Yang Maha Esa/Yang Maha Kuasa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Bermoral, beretika dan disiplin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Sadar dan taat hukum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Berwawasan sosial dan budaya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Berperilaku profesional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7C8-6541-49E5-A124-77D6D2F045D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90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awas diri dan pengembangan diri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Menerapkan mawas diri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Mempraktekan belajar sepanjang hayat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Mengembangkan pengetahuan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5EC5-1AF1-4532-A7FD-883A9D5E93E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ampu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berkolaborasi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antar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lain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pt-BR" sz="3200" dirty="0" smtClean="0">
                <a:latin typeface="Tahoma" pitchFamily="34" charset="0"/>
                <a:cs typeface="Tahoma" pitchFamily="34" charset="0"/>
              </a:rPr>
              <a:t> kesehatan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santun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berkomunikasi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nggunakan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Indonesia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benar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34EB-C6A2-44ED-8B93-84367C4BE84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dirty="0" smtClean="0"/>
              <a:t>4. </a:t>
            </a:r>
            <a:r>
              <a:rPr lang="id-ID" sz="4100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sz="4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pt-BR" sz="4100" dirty="0" smtClean="0">
                <a:latin typeface="Tahoma" pitchFamily="34" charset="0"/>
                <a:cs typeface="Tahoma" pitchFamily="34" charset="0"/>
              </a:rPr>
              <a:t>anajemen data kesehatan</a:t>
            </a:r>
            <a:endParaRPr lang="en-US" sz="4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engelola struktur, isi dan standar data kesehatan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Menyusun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standar dan persyaratan informasi pelayanan kesehatan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100" dirty="0" smtClean="0">
                <a:latin typeface="Tahoma" pitchFamily="34" charset="0"/>
                <a:cs typeface="Tahoma" pitchFamily="34" charset="0"/>
              </a:rPr>
              <a:t>erancang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sistem klasifikasi klinis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Merancang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metodologi pembayaran pelayanan kesehatan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8962-0D89-4BA8-BBBA-B4C20BF241B1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04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1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pt-BR" sz="4600" dirty="0" smtClean="0">
                <a:latin typeface="Tahoma" pitchFamily="34" charset="0"/>
                <a:cs typeface="Tahoma" pitchFamily="34" charset="0"/>
              </a:rPr>
              <a:t>.Pemanfaatan data s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tatistik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biomedis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Membuat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riset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None/>
            </a:pP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600" dirty="0" smtClean="0">
                <a:latin typeface="Tahoma" pitchFamily="34" charset="0"/>
                <a:cs typeface="Tahoma" pitchFamily="34" charset="0"/>
              </a:rPr>
              <a:t>6.Manajemen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kepemimpinan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Menyelenggarakan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Menjaga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privasi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konfidensialitas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isu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strategis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pengorganisasian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Mengatasi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kepemimpinan</a:t>
            </a:r>
            <a:endParaRPr lang="en-US" sz="3400" dirty="0" smtClean="0"/>
          </a:p>
          <a:p>
            <a:pPr marL="1143000" lvl="1" indent="-742950">
              <a:buFont typeface="+mj-lt"/>
              <a:buAutoNum type="arabicParenR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5471-402E-4B25-96DF-315989CB889C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7.Pemanfaatan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Menyelenggarakan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Menyusun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data,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penjajaran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(file)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Melakukan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Melaksanakan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sekuritas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dat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7990-EE77-48C5-B969-4E2BA63A1761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7921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DAN TANGGUNG JAWAB</a:t>
            </a:r>
            <a:endParaRPr lang="en-US" sz="4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102-6B31-4307-8BB1-9BEE10CCA199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(DPJP)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Apabila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kesulitan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ataupun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ketidaksesuaian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aturan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Koder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harus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klarifikasi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dokter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Apabila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klarifikasi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gagal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dilakukanKoder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dapat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aturan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(rule) MB 1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hingga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MB5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6248400" cy="14017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KODER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MENGUASAI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ILMU:</a:t>
            </a:r>
            <a:endParaRPr lang="en-US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DE5C-150B-4177-B808-C1692FF70C96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828800"/>
            <a:ext cx="5791200" cy="43434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Anatomi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fisiologi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Pathophisiologi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pharmakologi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Terminologi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Inggris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Pengklasifikasian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mortalitas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kodefikasi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00800" y="2209800"/>
            <a:ext cx="25908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ICD-10, ICD 9 CM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Atlas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anatomi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019800" y="3581400"/>
            <a:ext cx="304800" cy="685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FBF-E871-4CEC-B8F0-E622431B1E3E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30480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PENULISAN 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DIAGNOSIS TDK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LENGKAP </a:t>
            </a:r>
          </a:p>
          <a:p>
            <a:pPr>
              <a:buFont typeface="Arial" pitchFamily="34" charset="0"/>
              <a:buChar char="•"/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PENGKODEAN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SALAH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371601"/>
            <a:ext cx="2438400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INA-CBG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SALAH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371600"/>
            <a:ext cx="2438400" cy="135421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TARIF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RS  SALAH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276600" y="1828800"/>
            <a:ext cx="3810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172200" y="1828800"/>
            <a:ext cx="3810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3276600"/>
            <a:ext cx="7924800" cy="2677656"/>
          </a:xfrm>
          <a:prstGeom prst="rect">
            <a:avLst/>
          </a:prstGeom>
          <a:noFill/>
          <a:ln w="38100">
            <a:solidFill>
              <a:srgbClr val="FF33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DOKTER DAN KODER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  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BERPERAN PENTING DALAM PENERAPAN SISTEM KODE INA-CBG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191000" y="3962400"/>
            <a:ext cx="8382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7921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PENDEKATAN SISTEM KODING</a:t>
            </a:r>
            <a:endParaRPr lang="en-US" sz="4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PERAN PROFESIONAL PMIK </a:t>
            </a:r>
            <a:endParaRPr lang="en-US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F009-A897-4A33-A265-4556EC6EB84E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10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keakuratan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istilah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simbol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ditetapkan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ditegakkan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dimengerti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pengkode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ditegakkan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didukung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penunjang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Mengikuti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tahapan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INA-CBG</a:t>
            </a:r>
          </a:p>
          <a:p>
            <a:pPr marL="514350" indent="-514350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91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etiap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mengabdikan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017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TANTANGAN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 PMIK: </a:t>
            </a:r>
            <a:endParaRPr lang="en-US" sz="4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54EE-439D-46A6-A43A-FB650E7E0640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Globalisasi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liberalisasi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perdangan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dunia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(AFTA 2003 &amp; APEC 2010-2020)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Investasi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RS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swasta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PMA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SDM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bersaing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Peningkatan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kualitas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pendidikan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 ?</a:t>
            </a:r>
            <a:endParaRPr lang="en-US" sz="7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876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FB4E-81AD-4710-B411-F2156701D7C7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343400" y="1600200"/>
            <a:ext cx="5334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447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 PASAL 11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276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endParaRPr lang="en-US" sz="43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RUMPUN KETEKNISIAN MEDIS</a:t>
            </a: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1905000"/>
            <a:ext cx="3810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343400" y="3810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 PASAL 13 (12)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6008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TENAGA KESEHATAN YG BEKERJA DI RS HARUS BEKERJA SESUAI: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mengutamakan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3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pelatihan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karakteristik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membedakannya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lainnya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3(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berkualitas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keterampilan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imunya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35814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kebanggaan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1197</Words>
  <Application>Microsoft Office PowerPoint</Application>
  <PresentationFormat>On-screen Show (4:3)</PresentationFormat>
  <Paragraphs>435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KEMAMPUAN YANG DIHARAPKAN</vt:lpstr>
      <vt:lpstr>DASAR HUKUM</vt:lpstr>
      <vt:lpstr> TENAGA KESEHATAN  UU RI NO.36/2009 TENAGA KESEHATAN </vt:lpstr>
      <vt:lpstr> TENAGA KESEHATAN  UU RI NO.36/2009 TENAGA KESEHATAN PASAL 11 </vt:lpstr>
      <vt:lpstr> TENAGA KESEHATAN  UU RI NO.44/2009 PASAL 13 (12) </vt:lpstr>
      <vt:lpstr> PROFESI  </vt:lpstr>
      <vt:lpstr> PROFESIONAL  </vt:lpstr>
      <vt:lpstr> PROFESIONALISME  </vt:lpstr>
      <vt:lpstr>  PEREKAM MEDIS DAN INFORMASI KESEHATAN   </vt:lpstr>
      <vt:lpstr>Slide 11</vt:lpstr>
      <vt:lpstr>Slide 12</vt:lpstr>
      <vt:lpstr> PROFESI PMIK  </vt:lpstr>
      <vt:lpstr>Slide 14</vt:lpstr>
      <vt:lpstr> STANDAR PROFESI   </vt:lpstr>
      <vt:lpstr> STANDAR PROFESI   </vt:lpstr>
      <vt:lpstr> TUJUAN STANDAR PROFESI  </vt:lpstr>
      <vt:lpstr> RUANG LINGKUP </vt:lpstr>
      <vt:lpstr>Slide 19</vt:lpstr>
      <vt:lpstr>Slide 20</vt:lpstr>
      <vt:lpstr> 3. PENDIDIKAN </vt:lpstr>
      <vt:lpstr>kompetensi perekam medis dan informasi kesehatan</vt:lpstr>
      <vt:lpstr>Slide 23</vt:lpstr>
      <vt:lpstr>Slide 24</vt:lpstr>
      <vt:lpstr>Slide 25</vt:lpstr>
      <vt:lpstr>Slide 26</vt:lpstr>
      <vt:lpstr> KEPUTUSAN MENTERI KESEHATAN RI NO.377/2007   PERATURAN MENTERI KESEHATAN RI NO.55/2013  KOMPETENSI  PEREKAM MEDIS DAN INFORMASI KESEHATAN  (KONGRES PORMIKI 2015)      </vt:lpstr>
      <vt:lpstr>Slide 28</vt:lpstr>
      <vt:lpstr>STANDAR KOMPETENSI PMIK</vt:lpstr>
      <vt:lpstr>KOMPONEN KOMPETENSI</vt:lpstr>
      <vt:lpstr>Slide 31</vt:lpstr>
      <vt:lpstr>Slide 32</vt:lpstr>
      <vt:lpstr>Slide 33</vt:lpstr>
      <vt:lpstr>Slide 34</vt:lpstr>
      <vt:lpstr>Slide 35</vt:lpstr>
      <vt:lpstr>TUGAS DAN TANGGUNG JAWAB</vt:lpstr>
      <vt:lpstr>KODERMENGUASAI ILMU:</vt:lpstr>
      <vt:lpstr>PENDEKATAN SISTEM KODING</vt:lpstr>
      <vt:lpstr>PERAN PROFESIONAL PMIK </vt:lpstr>
      <vt:lpstr>TANTANGAN  PROFESIONAL PMIK: </vt:lpstr>
      <vt:lpstr>PROFESI PMIK 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166</cp:revision>
  <dcterms:created xsi:type="dcterms:W3CDTF">2016-01-19T16:14:04Z</dcterms:created>
  <dcterms:modified xsi:type="dcterms:W3CDTF">2017-12-05T02:07:08Z</dcterms:modified>
</cp:coreProperties>
</file>