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316" r:id="rId2"/>
    <p:sldId id="335" r:id="rId3"/>
    <p:sldId id="438" r:id="rId4"/>
    <p:sldId id="439" r:id="rId5"/>
    <p:sldId id="440" r:id="rId6"/>
    <p:sldId id="412" r:id="rId7"/>
    <p:sldId id="413" r:id="rId8"/>
    <p:sldId id="414" r:id="rId9"/>
    <p:sldId id="415" r:id="rId10"/>
    <p:sldId id="416" r:id="rId11"/>
    <p:sldId id="417" r:id="rId12"/>
    <p:sldId id="419" r:id="rId13"/>
    <p:sldId id="420" r:id="rId14"/>
    <p:sldId id="421" r:id="rId15"/>
    <p:sldId id="422" r:id="rId16"/>
    <p:sldId id="394" r:id="rId17"/>
    <p:sldId id="423" r:id="rId18"/>
    <p:sldId id="424" r:id="rId19"/>
    <p:sldId id="425" r:id="rId20"/>
    <p:sldId id="430" r:id="rId21"/>
    <p:sldId id="432" r:id="rId22"/>
    <p:sldId id="427" r:id="rId23"/>
    <p:sldId id="426" r:id="rId24"/>
    <p:sldId id="428" r:id="rId25"/>
    <p:sldId id="429" r:id="rId26"/>
    <p:sldId id="431" r:id="rId27"/>
    <p:sldId id="433" r:id="rId28"/>
    <p:sldId id="434" r:id="rId29"/>
    <p:sldId id="435" r:id="rId30"/>
    <p:sldId id="436" r:id="rId31"/>
    <p:sldId id="437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3190" autoAdjust="0"/>
  </p:normalViewPr>
  <p:slideViewPr>
    <p:cSldViewPr>
      <p:cViewPr>
        <p:scale>
          <a:sx n="87" d="100"/>
          <a:sy n="87" d="100"/>
        </p:scale>
        <p:origin x="-816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00C969-69AF-427B-AD57-7817F7C78D0A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2A37EEB-240D-46DB-971A-E1E8AA3F0577}">
      <dgm:prSet phldrT="[Text]" custT="1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en-US" sz="24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rPr>
            <a:t>PERENCANAAN</a:t>
          </a:r>
          <a:endParaRPr lang="en-US" sz="2400" dirty="0">
            <a:solidFill>
              <a:schemeClr val="bg1"/>
            </a:solidFill>
            <a:latin typeface="Tahoma" pitchFamily="34" charset="0"/>
            <a:cs typeface="Tahoma" pitchFamily="34" charset="0"/>
          </a:endParaRPr>
        </a:p>
      </dgm:t>
    </dgm:pt>
    <dgm:pt modelId="{7802920E-E62A-42EE-96E1-673F599628AA}" type="parTrans" cxnId="{DC0CA8B7-1A88-4EDD-B3DF-41CB03913FD2}">
      <dgm:prSet/>
      <dgm:spPr/>
      <dgm:t>
        <a:bodyPr/>
        <a:lstStyle/>
        <a:p>
          <a:endParaRPr lang="en-US"/>
        </a:p>
      </dgm:t>
    </dgm:pt>
    <dgm:pt modelId="{67BCBC0A-D9F6-4849-B3E7-0C5602126A13}" type="sibTrans" cxnId="{DC0CA8B7-1A88-4EDD-B3DF-41CB03913FD2}">
      <dgm:prSet/>
      <dgm:spPr>
        <a:solidFill>
          <a:srgbClr val="FF0000"/>
        </a:solidFill>
      </dgm:spPr>
      <dgm:t>
        <a:bodyPr/>
        <a:lstStyle/>
        <a:p>
          <a:endParaRPr lang="en-US"/>
        </a:p>
      </dgm:t>
    </dgm:pt>
    <dgm:pt modelId="{29DA1479-0125-4585-88D4-22938604D6C7}">
      <dgm:prSet phldrT="[Text]" custT="1"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en-US" sz="24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rPr>
            <a:t>PENGORGANISASIAN</a:t>
          </a:r>
          <a:endParaRPr lang="en-US" sz="2400" dirty="0">
            <a:solidFill>
              <a:schemeClr val="bg1"/>
            </a:solidFill>
            <a:latin typeface="Tahoma" pitchFamily="34" charset="0"/>
            <a:cs typeface="Tahoma" pitchFamily="34" charset="0"/>
          </a:endParaRPr>
        </a:p>
      </dgm:t>
    </dgm:pt>
    <dgm:pt modelId="{F8F4D85B-3CEF-430E-BE64-C6CF6F9E500D}" type="parTrans" cxnId="{40579E90-E2FA-4D9E-85FB-759FBA3055E8}">
      <dgm:prSet/>
      <dgm:spPr/>
      <dgm:t>
        <a:bodyPr/>
        <a:lstStyle/>
        <a:p>
          <a:endParaRPr lang="en-US"/>
        </a:p>
      </dgm:t>
    </dgm:pt>
    <dgm:pt modelId="{E3AAA640-6F85-4B14-AE28-DEE6D8E6905D}" type="sibTrans" cxnId="{40579E90-E2FA-4D9E-85FB-759FBA3055E8}">
      <dgm:prSet/>
      <dgm:spPr>
        <a:solidFill>
          <a:srgbClr val="FF0000"/>
        </a:solidFill>
      </dgm:spPr>
      <dgm:t>
        <a:bodyPr/>
        <a:lstStyle/>
        <a:p>
          <a:endParaRPr lang="en-US"/>
        </a:p>
      </dgm:t>
    </dgm:pt>
    <dgm:pt modelId="{039E845D-4F63-407E-AD9D-13E4791D49E1}">
      <dgm:prSet phldrT="[Text]" custT="1"/>
      <dgm:spPr>
        <a:solidFill>
          <a:srgbClr val="0070C0"/>
        </a:solidFill>
      </dgm:spPr>
      <dgm:t>
        <a:bodyPr/>
        <a:lstStyle/>
        <a:p>
          <a:r>
            <a:rPr lang="en-US" sz="20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rPr>
            <a:t>PENGGERAKKAN</a:t>
          </a:r>
          <a:endParaRPr lang="en-US" sz="2000" dirty="0">
            <a:solidFill>
              <a:schemeClr val="bg1"/>
            </a:solidFill>
            <a:latin typeface="Tahoma" pitchFamily="34" charset="0"/>
            <a:cs typeface="Tahoma" pitchFamily="34" charset="0"/>
          </a:endParaRPr>
        </a:p>
      </dgm:t>
    </dgm:pt>
    <dgm:pt modelId="{EB878F3A-419B-4C7C-BFF3-E98042AD2FA6}" type="parTrans" cxnId="{AA8F2B98-6D2B-4108-8D67-D125A4427D58}">
      <dgm:prSet/>
      <dgm:spPr/>
      <dgm:t>
        <a:bodyPr/>
        <a:lstStyle/>
        <a:p>
          <a:endParaRPr lang="en-US"/>
        </a:p>
      </dgm:t>
    </dgm:pt>
    <dgm:pt modelId="{6974C165-1676-4936-A69A-8FBE0893EBB0}" type="sibTrans" cxnId="{AA8F2B98-6D2B-4108-8D67-D125A4427D58}">
      <dgm:prSet/>
      <dgm:spPr>
        <a:solidFill>
          <a:srgbClr val="FF0000"/>
        </a:solidFill>
      </dgm:spPr>
      <dgm:t>
        <a:bodyPr/>
        <a:lstStyle/>
        <a:p>
          <a:endParaRPr lang="en-US"/>
        </a:p>
      </dgm:t>
    </dgm:pt>
    <dgm:pt modelId="{AD3116B0-3F6B-49A1-875A-09C69D733A47}">
      <dgm:prSet phldrT="[Text]" custT="1"/>
      <dgm:spPr>
        <a:solidFill>
          <a:srgbClr val="7030A0"/>
        </a:solidFill>
      </dgm:spPr>
      <dgm:t>
        <a:bodyPr/>
        <a:lstStyle/>
        <a:p>
          <a:r>
            <a:rPr lang="en-US" sz="24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rPr>
            <a:t>PENGAWASAN</a:t>
          </a:r>
          <a:endParaRPr lang="en-US" sz="2400" dirty="0">
            <a:solidFill>
              <a:schemeClr val="bg1"/>
            </a:solidFill>
            <a:latin typeface="Tahoma" pitchFamily="34" charset="0"/>
            <a:cs typeface="Tahoma" pitchFamily="34" charset="0"/>
          </a:endParaRPr>
        </a:p>
      </dgm:t>
    </dgm:pt>
    <dgm:pt modelId="{2A33AB53-C36E-4F9B-9F0A-5B7D6D971A90}" type="parTrans" cxnId="{9967A050-4443-4D47-B467-C3E0D095BD13}">
      <dgm:prSet/>
      <dgm:spPr/>
      <dgm:t>
        <a:bodyPr/>
        <a:lstStyle/>
        <a:p>
          <a:endParaRPr lang="en-US"/>
        </a:p>
      </dgm:t>
    </dgm:pt>
    <dgm:pt modelId="{1AE965D5-DC82-498F-8676-2DAB321426F4}" type="sibTrans" cxnId="{9967A050-4443-4D47-B467-C3E0D095BD13}">
      <dgm:prSet/>
      <dgm:spPr>
        <a:solidFill>
          <a:srgbClr val="FF0000"/>
        </a:solidFill>
      </dgm:spPr>
      <dgm:t>
        <a:bodyPr/>
        <a:lstStyle/>
        <a:p>
          <a:endParaRPr lang="en-US"/>
        </a:p>
      </dgm:t>
    </dgm:pt>
    <dgm:pt modelId="{84BD2C2F-DCD5-4873-9D88-03C6CA38E629}">
      <dgm:prSet phldrT="[Text]" custT="1"/>
      <dgm:spPr>
        <a:solidFill>
          <a:srgbClr val="00B0F0"/>
        </a:solidFill>
      </dgm:spPr>
      <dgm:t>
        <a:bodyPr/>
        <a:lstStyle/>
        <a:p>
          <a:r>
            <a:rPr lang="en-US" sz="28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rPr>
            <a:t>PENILAIAN</a:t>
          </a:r>
          <a:endParaRPr lang="en-US" sz="2800" dirty="0">
            <a:solidFill>
              <a:schemeClr val="bg1"/>
            </a:solidFill>
            <a:latin typeface="Tahoma" pitchFamily="34" charset="0"/>
            <a:cs typeface="Tahoma" pitchFamily="34" charset="0"/>
          </a:endParaRPr>
        </a:p>
      </dgm:t>
    </dgm:pt>
    <dgm:pt modelId="{795B512B-32C2-424F-BE24-6BF8D882D9E3}" type="parTrans" cxnId="{DB09905C-3F04-4254-B4DB-884273BFBB24}">
      <dgm:prSet/>
      <dgm:spPr/>
      <dgm:t>
        <a:bodyPr/>
        <a:lstStyle/>
        <a:p>
          <a:endParaRPr lang="en-US"/>
        </a:p>
      </dgm:t>
    </dgm:pt>
    <dgm:pt modelId="{2A26BB55-A7C5-41ED-BC27-27BB914897F8}" type="sibTrans" cxnId="{DB09905C-3F04-4254-B4DB-884273BFBB24}">
      <dgm:prSet/>
      <dgm:spPr>
        <a:solidFill>
          <a:srgbClr val="FF0000"/>
        </a:solidFill>
      </dgm:spPr>
      <dgm:t>
        <a:bodyPr/>
        <a:lstStyle/>
        <a:p>
          <a:endParaRPr lang="en-US"/>
        </a:p>
      </dgm:t>
    </dgm:pt>
    <dgm:pt modelId="{38B76911-D2B6-4846-BA40-5B8545EF51B9}" type="pres">
      <dgm:prSet presAssocID="{1B00C969-69AF-427B-AD57-7817F7C78D0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D4F5B37-6C58-4C28-8B94-0D7E64CB0139}" type="pres">
      <dgm:prSet presAssocID="{12A37EEB-240D-46DB-971A-E1E8AA3F0577}" presName="dummy" presStyleCnt="0"/>
      <dgm:spPr/>
    </dgm:pt>
    <dgm:pt modelId="{50EE895C-1305-47FB-9A76-9FEC8AB67F0B}" type="pres">
      <dgm:prSet presAssocID="{12A37EEB-240D-46DB-971A-E1E8AA3F0577}" presName="node" presStyleLbl="revTx" presStyleIdx="0" presStyleCnt="5" custScaleX="163056" custScaleY="53439" custRadScaleRad="93586" custRadScaleInc="207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A1F933-76DA-456E-8EF3-B057060C687D}" type="pres">
      <dgm:prSet presAssocID="{67BCBC0A-D9F6-4849-B3E7-0C5602126A13}" presName="sibTrans" presStyleLbl="node1" presStyleIdx="0" presStyleCnt="5" custLinFactNeighborX="-546" custLinFactNeighborY="-267"/>
      <dgm:spPr/>
      <dgm:t>
        <a:bodyPr/>
        <a:lstStyle/>
        <a:p>
          <a:endParaRPr lang="en-US"/>
        </a:p>
      </dgm:t>
    </dgm:pt>
    <dgm:pt modelId="{359F0552-1CC3-4919-8A47-B14D693A3543}" type="pres">
      <dgm:prSet presAssocID="{29DA1479-0125-4585-88D4-22938604D6C7}" presName="dummy" presStyleCnt="0"/>
      <dgm:spPr/>
    </dgm:pt>
    <dgm:pt modelId="{341A0F3C-2FFA-4A39-858B-FCDB3EBA0D21}" type="pres">
      <dgm:prSet presAssocID="{29DA1479-0125-4585-88D4-22938604D6C7}" presName="node" presStyleLbl="revTx" presStyleIdx="1" presStyleCnt="5" custScaleX="240666" custScaleY="45711" custRadScaleRad="81661" custRadScaleInc="-282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FA26F6-0C1F-4728-82B7-BFA7F5323E9A}" type="pres">
      <dgm:prSet presAssocID="{E3AAA640-6F85-4B14-AE28-DEE6D8E6905D}" presName="sibTrans" presStyleLbl="node1" presStyleIdx="1" presStyleCnt="5"/>
      <dgm:spPr/>
      <dgm:t>
        <a:bodyPr/>
        <a:lstStyle/>
        <a:p>
          <a:endParaRPr lang="en-US"/>
        </a:p>
      </dgm:t>
    </dgm:pt>
    <dgm:pt modelId="{7246E361-850E-49D1-81B7-C0ECFBE00E75}" type="pres">
      <dgm:prSet presAssocID="{039E845D-4F63-407E-AD9D-13E4791D49E1}" presName="dummy" presStyleCnt="0"/>
      <dgm:spPr/>
    </dgm:pt>
    <dgm:pt modelId="{B33FADD4-6411-402C-886B-31EDC60072C1}" type="pres">
      <dgm:prSet presAssocID="{039E845D-4F63-407E-AD9D-13E4791D49E1}" presName="node" presStyleLbl="revTx" presStyleIdx="2" presStyleCnt="5" custScaleX="155393" custScaleY="55263" custRadScaleRad="92445" custRadScaleInc="184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5498EA-583F-4604-A58F-B25C29DB810F}" type="pres">
      <dgm:prSet presAssocID="{6974C165-1676-4936-A69A-8FBE0893EBB0}" presName="sibTrans" presStyleLbl="node1" presStyleIdx="2" presStyleCnt="5" custLinFactNeighborX="826" custLinFactNeighborY="-1577"/>
      <dgm:spPr/>
      <dgm:t>
        <a:bodyPr/>
        <a:lstStyle/>
        <a:p>
          <a:endParaRPr lang="en-US"/>
        </a:p>
      </dgm:t>
    </dgm:pt>
    <dgm:pt modelId="{5CE81EFE-F822-4049-87DD-56C4583AF6E0}" type="pres">
      <dgm:prSet presAssocID="{AD3116B0-3F6B-49A1-875A-09C69D733A47}" presName="dummy" presStyleCnt="0"/>
      <dgm:spPr/>
    </dgm:pt>
    <dgm:pt modelId="{63ACAD22-E66A-4FEA-ACBD-F2EDA82235F6}" type="pres">
      <dgm:prSet presAssocID="{AD3116B0-3F6B-49A1-875A-09C69D733A47}" presName="node" presStyleLbl="revTx" presStyleIdx="3" presStyleCnt="5" custScaleX="177698" custScaleY="41221" custRadScaleRad="94539" custRadScaleInc="291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214AA0-1B95-4C26-9289-DB828C672F12}" type="pres">
      <dgm:prSet presAssocID="{1AE965D5-DC82-498F-8676-2DAB321426F4}" presName="sibTrans" presStyleLbl="node1" presStyleIdx="3" presStyleCnt="5" custLinFactNeighborX="-243" custLinFactNeighborY="-1073"/>
      <dgm:spPr/>
      <dgm:t>
        <a:bodyPr/>
        <a:lstStyle/>
        <a:p>
          <a:endParaRPr lang="en-US"/>
        </a:p>
      </dgm:t>
    </dgm:pt>
    <dgm:pt modelId="{EF14F268-5CDA-4D43-ADDC-2A8EF1F6A007}" type="pres">
      <dgm:prSet presAssocID="{84BD2C2F-DCD5-4873-9D88-03C6CA38E629}" presName="dummy" presStyleCnt="0"/>
      <dgm:spPr/>
    </dgm:pt>
    <dgm:pt modelId="{AE6552A8-D1DE-40AF-A59A-8B251DC48B36}" type="pres">
      <dgm:prSet presAssocID="{84BD2C2F-DCD5-4873-9D88-03C6CA38E629}" presName="node" presStyleLbl="revTx" presStyleIdx="4" presStyleCnt="5" custScaleX="147456" custScaleY="53445" custRadScaleRad="99130" custRadScaleInc="-235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ADF436-BDAF-4357-8A23-4846E6D99932}" type="pres">
      <dgm:prSet presAssocID="{2A26BB55-A7C5-41ED-BC27-27BB914897F8}" presName="sibTrans" presStyleLbl="node1" presStyleIdx="4" presStyleCnt="5" custLinFactNeighborX="445" custLinFactNeighborY="-929"/>
      <dgm:spPr/>
      <dgm:t>
        <a:bodyPr/>
        <a:lstStyle/>
        <a:p>
          <a:endParaRPr lang="en-US"/>
        </a:p>
      </dgm:t>
    </dgm:pt>
  </dgm:ptLst>
  <dgm:cxnLst>
    <dgm:cxn modelId="{715831B1-6E46-4324-96AD-43F07AD56DC0}" type="presOf" srcId="{12A37EEB-240D-46DB-971A-E1E8AA3F0577}" destId="{50EE895C-1305-47FB-9A76-9FEC8AB67F0B}" srcOrd="0" destOrd="0" presId="urn:microsoft.com/office/officeart/2005/8/layout/cycle1"/>
    <dgm:cxn modelId="{B0C1837C-9893-4EFA-83B4-5CB77350D8E8}" type="presOf" srcId="{E3AAA640-6F85-4B14-AE28-DEE6D8E6905D}" destId="{E5FA26F6-0C1F-4728-82B7-BFA7F5323E9A}" srcOrd="0" destOrd="0" presId="urn:microsoft.com/office/officeart/2005/8/layout/cycle1"/>
    <dgm:cxn modelId="{4FBD6B86-3EF2-420D-AD11-74EB74238106}" type="presOf" srcId="{1AE965D5-DC82-498F-8676-2DAB321426F4}" destId="{66214AA0-1B95-4C26-9289-DB828C672F12}" srcOrd="0" destOrd="0" presId="urn:microsoft.com/office/officeart/2005/8/layout/cycle1"/>
    <dgm:cxn modelId="{40579E90-E2FA-4D9E-85FB-759FBA3055E8}" srcId="{1B00C969-69AF-427B-AD57-7817F7C78D0A}" destId="{29DA1479-0125-4585-88D4-22938604D6C7}" srcOrd="1" destOrd="0" parTransId="{F8F4D85B-3CEF-430E-BE64-C6CF6F9E500D}" sibTransId="{E3AAA640-6F85-4B14-AE28-DEE6D8E6905D}"/>
    <dgm:cxn modelId="{7500A03D-75EB-4F9F-8FF0-9CC19EB91676}" type="presOf" srcId="{2A26BB55-A7C5-41ED-BC27-27BB914897F8}" destId="{E8ADF436-BDAF-4357-8A23-4846E6D99932}" srcOrd="0" destOrd="0" presId="urn:microsoft.com/office/officeart/2005/8/layout/cycle1"/>
    <dgm:cxn modelId="{AA8F2B98-6D2B-4108-8D67-D125A4427D58}" srcId="{1B00C969-69AF-427B-AD57-7817F7C78D0A}" destId="{039E845D-4F63-407E-AD9D-13E4791D49E1}" srcOrd="2" destOrd="0" parTransId="{EB878F3A-419B-4C7C-BFF3-E98042AD2FA6}" sibTransId="{6974C165-1676-4936-A69A-8FBE0893EBB0}"/>
    <dgm:cxn modelId="{BBC7E056-2556-4F72-8688-9912C83F86FC}" type="presOf" srcId="{84BD2C2F-DCD5-4873-9D88-03C6CA38E629}" destId="{AE6552A8-D1DE-40AF-A59A-8B251DC48B36}" srcOrd="0" destOrd="0" presId="urn:microsoft.com/office/officeart/2005/8/layout/cycle1"/>
    <dgm:cxn modelId="{95EA2806-159B-45E3-ACEB-72328125D890}" type="presOf" srcId="{67BCBC0A-D9F6-4849-B3E7-0C5602126A13}" destId="{62A1F933-76DA-456E-8EF3-B057060C687D}" srcOrd="0" destOrd="0" presId="urn:microsoft.com/office/officeart/2005/8/layout/cycle1"/>
    <dgm:cxn modelId="{A7F8F6FC-D318-458B-B403-EF201F296DAF}" type="presOf" srcId="{039E845D-4F63-407E-AD9D-13E4791D49E1}" destId="{B33FADD4-6411-402C-886B-31EDC60072C1}" srcOrd="0" destOrd="0" presId="urn:microsoft.com/office/officeart/2005/8/layout/cycle1"/>
    <dgm:cxn modelId="{A1C71881-1D87-4CFB-8536-4F28CBF506CF}" type="presOf" srcId="{29DA1479-0125-4585-88D4-22938604D6C7}" destId="{341A0F3C-2FFA-4A39-858B-FCDB3EBA0D21}" srcOrd="0" destOrd="0" presId="urn:microsoft.com/office/officeart/2005/8/layout/cycle1"/>
    <dgm:cxn modelId="{DB09905C-3F04-4254-B4DB-884273BFBB24}" srcId="{1B00C969-69AF-427B-AD57-7817F7C78D0A}" destId="{84BD2C2F-DCD5-4873-9D88-03C6CA38E629}" srcOrd="4" destOrd="0" parTransId="{795B512B-32C2-424F-BE24-6BF8D882D9E3}" sibTransId="{2A26BB55-A7C5-41ED-BC27-27BB914897F8}"/>
    <dgm:cxn modelId="{86E3A455-155D-4F5E-AF3C-1471BA862804}" type="presOf" srcId="{6974C165-1676-4936-A69A-8FBE0893EBB0}" destId="{EB5498EA-583F-4604-A58F-B25C29DB810F}" srcOrd="0" destOrd="0" presId="urn:microsoft.com/office/officeart/2005/8/layout/cycle1"/>
    <dgm:cxn modelId="{9967A050-4443-4D47-B467-C3E0D095BD13}" srcId="{1B00C969-69AF-427B-AD57-7817F7C78D0A}" destId="{AD3116B0-3F6B-49A1-875A-09C69D733A47}" srcOrd="3" destOrd="0" parTransId="{2A33AB53-C36E-4F9B-9F0A-5B7D6D971A90}" sibTransId="{1AE965D5-DC82-498F-8676-2DAB321426F4}"/>
    <dgm:cxn modelId="{DC0CA8B7-1A88-4EDD-B3DF-41CB03913FD2}" srcId="{1B00C969-69AF-427B-AD57-7817F7C78D0A}" destId="{12A37EEB-240D-46DB-971A-E1E8AA3F0577}" srcOrd="0" destOrd="0" parTransId="{7802920E-E62A-42EE-96E1-673F599628AA}" sibTransId="{67BCBC0A-D9F6-4849-B3E7-0C5602126A13}"/>
    <dgm:cxn modelId="{5FDBDF3D-D9AE-4419-9713-74BAC3AA79BC}" type="presOf" srcId="{1B00C969-69AF-427B-AD57-7817F7C78D0A}" destId="{38B76911-D2B6-4846-BA40-5B8545EF51B9}" srcOrd="0" destOrd="0" presId="urn:microsoft.com/office/officeart/2005/8/layout/cycle1"/>
    <dgm:cxn modelId="{44BF20B2-5C37-4A5D-9B78-C4C1AF748096}" type="presOf" srcId="{AD3116B0-3F6B-49A1-875A-09C69D733A47}" destId="{63ACAD22-E66A-4FEA-ACBD-F2EDA82235F6}" srcOrd="0" destOrd="0" presId="urn:microsoft.com/office/officeart/2005/8/layout/cycle1"/>
    <dgm:cxn modelId="{A48B1606-9F6E-4233-A908-839FE5D716D5}" type="presParOf" srcId="{38B76911-D2B6-4846-BA40-5B8545EF51B9}" destId="{6D4F5B37-6C58-4C28-8B94-0D7E64CB0139}" srcOrd="0" destOrd="0" presId="urn:microsoft.com/office/officeart/2005/8/layout/cycle1"/>
    <dgm:cxn modelId="{C1ED78A6-6593-4DF9-A196-FAA64DA5218E}" type="presParOf" srcId="{38B76911-D2B6-4846-BA40-5B8545EF51B9}" destId="{50EE895C-1305-47FB-9A76-9FEC8AB67F0B}" srcOrd="1" destOrd="0" presId="urn:microsoft.com/office/officeart/2005/8/layout/cycle1"/>
    <dgm:cxn modelId="{D7B81DB7-74E2-4749-8F7B-2A3339244955}" type="presParOf" srcId="{38B76911-D2B6-4846-BA40-5B8545EF51B9}" destId="{62A1F933-76DA-456E-8EF3-B057060C687D}" srcOrd="2" destOrd="0" presId="urn:microsoft.com/office/officeart/2005/8/layout/cycle1"/>
    <dgm:cxn modelId="{E52095D7-42DF-4665-B2F0-B8C0DF9BDD24}" type="presParOf" srcId="{38B76911-D2B6-4846-BA40-5B8545EF51B9}" destId="{359F0552-1CC3-4919-8A47-B14D693A3543}" srcOrd="3" destOrd="0" presId="urn:microsoft.com/office/officeart/2005/8/layout/cycle1"/>
    <dgm:cxn modelId="{A3DDFCB2-F0F1-4B78-9195-C64F3C861473}" type="presParOf" srcId="{38B76911-D2B6-4846-BA40-5B8545EF51B9}" destId="{341A0F3C-2FFA-4A39-858B-FCDB3EBA0D21}" srcOrd="4" destOrd="0" presId="urn:microsoft.com/office/officeart/2005/8/layout/cycle1"/>
    <dgm:cxn modelId="{E20ACDAC-1E80-4445-9D9C-AEAC47A2FC4A}" type="presParOf" srcId="{38B76911-D2B6-4846-BA40-5B8545EF51B9}" destId="{E5FA26F6-0C1F-4728-82B7-BFA7F5323E9A}" srcOrd="5" destOrd="0" presId="urn:microsoft.com/office/officeart/2005/8/layout/cycle1"/>
    <dgm:cxn modelId="{9BB18549-76F9-43D3-AF17-485AF676624B}" type="presParOf" srcId="{38B76911-D2B6-4846-BA40-5B8545EF51B9}" destId="{7246E361-850E-49D1-81B7-C0ECFBE00E75}" srcOrd="6" destOrd="0" presId="urn:microsoft.com/office/officeart/2005/8/layout/cycle1"/>
    <dgm:cxn modelId="{8A265F49-201A-4ECE-AB58-FAA4C59AE363}" type="presParOf" srcId="{38B76911-D2B6-4846-BA40-5B8545EF51B9}" destId="{B33FADD4-6411-402C-886B-31EDC60072C1}" srcOrd="7" destOrd="0" presId="urn:microsoft.com/office/officeart/2005/8/layout/cycle1"/>
    <dgm:cxn modelId="{1A8039D2-96CF-42DD-883D-43C4982DB636}" type="presParOf" srcId="{38B76911-D2B6-4846-BA40-5B8545EF51B9}" destId="{EB5498EA-583F-4604-A58F-B25C29DB810F}" srcOrd="8" destOrd="0" presId="urn:microsoft.com/office/officeart/2005/8/layout/cycle1"/>
    <dgm:cxn modelId="{9D664387-DF9F-4E1D-B9EC-95B2F8BA5384}" type="presParOf" srcId="{38B76911-D2B6-4846-BA40-5B8545EF51B9}" destId="{5CE81EFE-F822-4049-87DD-56C4583AF6E0}" srcOrd="9" destOrd="0" presId="urn:microsoft.com/office/officeart/2005/8/layout/cycle1"/>
    <dgm:cxn modelId="{B368000C-D87F-4113-8008-7C85865A412C}" type="presParOf" srcId="{38B76911-D2B6-4846-BA40-5B8545EF51B9}" destId="{63ACAD22-E66A-4FEA-ACBD-F2EDA82235F6}" srcOrd="10" destOrd="0" presId="urn:microsoft.com/office/officeart/2005/8/layout/cycle1"/>
    <dgm:cxn modelId="{02495854-42D8-4D9A-9ADC-803CF1810B6D}" type="presParOf" srcId="{38B76911-D2B6-4846-BA40-5B8545EF51B9}" destId="{66214AA0-1B95-4C26-9289-DB828C672F12}" srcOrd="11" destOrd="0" presId="urn:microsoft.com/office/officeart/2005/8/layout/cycle1"/>
    <dgm:cxn modelId="{7DD58902-8CD0-4475-BF69-32763805ACC0}" type="presParOf" srcId="{38B76911-D2B6-4846-BA40-5B8545EF51B9}" destId="{EF14F268-5CDA-4D43-ADDC-2A8EF1F6A007}" srcOrd="12" destOrd="0" presId="urn:microsoft.com/office/officeart/2005/8/layout/cycle1"/>
    <dgm:cxn modelId="{7D6674BE-26E3-4F0F-87B2-BB662BCC5662}" type="presParOf" srcId="{38B76911-D2B6-4846-BA40-5B8545EF51B9}" destId="{AE6552A8-D1DE-40AF-A59A-8B251DC48B36}" srcOrd="13" destOrd="0" presId="urn:microsoft.com/office/officeart/2005/8/layout/cycle1"/>
    <dgm:cxn modelId="{F73B4063-9CF7-4B02-95B5-08630D71D02A}" type="presParOf" srcId="{38B76911-D2B6-4846-BA40-5B8545EF51B9}" destId="{E8ADF436-BDAF-4357-8A23-4846E6D99932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1BF2FCB-7984-4742-9161-16EB520D9C8E}" type="datetimeFigureOut">
              <a:rPr lang="id-ID"/>
              <a:pPr>
                <a:defRPr/>
              </a:pPr>
              <a:t>29/08/2018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E52FE0F-1F01-44C9-8FB3-0A1339DA1E35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353762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6048A1-040B-4884-BC4F-A8FDDF2D20F3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17</a:t>
            </a:fld>
            <a:endParaRPr lang="id-ID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18</a:t>
            </a:fld>
            <a:endParaRPr lang="id-ID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19</a:t>
            </a:fld>
            <a:endParaRPr lang="id-ID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20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21</a:t>
            </a:fld>
            <a:endParaRPr lang="id-ID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22</a:t>
            </a:fld>
            <a:endParaRPr lang="id-ID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23</a:t>
            </a:fld>
            <a:endParaRPr lang="id-ID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24</a:t>
            </a:fld>
            <a:endParaRPr lang="id-ID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25</a:t>
            </a:fld>
            <a:endParaRPr lang="id-ID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26</a:t>
            </a:fld>
            <a:endParaRPr lang="id-ID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27</a:t>
            </a:fld>
            <a:endParaRPr lang="id-ID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28</a:t>
            </a:fld>
            <a:endParaRPr lang="id-ID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29</a:t>
            </a:fld>
            <a:endParaRPr lang="id-ID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30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31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63DAC-ADF6-4909-ACC3-41398FC6EDB4}" type="datetime1">
              <a:rPr lang="en-US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3E6DC-1CF7-470F-AD44-9264A23674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BC6D6-8395-442A-AA6C-8970C80CBF1B}" type="datetime1">
              <a:rPr lang="en-US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C4AFC-14DB-4D5A-BB80-DA52215672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1D4888-8296-44F9-AEFC-E49492E755C8}" type="datetime1">
              <a:rPr lang="en-US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8A47E-14EE-43BC-993A-51ECD9BADE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4756E-3437-4151-9763-C29E9101CDE1}" type="datetime1">
              <a:rPr lang="en-US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E91DE-6D91-417E-AAD5-296FB2409A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F69E72-6870-41BC-A160-2A30062E6AD6}" type="datetime1">
              <a:rPr lang="en-US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AB5F3-6F9C-4098-AA7E-0B80DF4740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50B64-A67F-40FC-8C9F-331D2C32D36C}" type="datetime1">
              <a:rPr lang="en-US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5C2A9-E9B2-44C2-94BD-EA7D4EC64E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18DF7-A2A3-4753-BC56-71739CCB99B1}" type="datetime1">
              <a:rPr lang="en-US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A98D3-ED51-4028-8686-319EDCBB03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0C9E6-5FCB-4954-8476-3118F0C60EC5}" type="datetime1">
              <a:rPr lang="en-US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A8131-D08D-451B-8F06-0ED616C77E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8E90C-AFF7-4D34-9B86-0587FC9DAABF}" type="datetime1">
              <a:rPr lang="en-US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CD2AA-1009-441A-B610-0CDFEECD49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D06C3-7CFB-4E42-B881-84BA55D8C1DE}" type="datetime1">
              <a:rPr lang="en-US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F32BE-D371-42F7-8213-808C50F804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0E0A48-0A16-4243-B9CE-3C4EF32280B8}" type="datetime1">
              <a:rPr lang="en-US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82249-EF8D-4EA8-AFD0-A922111E56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7BE82A3-A3BB-4E6E-A33F-0B967521FCDF}" type="datetime1">
              <a:rPr lang="en-US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DAAE9F20-E7A8-494A-97C1-27A46E940B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 cstate="print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935849"/>
            <a:ext cx="5638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SISWATI/ Lily </a:t>
            </a:r>
            <a:r>
              <a:rPr lang="en-US" sz="1600" b="1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Widjaja</a:t>
            </a:r>
            <a:endParaRPr lang="en-US" sz="1600" b="1" dirty="0" smtClean="0">
              <a:solidFill>
                <a:schemeClr val="bg1"/>
              </a:solidFill>
            </a:endParaRPr>
          </a:p>
          <a:p>
            <a:pPr algn="ctr"/>
            <a:endParaRPr lang="en-US" sz="1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PROGRAM STUDI  D3 REKAM MEDIS DAN INFORMASI KESEHATAN FAKULTAS ILMU-ILMU KESEHATAN 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UNIVERSITS  ESA  UNGGUL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0" y="1524000"/>
            <a:ext cx="5257800" cy="2133600"/>
          </a:xfrm>
          <a:ln>
            <a:solidFill>
              <a:schemeClr val="tx1"/>
            </a:solidFill>
          </a:ln>
        </p:spPr>
        <p:txBody>
          <a:bodyPr>
            <a:normAutofit fontScale="70000" lnSpcReduction="20000"/>
          </a:bodyPr>
          <a:lstStyle/>
          <a:p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PERTEMUAN 1</a:t>
            </a:r>
            <a:endParaRPr lang="en-US" sz="5100" b="1" dirty="0" smtClean="0">
              <a:solidFill>
                <a:schemeClr val="bg1"/>
              </a:solidFill>
            </a:endParaRPr>
          </a:p>
          <a:p>
            <a:pPr marL="609600" indent="-609600" algn="l" eaLnBrk="1" hangingPunct="1">
              <a:buClrTx/>
              <a:buFontTx/>
              <a:buAutoNum type="arabicPeriod"/>
            </a:pP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Pengertian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manajemen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umum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 </a:t>
            </a:r>
          </a:p>
          <a:p>
            <a:pPr marL="609600" indent="-609600" algn="l" eaLnBrk="1" hangingPunct="1">
              <a:buClrTx/>
              <a:buFontTx/>
              <a:buAutoNum type="arabicPeriod"/>
            </a:pP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Fungsi-fungsi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manajemen</a:t>
            </a:r>
            <a:endParaRPr lang="en-US" sz="36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609600" indent="-609600" algn="l" eaLnBrk="1" hangingPunct="1">
              <a:buClrTx/>
              <a:buFontTx/>
              <a:buAutoNum type="arabicPeriod"/>
            </a:pP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Penjelasan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fungsi-fungsi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manajemen</a:t>
            </a:r>
            <a:endParaRPr lang="en-US" sz="36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MANAJEMEN 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idx="1"/>
          </p:nvPr>
        </p:nvSpPr>
        <p:spPr>
          <a:xfrm>
            <a:off x="838200" y="1676400"/>
            <a:ext cx="7620000" cy="3933825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None/>
            </a:pP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George R Terry (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Moekiyat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1991)</a:t>
            </a:r>
          </a:p>
          <a:p>
            <a:pPr lvl="1" eaLnBrk="1" hangingPunct="1">
              <a:lnSpc>
                <a:spcPct val="90000"/>
              </a:lnSpc>
              <a:buNone/>
            </a:pP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Management is a distinct process </a:t>
            </a:r>
          </a:p>
          <a:p>
            <a:pPr lvl="1" eaLnBrk="1" hangingPunct="1">
              <a:lnSpc>
                <a:spcPct val="90000"/>
              </a:lnSpc>
              <a:buNone/>
            </a:pPr>
            <a:r>
              <a:rPr lang="en-US" sz="3200" u="sng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consisting of planning, organizing, </a:t>
            </a:r>
          </a:p>
          <a:p>
            <a:pPr lvl="1" eaLnBrk="1" hangingPunct="1">
              <a:lnSpc>
                <a:spcPct val="90000"/>
              </a:lnSpc>
              <a:buNone/>
            </a:pPr>
            <a:r>
              <a:rPr lang="en-US" sz="3200" u="sng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actuating and controlling </a:t>
            </a:r>
            <a:r>
              <a:rPr lang="en-US" sz="3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perfomed</a:t>
            </a: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to </a:t>
            </a:r>
          </a:p>
          <a:p>
            <a:pPr lvl="1" eaLnBrk="1" hangingPunct="1">
              <a:lnSpc>
                <a:spcPct val="90000"/>
              </a:lnSpc>
              <a:buNone/>
            </a:pP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determining and accomplish stated </a:t>
            </a:r>
          </a:p>
          <a:p>
            <a:pPr lvl="1" eaLnBrk="1" hangingPunct="1">
              <a:lnSpc>
                <a:spcPct val="90000"/>
              </a:lnSpc>
              <a:buNone/>
            </a:pP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objectives by the use of beings and </a:t>
            </a:r>
          </a:p>
          <a:p>
            <a:pPr lvl="1" eaLnBrk="1" hangingPunct="1">
              <a:lnSpc>
                <a:spcPct val="90000"/>
              </a:lnSpc>
              <a:buNone/>
            </a:pP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Other resources</a:t>
            </a:r>
            <a:endParaRPr lang="en-US" sz="4000" dirty="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MANAJEMEN 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idx="1"/>
          </p:nvPr>
        </p:nvSpPr>
        <p:spPr>
          <a:xfrm>
            <a:off x="1066800" y="1752600"/>
            <a:ext cx="7162800" cy="38100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10000"/>
              </a:lnSpc>
              <a:buNone/>
            </a:pP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Abdelhak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Mervat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2001: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	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i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 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Management is a term used to describe a variety of things in contemporary organization.  Sometime it is used to describe a groups of people who “get things done through other people”</a:t>
            </a:r>
            <a:endParaRPr lang="en-US" dirty="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MANAJER  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524000"/>
            <a:ext cx="8153400" cy="4724400"/>
          </a:xfrm>
        </p:spPr>
        <p:txBody>
          <a:bodyPr>
            <a:noAutofit/>
          </a:bodyPr>
          <a:lstStyle/>
          <a:p>
            <a:pPr eaLnBrk="1" hangingPunct="1">
              <a:lnSpc>
                <a:spcPct val="110000"/>
              </a:lnSpc>
              <a:buClrTx/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Manager is a </a:t>
            </a:r>
            <a:r>
              <a:rPr lang="en-US" u="sng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person who manages 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the affairs of a business, institution, team, etc </a:t>
            </a:r>
            <a:r>
              <a:rPr lang="en-US" sz="2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(Webster’s New World </a:t>
            </a:r>
            <a:r>
              <a:rPr lang="en-US" sz="24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Dict</a:t>
            </a:r>
            <a:r>
              <a:rPr lang="en-US" sz="2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)</a:t>
            </a:r>
            <a:endParaRPr lang="en-US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110000"/>
              </a:lnSpc>
              <a:buClrTx/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Manager is one who </a:t>
            </a:r>
            <a:r>
              <a:rPr lang="en-US" u="sng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monitors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an organizational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enviroment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to </a:t>
            </a:r>
            <a:r>
              <a:rPr lang="en-US" u="sng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anticipate change 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and to bring about the necessary adaptive </a:t>
            </a:r>
            <a:r>
              <a:rPr lang="en-US" u="sng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responses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to ensure that the organization’s </a:t>
            </a:r>
            <a:r>
              <a:rPr lang="en-US" u="sng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objectives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are met </a:t>
            </a:r>
            <a:r>
              <a:rPr lang="en-US" sz="2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(Huffman, 1994)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MANAGMENT </a:t>
            </a:r>
            <a:r>
              <a:rPr lang="en-US" b="1" u="sng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AS A PROCESS </a:t>
            </a:r>
            <a:endParaRPr lang="en-US" b="1" u="sng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idx="1"/>
          </p:nvPr>
        </p:nvSpPr>
        <p:spPr>
          <a:xfrm>
            <a:off x="838200" y="1676400"/>
            <a:ext cx="7620000" cy="3810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None/>
            </a:pP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	</a:t>
            </a: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MANAGERS </a:t>
            </a:r>
            <a:r>
              <a:rPr lang="en-US" sz="3600" b="1" u="sng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USE A PROCESS </a:t>
            </a:r>
            <a:r>
              <a:rPr lang="en-US" sz="3600" dirty="0" smtClean="0">
                <a:solidFill>
                  <a:srgbClr val="00B0F0"/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sz="3600" dirty="0" smtClean="0">
                <a:latin typeface="Tahoma" pitchFamily="34" charset="0"/>
                <a:cs typeface="Tahoma" pitchFamily="34" charset="0"/>
              </a:rPr>
              <a:t>	of 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management that is accomplished through a series of functions that they perform.</a:t>
            </a:r>
            <a:r>
              <a:rPr lang="en-US" sz="4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sz="4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	</a:t>
            </a:r>
            <a:r>
              <a:rPr lang="en-US" sz="2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(</a:t>
            </a:r>
            <a:r>
              <a:rPr lang="en-US" sz="24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Abdelhak</a:t>
            </a:r>
            <a:r>
              <a:rPr lang="en-US" sz="2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Mervat</a:t>
            </a:r>
            <a:r>
              <a:rPr lang="en-US" sz="2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2001 “Health Information : Management of a Strategic Resource”., WB Saunders Company, Second Edition, USA)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FUNGSI MANAJEMEM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524000"/>
            <a:ext cx="7086600" cy="4114800"/>
          </a:xfrm>
        </p:spPr>
        <p:txBody>
          <a:bodyPr>
            <a:normAutofit fontScale="92500"/>
          </a:bodyPr>
          <a:lstStyle/>
          <a:p>
            <a:pPr eaLnBrk="1" hangingPunct="1">
              <a:buNone/>
            </a:pP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Henry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Fayol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(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Sondang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P, 1997):</a:t>
            </a:r>
          </a:p>
          <a:p>
            <a:pPr lvl="1" eaLnBrk="1" hangingPunct="1">
              <a:buNone/>
            </a:pP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Planning, Organizing, Commanding, </a:t>
            </a:r>
          </a:p>
          <a:p>
            <a:pPr lvl="1" eaLnBrk="1" hangingPunct="1">
              <a:buNone/>
            </a:pP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Coordinating, Controlling</a:t>
            </a:r>
          </a:p>
          <a:p>
            <a:pPr lvl="1" eaLnBrk="1" hangingPunct="1">
              <a:buNone/>
            </a:pPr>
            <a:endParaRPr lang="en-US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buNone/>
            </a:pP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George R Terry (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Sondang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P, 1997):</a:t>
            </a:r>
          </a:p>
          <a:p>
            <a:pPr lvl="1" eaLnBrk="1" hangingPunct="1">
              <a:buNone/>
            </a:pP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Planning, Organizing, Actuating, </a:t>
            </a:r>
          </a:p>
          <a:p>
            <a:pPr lvl="1" eaLnBrk="1" hangingPunct="1">
              <a:buNone/>
            </a:pP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Controlling</a:t>
            </a:r>
            <a:endParaRPr lang="en-US" sz="24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FUNGSI MANAJEMEM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828800"/>
            <a:ext cx="7543800" cy="2895600"/>
          </a:xfrm>
        </p:spPr>
        <p:txBody>
          <a:bodyPr>
            <a:normAutofit/>
          </a:bodyPr>
          <a:lstStyle/>
          <a:p>
            <a:pPr eaLnBrk="1" hangingPunct="1">
              <a:buNone/>
            </a:pPr>
            <a:r>
              <a:rPr lang="en-US" sz="44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Sondang</a:t>
            </a:r>
            <a:r>
              <a:rPr lang="en-US" sz="4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P, 1997:</a:t>
            </a:r>
          </a:p>
          <a:p>
            <a:pPr lvl="1" eaLnBrk="1" hangingPunct="1">
              <a:buNone/>
            </a:pP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Perencanaan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Pengorganisasian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</a:p>
          <a:p>
            <a:pPr lvl="1" eaLnBrk="1" hangingPunct="1">
              <a:buNone/>
            </a:pP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Pemberian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Motivasi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Pengawasan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</a:p>
          <a:p>
            <a:pPr lvl="1" eaLnBrk="1" hangingPunct="1">
              <a:buNone/>
            </a:pP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Penilaian</a:t>
            </a:r>
            <a:endParaRPr lang="en-US" sz="36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/>
            <a:endParaRPr lang="en-US" sz="2800" dirty="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1BA90-75BA-4DFC-AB9D-96C0BFB390B9}" type="datetime1">
              <a:rPr lang="en-US" smtClean="0"/>
              <a:pPr/>
              <a:t>8/29/2018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4780C-A3EE-478B-825D-2F58CABA92C2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4" name="Diagram 3"/>
          <p:cNvGraphicFramePr/>
          <p:nvPr/>
        </p:nvGraphicFramePr>
        <p:xfrm>
          <a:off x="1219200" y="914400"/>
          <a:ext cx="73914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ectangle 5"/>
          <p:cNvSpPr/>
          <p:nvPr/>
        </p:nvSpPr>
        <p:spPr>
          <a:xfrm>
            <a:off x="1219200" y="304800"/>
            <a:ext cx="5243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FUNGSI MANAJEMEN </a:t>
            </a:r>
            <a:endParaRPr lang="en-US" sz="3600" b="1" dirty="0">
              <a:solidFill>
                <a:schemeClr val="accent2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PERENCANAAN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76400"/>
            <a:ext cx="7467600" cy="4038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ClrTx/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Selalu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ada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di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setiap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fungsi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manajemen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tujuan</a:t>
            </a:r>
            <a:endParaRPr lang="en-US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90000"/>
              </a:lnSpc>
              <a:buClrTx/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Penting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untuk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pengawasan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&amp;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pengambilan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keputusan</a:t>
            </a:r>
            <a:endParaRPr lang="en-US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90000"/>
              </a:lnSpc>
              <a:buClrTx/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Dasar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bagi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manajemen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pengawasan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pengorganisasian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&amp;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jadwal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kegiatan</a:t>
            </a:r>
            <a:endParaRPr lang="en-US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90000"/>
              </a:lnSpc>
              <a:buClrTx/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Peranan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penting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untuk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keberhasilan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di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fas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yankes</a:t>
            </a:r>
            <a:endParaRPr lang="en-US" sz="28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PERENCANAAN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752600"/>
            <a:ext cx="7675562" cy="4114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ClrTx/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Berpikir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ke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depan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apa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yg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akan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terjadi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apa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yg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akan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dilakukan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berapa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proyeksi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yg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akan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diperoleh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 </a:t>
            </a:r>
          </a:p>
          <a:p>
            <a:pPr eaLnBrk="1" hangingPunct="1">
              <a:lnSpc>
                <a:spcPct val="80000"/>
              </a:lnSpc>
              <a:buClrTx/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Mengontrol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masa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depan</a:t>
            </a:r>
            <a:endParaRPr lang="en-US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80000"/>
              </a:lnSpc>
              <a:buClrTx/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Peramalan</a:t>
            </a:r>
            <a:endParaRPr lang="en-US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80000"/>
              </a:lnSpc>
              <a:buClrTx/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Pengambilan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keputusan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terpadu</a:t>
            </a:r>
            <a:endParaRPr lang="en-US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80000"/>
              </a:lnSpc>
              <a:buClrTx/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Prosedur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pengambilan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keputusan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  <a:buClrTx/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Proses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kegiatan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di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masa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mendatang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secara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sistematik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&amp;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bertahap</a:t>
            </a:r>
            <a:endParaRPr lang="en-US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80000"/>
              </a:lnSpc>
              <a:buClrTx/>
              <a:buNone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	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(</a:t>
            </a:r>
            <a:r>
              <a:rPr lang="en-US" sz="1600" dirty="0" err="1" smtClean="0">
                <a:latin typeface="Tahoma" pitchFamily="34" charset="0"/>
                <a:cs typeface="Tahoma" pitchFamily="34" charset="0"/>
              </a:rPr>
              <a:t>Yaslis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1600" dirty="0" err="1" smtClean="0">
                <a:latin typeface="Tahoma" pitchFamily="34" charset="0"/>
                <a:cs typeface="Tahoma" pitchFamily="34" charset="0"/>
              </a:rPr>
              <a:t>Ilyas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, 2000)</a:t>
            </a:r>
            <a:endParaRPr lang="en-US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/>
            <a:endParaRPr lang="en-US" sz="2800" dirty="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TAHAP PERENCANAAN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752600"/>
            <a:ext cx="8153400" cy="4038600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ClrTx/>
              <a:buFont typeface="Wingdings" pitchFamily="2" charset="2"/>
              <a:buChar char="§"/>
            </a:pP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Analisa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situasi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(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situasional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analysis)</a:t>
            </a:r>
          </a:p>
          <a:p>
            <a:pPr eaLnBrk="1" hangingPunct="1">
              <a:lnSpc>
                <a:spcPct val="80000"/>
              </a:lnSpc>
              <a:buClrTx/>
              <a:buFont typeface="Wingdings" pitchFamily="2" charset="2"/>
              <a:buChar char="§"/>
            </a:pP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Penetapan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persoalan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(problem statement)</a:t>
            </a:r>
          </a:p>
          <a:p>
            <a:pPr eaLnBrk="1" hangingPunct="1">
              <a:lnSpc>
                <a:spcPct val="80000"/>
              </a:lnSpc>
              <a:buClrTx/>
              <a:buFont typeface="Wingdings" pitchFamily="2" charset="2"/>
              <a:buChar char="§"/>
            </a:pP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Pemecahan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persoalan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(alternative solution)</a:t>
            </a:r>
          </a:p>
          <a:p>
            <a:pPr eaLnBrk="1" hangingPunct="1">
              <a:lnSpc>
                <a:spcPct val="80000"/>
              </a:lnSpc>
              <a:buClrTx/>
              <a:buFont typeface="Wingdings" pitchFamily="2" charset="2"/>
              <a:buChar char="§"/>
            </a:pP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Pembahasan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menentukan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rencana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(decision)</a:t>
            </a:r>
          </a:p>
          <a:p>
            <a:pPr eaLnBrk="1" hangingPunct="1">
              <a:lnSpc>
                <a:spcPct val="80000"/>
              </a:lnSpc>
              <a:buClrTx/>
              <a:buFont typeface="Wingdings" pitchFamily="2" charset="2"/>
              <a:buChar char="§"/>
            </a:pP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Pelaksanaan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rencana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(implementation of decision)</a:t>
            </a:r>
          </a:p>
          <a:p>
            <a:pPr eaLnBrk="1" hangingPunct="1">
              <a:lnSpc>
                <a:spcPct val="80000"/>
              </a:lnSpc>
              <a:buClrTx/>
              <a:buFont typeface="Wingdings" pitchFamily="2" charset="2"/>
              <a:buChar char="§"/>
            </a:pP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Pengawasan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&amp;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perbaikan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(supervision &amp; revision)</a:t>
            </a:r>
          </a:p>
          <a:p>
            <a:pPr eaLnBrk="1" hangingPunct="1">
              <a:lnSpc>
                <a:spcPct val="80000"/>
              </a:lnSpc>
              <a:buClrTx/>
              <a:buFont typeface="Wingdings" pitchFamily="2" charset="2"/>
              <a:buChar char="§"/>
            </a:pP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Penilaian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akhir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(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evaluastion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as a new diagnoses)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685800"/>
            <a:ext cx="8686800" cy="914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KEMAMPUAN YANG DIHARAPKAN</a:t>
            </a: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602163"/>
          </a:xfrm>
        </p:spPr>
        <p:txBody>
          <a:bodyPr/>
          <a:lstStyle/>
          <a:p>
            <a:pPr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UMUM:</a:t>
            </a:r>
          </a:p>
          <a:p>
            <a:pPr>
              <a:buNone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Mahasiswa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mampu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memahami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konsep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 eaLnBrk="1" hangingPunct="1">
              <a:buNone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manajemen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secara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umum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KHUSUS</a:t>
            </a: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MEMAHAMI: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514350" indent="-514350" eaLnBrk="1" hangingPunct="1">
              <a:buClrTx/>
              <a:buFont typeface="+mj-lt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Pengertian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manajemen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secara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umum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514350" indent="-514350" eaLnBrk="1" hangingPunct="1">
              <a:buClrTx/>
              <a:buFont typeface="+mj-lt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Perbedaan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manajemen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manajer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514350" indent="-514350" eaLnBrk="1" hangingPunct="1">
              <a:buClrTx/>
              <a:buFont typeface="+mj-lt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Fungsi-fungsi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manajemen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dalam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organisasi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ORGANISASI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507288" cy="3886200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None/>
            </a:pP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	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Setiap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bentuk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persekutuan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antar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2 </a:t>
            </a:r>
            <a:r>
              <a:rPr lang="en-US" sz="3600" u="sng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orang</a:t>
            </a:r>
            <a:r>
              <a:rPr lang="en-US" sz="3600" u="sng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/</a:t>
            </a:r>
            <a:r>
              <a:rPr lang="en-US" sz="3600" u="sng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lebih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yg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bekerjasama</a:t>
            </a:r>
            <a:r>
              <a:rPr lang="en-US" sz="3600" u="sng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utk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tugas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bersama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&amp; </a:t>
            </a:r>
            <a:r>
              <a:rPr lang="en-US" sz="3600" u="sng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terikat</a:t>
            </a:r>
            <a:r>
              <a:rPr lang="en-US" sz="3600" u="sng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secara</a:t>
            </a:r>
            <a:r>
              <a:rPr lang="en-US" sz="3600" u="sng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formal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yg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terdapat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hubungan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antar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seseorang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/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kelompok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pimpinan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dan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buruh</a:t>
            </a:r>
            <a:r>
              <a:rPr lang="en-US" sz="4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(</a:t>
            </a:r>
            <a:r>
              <a:rPr lang="en-US" sz="24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Siagian</a:t>
            </a:r>
            <a:r>
              <a:rPr lang="en-US" sz="2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. P, 1997)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2"/>
          <p:cNvSpPr>
            <a:spLocks noGrp="1" noChangeArrowheads="1"/>
          </p:cNvSpPr>
          <p:nvPr>
            <p:ph idx="1"/>
          </p:nvPr>
        </p:nvSpPr>
        <p:spPr>
          <a:xfrm>
            <a:off x="1066800" y="914400"/>
            <a:ext cx="7315200" cy="4419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ORGANISASI:</a:t>
            </a:r>
            <a:r>
              <a:rPr lang="en-US" sz="4000" b="1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pPr lvl="1" eaLnBrk="1" hangingPunct="1">
              <a:buClrTx/>
              <a:buFont typeface="Wingdings" pitchFamily="2" charset="2"/>
              <a:buChar char="Ø"/>
            </a:pP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wadah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kerjasama</a:t>
            </a:r>
            <a:endParaRPr lang="en-US" sz="36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lvl="1" eaLnBrk="1" hangingPunct="1">
              <a:buClrTx/>
              <a:buFont typeface="Wingdings" pitchFamily="2" charset="2"/>
              <a:buChar char="Ø"/>
            </a:pP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proses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kerjasama</a:t>
            </a:r>
            <a:endParaRPr lang="en-US" sz="36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lvl="1" eaLnBrk="1" hangingPunct="1">
              <a:buClrTx/>
              <a:buFont typeface="Wingdings" pitchFamily="2" charset="2"/>
              <a:buChar char="Ø"/>
            </a:pP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tata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cara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staf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mencapai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tujuan</a:t>
            </a:r>
            <a:endParaRPr lang="en-US" sz="36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lvl="1" eaLnBrk="1" hangingPunct="1">
              <a:buClrTx/>
              <a:buFont typeface="Wingdings" pitchFamily="2" charset="2"/>
              <a:buChar char="Ø"/>
            </a:pP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alat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pimpinan</a:t>
            </a:r>
            <a:endParaRPr lang="en-US" sz="24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8001000" cy="838200"/>
          </a:xfrm>
        </p:spPr>
        <p:txBody>
          <a:bodyPr>
            <a:noAutofit/>
          </a:bodyPr>
          <a:lstStyle/>
          <a:p>
            <a:pPr algn="ctr"/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FUNGSI ORGANISASI</a:t>
            </a:r>
            <a:endParaRPr lang="en-US" sz="4800" b="1" dirty="0" smtClean="0">
              <a:solidFill>
                <a:srgbClr val="FFC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3505201" cy="4267200"/>
          </a:xfrm>
          <a:ln>
            <a:solidFill>
              <a:schemeClr val="tx1"/>
            </a:solidFill>
            <a:prstDash val="sysDot"/>
          </a:ln>
        </p:spPr>
        <p:txBody>
          <a:bodyPr/>
          <a:lstStyle/>
          <a:p>
            <a:pPr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WADAH</a:t>
            </a:r>
            <a:endParaRPr lang="en-US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	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Kegiatan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administrasi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manajemen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dijalankan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secara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statis</a:t>
            </a:r>
            <a:endParaRPr lang="en-US" sz="20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4343400" y="1620083"/>
            <a:ext cx="4191000" cy="4247317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PROSES</a:t>
            </a:r>
            <a:endParaRPr lang="en-US" sz="3200" b="1" dirty="0">
              <a:latin typeface="Tahoma" pitchFamily="34" charset="0"/>
              <a:cs typeface="Tahoma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2800" dirty="0" err="1">
                <a:latin typeface="Tahoma" pitchFamily="34" charset="0"/>
                <a:cs typeface="Tahoma" pitchFamily="34" charset="0"/>
              </a:rPr>
              <a:t>Interaksi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antara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orang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sbg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anggota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organisasi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itu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secara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dinamis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. </a:t>
            </a:r>
          </a:p>
          <a:p>
            <a:pPr>
              <a:spcBef>
                <a:spcPct val="50000"/>
              </a:spcBef>
            </a:pPr>
            <a:r>
              <a:rPr lang="en-US" sz="2800" dirty="0">
                <a:latin typeface="Tahoma" pitchFamily="34" charset="0"/>
                <a:cs typeface="Tahoma" pitchFamily="34" charset="0"/>
              </a:rPr>
              <a:t>Hub formal: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St.Org</a:t>
            </a:r>
            <a:endParaRPr lang="en-US" sz="2800" dirty="0">
              <a:latin typeface="Tahoma" pitchFamily="34" charset="0"/>
              <a:cs typeface="Tahoma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2800" dirty="0">
                <a:latin typeface="Tahoma" pitchFamily="34" charset="0"/>
                <a:cs typeface="Tahoma" pitchFamily="34" charset="0"/>
              </a:rPr>
              <a:t>Hub Informal: personal relation,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kesamaan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keahlian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,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kepentingan</a:t>
            </a:r>
            <a:endParaRPr lang="en-US" sz="28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PENG</a:t>
            </a:r>
            <a:r>
              <a:rPr lang="en-US" b="1" u="sng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ORGANISASI</a:t>
            </a: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AN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752600"/>
            <a:ext cx="8077200" cy="4343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ClrTx/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Membagi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/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mengalokasi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sumber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daya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tujuan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dlm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perencanaan</a:t>
            </a:r>
            <a:endParaRPr lang="en-US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90000"/>
              </a:lnSpc>
              <a:buClrTx/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Memerlukan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pemahaman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konsep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dari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staf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pembagian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tugas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termasuk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penyediaan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sumber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daya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lain.</a:t>
            </a:r>
          </a:p>
          <a:p>
            <a:pPr eaLnBrk="1" hangingPunct="1">
              <a:lnSpc>
                <a:spcPct val="90000"/>
              </a:lnSpc>
              <a:buClrTx/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Pembahasan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tentang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:</a:t>
            </a:r>
          </a:p>
          <a:p>
            <a:pPr lvl="3" eaLnBrk="1" hangingPunct="1">
              <a:lnSpc>
                <a:spcPct val="90000"/>
              </a:lnSpc>
              <a:buClrTx/>
              <a:buFont typeface="Wingdings" pitchFamily="2" charset="2"/>
              <a:buChar char="§"/>
            </a:pP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hakiki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organisasi</a:t>
            </a:r>
            <a:endParaRPr lang="en-US" sz="28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lvl="3" eaLnBrk="1" hangingPunct="1">
              <a:lnSpc>
                <a:spcPct val="90000"/>
              </a:lnSpc>
              <a:buClrTx/>
              <a:buFont typeface="Wingdings" pitchFamily="2" charset="2"/>
              <a:buChar char="§"/>
            </a:pP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sifat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organisasi</a:t>
            </a:r>
            <a:endParaRPr lang="en-US" sz="28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lvl="3" eaLnBrk="1" hangingPunct="1">
              <a:lnSpc>
                <a:spcPct val="90000"/>
              </a:lnSpc>
              <a:buClrTx/>
              <a:buFont typeface="Wingdings" pitchFamily="2" charset="2"/>
              <a:buChar char="§"/>
            </a:pP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peranan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manusia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dalam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organisasi</a:t>
            </a:r>
            <a:endParaRPr lang="en-US" sz="28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PENGORGANISASIAN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828800"/>
            <a:ext cx="7010400" cy="3455987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None/>
            </a:pPr>
            <a:r>
              <a:rPr lang="en-US" sz="3600" dirty="0" smtClean="0">
                <a:solidFill>
                  <a:srgbClr val="000099"/>
                </a:solidFill>
              </a:rPr>
              <a:t>	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“Organizing is the management function of distributing or allocating resources forward the accomplishment of the objectives defined the plan” </a:t>
            </a:r>
            <a:r>
              <a:rPr lang="en-US" sz="1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(Huffman, 1994)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838200"/>
            <a:ext cx="7454900" cy="4648200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buNone/>
            </a:pPr>
            <a:r>
              <a:rPr lang="en-US" sz="4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	</a:t>
            </a:r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PENGORGANISASIAN</a:t>
            </a:r>
            <a:r>
              <a:rPr lang="en-US" sz="3600" b="1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  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sz="3600" dirty="0" smtClean="0">
                <a:solidFill>
                  <a:srgbClr val="000099"/>
                </a:solidFill>
              </a:rPr>
              <a:t>	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Keseluruhan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proses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pengelompokan</a:t>
            </a:r>
            <a:r>
              <a:rPr lang="en-US" sz="3600" u="sng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orang</a:t>
            </a:r>
            <a:r>
              <a:rPr lang="en-US" sz="3600" u="sng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en-US" sz="3600" u="sng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alat</a:t>
            </a:r>
            <a:r>
              <a:rPr lang="en-US" sz="3600" u="sng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en-US" sz="3600" u="sng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tugas</a:t>
            </a:r>
            <a:r>
              <a:rPr lang="en-US" sz="3600" u="sng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en-US" sz="3600" u="sng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tg</a:t>
            </a:r>
            <a:r>
              <a:rPr lang="en-US" sz="3600" u="sng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jwb</a:t>
            </a:r>
            <a:r>
              <a:rPr lang="en-US" sz="3600" u="sng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en-US" sz="3600" u="sng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wewenang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sedemikian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rupa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shg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tercipta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suatu</a:t>
            </a:r>
            <a:r>
              <a:rPr lang="en-US" sz="3600" u="sng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kesatuan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dlm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rangka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pencapaian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tujuan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yg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ditetapkan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(</a:t>
            </a:r>
            <a:r>
              <a:rPr lang="en-US" sz="1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Siagian</a:t>
            </a:r>
            <a:r>
              <a:rPr lang="en-US" sz="1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1997)</a:t>
            </a:r>
          </a:p>
          <a:p>
            <a:pPr eaLnBrk="1" hangingPunct="1"/>
            <a:endParaRPr lang="en-US" sz="1800" dirty="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FUNGSI PENGORGANISASIAN</a:t>
            </a:r>
            <a:endParaRPr lang="en-US" sz="4000" b="1" dirty="0" smtClean="0">
              <a:solidFill>
                <a:srgbClr val="FFC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752600"/>
            <a:ext cx="7162800" cy="3062288"/>
          </a:xfrm>
        </p:spPr>
        <p:txBody>
          <a:bodyPr>
            <a:normAutofit/>
          </a:bodyPr>
          <a:lstStyle/>
          <a:p>
            <a:pPr eaLnBrk="1" hangingPunct="1">
              <a:buNone/>
            </a:pPr>
            <a:r>
              <a:rPr lang="en-US" sz="3600" dirty="0" smtClean="0">
                <a:solidFill>
                  <a:srgbClr val="000099"/>
                </a:solidFill>
              </a:rPr>
              <a:t>	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Alat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: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memadukan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(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sinkronisasi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)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semua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kegiatan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yg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beraspek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personil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finansial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material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dan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tata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cara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dalam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rangka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mencapai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tujuan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FUNGSI PENGORGANISASIAN</a:t>
            </a:r>
            <a:endParaRPr lang="en-US" sz="4000" b="1" dirty="0" smtClean="0">
              <a:solidFill>
                <a:srgbClr val="FFC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676400"/>
            <a:ext cx="7086600" cy="4038600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Untuk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mengetahui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:</a:t>
            </a:r>
          </a:p>
          <a:p>
            <a:pPr marL="742950" indent="-742950" eaLnBrk="1" hangingPunct="1">
              <a:lnSpc>
                <a:spcPct val="80000"/>
              </a:lnSpc>
              <a:buClrTx/>
              <a:buFont typeface="+mj-lt"/>
              <a:buAutoNum type="arabicPeriod"/>
            </a:pP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Pembagian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tugas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perorangan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/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kelompok</a:t>
            </a:r>
            <a:endParaRPr lang="en-US" sz="36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742950" indent="-742950" eaLnBrk="1" hangingPunct="1">
              <a:lnSpc>
                <a:spcPct val="80000"/>
              </a:lnSpc>
              <a:buClrTx/>
              <a:buFont typeface="+mj-lt"/>
              <a:buAutoNum type="arabicPeriod"/>
            </a:pP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Hub.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organisatoris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antar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orang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melalui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kegiatannya</a:t>
            </a:r>
            <a:endParaRPr lang="en-US" sz="36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742950" indent="-742950" eaLnBrk="1" hangingPunct="1">
              <a:lnSpc>
                <a:spcPct val="80000"/>
              </a:lnSpc>
              <a:buClrTx/>
              <a:buFont typeface="+mj-lt"/>
              <a:buAutoNum type="arabicPeriod"/>
            </a:pP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Pendelegasian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wewenang</a:t>
            </a:r>
            <a:endParaRPr lang="en-US" sz="36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742950" indent="-742950" eaLnBrk="1" hangingPunct="1">
              <a:lnSpc>
                <a:spcPct val="80000"/>
              </a:lnSpc>
              <a:buClrTx/>
              <a:buFont typeface="+mj-lt"/>
              <a:buAutoNum type="arabicPeriod"/>
            </a:pP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Pemanfaatan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staf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&amp;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fasilitas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fisik</a:t>
            </a:r>
            <a:endParaRPr lang="en-US" sz="28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LANGKAH PENGORGANISASIAN</a:t>
            </a:r>
            <a:endParaRPr lang="en-US" sz="4000" b="1" dirty="0" smtClean="0">
              <a:solidFill>
                <a:srgbClr val="FFC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76400"/>
            <a:ext cx="7391400" cy="4002087"/>
          </a:xfrm>
        </p:spPr>
        <p:txBody>
          <a:bodyPr/>
          <a:lstStyle/>
          <a:p>
            <a:pPr marL="514350" indent="-514350" eaLnBrk="1" hangingPunct="1">
              <a:buClrTx/>
              <a:buFont typeface="+mj-lt"/>
              <a:buAutoNum type="arabicPeriod"/>
            </a:pP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Tujuan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dipahami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oleh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staf</a:t>
            </a:r>
            <a:endParaRPr lang="en-US" sz="28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514350" indent="-514350" eaLnBrk="1" hangingPunct="1">
              <a:buClrTx/>
              <a:buFont typeface="+mj-lt"/>
              <a:buAutoNum type="arabicPeriod"/>
            </a:pP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Membagi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habis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pekerjaan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pPr marL="514350" indent="-514350" eaLnBrk="1" hangingPunct="1">
              <a:buClrTx/>
              <a:buFont typeface="+mj-lt"/>
              <a:buAutoNum type="arabicPeriod"/>
            </a:pP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Menggolongkan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kegiatan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pokok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(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apa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yg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harus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dikerjakan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)</a:t>
            </a:r>
          </a:p>
          <a:p>
            <a:pPr marL="514350" indent="-514350" eaLnBrk="1" hangingPunct="1">
              <a:buClrTx/>
              <a:buFont typeface="+mj-lt"/>
              <a:buAutoNum type="arabicPeriod"/>
            </a:pP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Menetapkan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berbagai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kewajiban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staf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&amp;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menyediakan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fasilitas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yg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diperlukan</a:t>
            </a:r>
            <a:endParaRPr lang="en-US" sz="28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514350" indent="-514350" eaLnBrk="1" hangingPunct="1">
              <a:buClrTx/>
              <a:buFont typeface="+mj-lt"/>
              <a:buAutoNum type="arabicPeriod"/>
            </a:pP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Penugasan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personil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yg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cakap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(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mampu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?)</a:t>
            </a:r>
          </a:p>
          <a:p>
            <a:pPr marL="514350" indent="-514350" eaLnBrk="1" hangingPunct="1">
              <a:buClrTx/>
              <a:buFont typeface="+mj-lt"/>
              <a:buAutoNum type="arabicPeriod"/>
            </a:pP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Mendelegasikan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wewenang</a:t>
            </a:r>
            <a:endParaRPr lang="en-US" sz="28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ORGANISASI YANG BAIK</a:t>
            </a:r>
            <a:endParaRPr lang="en-US" sz="4000" b="1" dirty="0" smtClean="0">
              <a:solidFill>
                <a:srgbClr val="FFC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85800" y="1636713"/>
            <a:ext cx="4191000" cy="4078287"/>
          </a:xfrm>
          <a:ln>
            <a:solidFill>
              <a:schemeClr val="tx1"/>
            </a:solidFill>
            <a:prstDash val="sysDot"/>
          </a:ln>
        </p:spPr>
        <p:txBody>
          <a:bodyPr>
            <a:normAutofit fontScale="85000" lnSpcReduction="10000"/>
          </a:bodyPr>
          <a:lstStyle/>
          <a:p>
            <a:pPr marL="514350" indent="-514350" eaLnBrk="1" hangingPunct="1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sz="3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tujuan</a:t>
            </a: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jelas</a:t>
            </a:r>
            <a:endParaRPr lang="en-US" sz="32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514350" indent="-514350" eaLnBrk="1" hangingPunct="1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sz="3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dipahami</a:t>
            </a: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setiap</a:t>
            </a: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orang</a:t>
            </a:r>
            <a:endParaRPr lang="en-US" sz="32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514350" indent="-514350" eaLnBrk="1" hangingPunct="1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sz="3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diterima</a:t>
            </a: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setiap</a:t>
            </a: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orang</a:t>
            </a:r>
            <a:endParaRPr lang="en-US" sz="32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514350" indent="-514350" eaLnBrk="1" hangingPunct="1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sz="3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kesatuan</a:t>
            </a: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arah</a:t>
            </a:r>
            <a:endParaRPr lang="en-US" sz="32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514350" indent="-514350" eaLnBrk="1" hangingPunct="1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sz="3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kesatuan</a:t>
            </a: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perintah</a:t>
            </a:r>
            <a:endParaRPr lang="en-US" sz="32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514350" indent="-514350" eaLnBrk="1" hangingPunct="1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sz="3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keseimbangan</a:t>
            </a: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w &amp; </a:t>
            </a:r>
            <a:r>
              <a:rPr lang="en-US" sz="3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tg</a:t>
            </a: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jwb</a:t>
            </a:r>
            <a:endParaRPr lang="en-US" sz="32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514350" indent="-514350" eaLnBrk="1" hangingPunct="1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sz="3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pembagian</a:t>
            </a: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tugas</a:t>
            </a: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keahlian</a:t>
            </a:r>
            <a:endParaRPr lang="en-US" sz="32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5105400" y="1600200"/>
            <a:ext cx="3581400" cy="4114801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 startAt="8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struktur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sederhana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 startAt="8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relatif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permanen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 startAt="8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jaminan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jabatan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(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tdk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semena-mena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)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 startAt="8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balas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jasa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setimpal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 startAt="8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penempatan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sesuai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keahlian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914400"/>
            <a:ext cx="4876800" cy="4678362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RUMAH SAKIT/PKM/FASYANKES</a:t>
            </a:r>
            <a:r>
              <a:rPr kumimoji="0" lang="en-US" sz="7200" b="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Impact"/>
                <a:ea typeface="+mj-ea"/>
                <a:cs typeface="+mj-cs"/>
              </a:rPr>
              <a:t/>
            </a:r>
            <a:br>
              <a:rPr kumimoji="0" lang="en-US" sz="7200" b="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Impact"/>
                <a:ea typeface="+mj-ea"/>
                <a:cs typeface="+mj-cs"/>
              </a:rPr>
            </a:br>
            <a:r>
              <a:rPr kumimoji="0" lang="en-US" sz="7200" b="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Impact"/>
                <a:ea typeface="+mj-ea"/>
                <a:cs typeface="+mj-cs"/>
              </a:rPr>
              <a:t/>
            </a:r>
            <a:br>
              <a:rPr kumimoji="0" lang="en-US" sz="7200" b="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Impact"/>
                <a:ea typeface="+mj-ea"/>
                <a:cs typeface="+mj-cs"/>
              </a:rPr>
            </a:br>
            <a:r>
              <a:rPr kumimoji="0" lang="en-US" sz="7200" b="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Impact"/>
                <a:ea typeface="+mj-ea"/>
                <a:cs typeface="+mj-cs"/>
              </a:rPr>
              <a:t> </a:t>
            </a:r>
            <a:r>
              <a:rPr kumimoji="0" lang="en-US" sz="5400" b="1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SISTEM</a:t>
            </a:r>
            <a:endParaRPr kumimoji="0" lang="en-US" sz="66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5638800" y="2743200"/>
            <a:ext cx="533400" cy="914400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248400" y="2811959"/>
            <a:ext cx="2590800" cy="7694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sz="4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TUJUAN</a:t>
            </a:r>
            <a:endParaRPr lang="en-US" sz="4400" b="1" dirty="0">
              <a:solidFill>
                <a:srgbClr val="00B0F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2895600" y="3581400"/>
            <a:ext cx="609600" cy="762000"/>
          </a:xfrm>
          <a:prstGeom prst="downArrow">
            <a:avLst/>
          </a:prstGeom>
          <a:solidFill>
            <a:srgbClr val="00B0F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143000"/>
            <a:ext cx="3886200" cy="4835525"/>
          </a:xfr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WEWENANG </a:t>
            </a:r>
            <a:r>
              <a:rPr lang="en-US" sz="4400" b="1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pPr eaLnBrk="1" hangingPunct="1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	</a:t>
            </a:r>
            <a:r>
              <a:rPr lang="en-US" sz="3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Hak</a:t>
            </a: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seseorang</a:t>
            </a: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menyuruh</a:t>
            </a: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/</a:t>
            </a:r>
            <a:r>
              <a:rPr lang="en-US" sz="3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melarang</a:t>
            </a: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orang</a:t>
            </a: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lain </a:t>
            </a:r>
            <a:r>
              <a:rPr lang="en-US" sz="3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bertindak</a:t>
            </a: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menggunakan</a:t>
            </a: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sesuatu</a:t>
            </a: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sumber</a:t>
            </a: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atau</a:t>
            </a: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alat</a:t>
            </a:r>
            <a:endParaRPr lang="en-US" sz="32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Rectangle 4"/>
          <p:cNvSpPr txBox="1">
            <a:spLocks noChangeArrowheads="1"/>
          </p:cNvSpPr>
          <p:nvPr/>
        </p:nvSpPr>
        <p:spPr>
          <a:xfrm>
            <a:off x="4495800" y="1143000"/>
            <a:ext cx="4343400" cy="4876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txBody>
          <a:bodyPr>
            <a:norm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4400" b="1" i="0" u="none" strike="noStrike" kern="10" cap="none" spc="0" normalizeH="0" baseline="0" noProof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TG-JAWAB</a:t>
            </a:r>
            <a:endParaRPr kumimoji="0" lang="en-US" sz="4400" b="1" i="0" u="none" strike="noStrike" kern="1200" cap="none" spc="0" normalizeH="0" baseline="0" noProof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Kewajiban utk melakukan tugas &amp; menggunakan alat yg telah dipercayakan seseorang kepadanya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TUGAS 1</a:t>
            </a: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5246" indent="-742950" eaLnBrk="1" hangingPunct="1">
              <a:buClrTx/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Identifikasi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jenis-jenis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kegiatan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yang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ada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di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UK RMIK</a:t>
            </a:r>
          </a:p>
          <a:p>
            <a:pPr marL="825246" indent="-742950" eaLnBrk="1" hangingPunct="1">
              <a:buClrTx/>
              <a:buFont typeface="+mj-lt"/>
              <a:buAutoNum type="arabicPeriod"/>
            </a:pP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Buat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kerangka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pendekatan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sistem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(input,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proses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output)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dari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setiap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kegiatan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tersebut</a:t>
            </a:r>
            <a:endParaRPr lang="en-US" sz="36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sz="36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914400"/>
            <a:ext cx="4876800" cy="4678362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UNIT KERJA</a:t>
            </a:r>
            <a:r>
              <a:rPr kumimoji="0" lang="en-US" sz="5400" b="1" i="0" u="none" strike="noStrike" kern="10" cap="none" spc="0" normalizeH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 RMIK</a:t>
            </a:r>
            <a:r>
              <a:rPr kumimoji="0" lang="en-US" sz="7200" b="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Impact"/>
                <a:ea typeface="+mj-ea"/>
                <a:cs typeface="+mj-cs"/>
              </a:rPr>
              <a:t/>
            </a:r>
            <a:br>
              <a:rPr kumimoji="0" lang="en-US" sz="7200" b="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Impact"/>
                <a:ea typeface="+mj-ea"/>
                <a:cs typeface="+mj-cs"/>
              </a:rPr>
            </a:br>
            <a:r>
              <a:rPr kumimoji="0" lang="en-US" sz="7200" b="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Impact"/>
                <a:ea typeface="+mj-ea"/>
                <a:cs typeface="+mj-cs"/>
              </a:rPr>
              <a:t/>
            </a:r>
            <a:br>
              <a:rPr kumimoji="0" lang="en-US" sz="7200" b="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Impact"/>
                <a:ea typeface="+mj-ea"/>
                <a:cs typeface="+mj-cs"/>
              </a:rPr>
            </a:br>
            <a:r>
              <a:rPr kumimoji="0" lang="en-US" sz="7200" b="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Impact"/>
                <a:ea typeface="+mj-ea"/>
                <a:cs typeface="+mj-cs"/>
              </a:rPr>
              <a:t> </a:t>
            </a:r>
            <a:r>
              <a:rPr kumimoji="0" lang="en-US" sz="5400" b="1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SISTEM</a:t>
            </a:r>
            <a:endParaRPr kumimoji="0" lang="en-US" sz="66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5638800" y="2743200"/>
            <a:ext cx="533400" cy="914400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248400" y="2811959"/>
            <a:ext cx="2590800" cy="7694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sz="4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TUJUAN</a:t>
            </a:r>
            <a:endParaRPr lang="en-US" sz="4400" b="1" dirty="0">
              <a:solidFill>
                <a:srgbClr val="00B0F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2895600" y="3200400"/>
            <a:ext cx="609600" cy="762000"/>
          </a:xfrm>
          <a:prstGeom prst="downArrow">
            <a:avLst/>
          </a:prstGeom>
          <a:solidFill>
            <a:srgbClr val="00B0F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914400"/>
            <a:ext cx="4876800" cy="4678362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UNIT KERJA RMIK</a:t>
            </a:r>
            <a:r>
              <a:rPr kumimoji="0" lang="en-US" sz="7200" b="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Impact"/>
                <a:ea typeface="+mj-ea"/>
                <a:cs typeface="+mj-cs"/>
              </a:rPr>
              <a:t/>
            </a:r>
            <a:br>
              <a:rPr kumimoji="0" lang="en-US" sz="7200" b="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Impact"/>
                <a:ea typeface="+mj-ea"/>
                <a:cs typeface="+mj-cs"/>
              </a:rPr>
            </a:br>
            <a:r>
              <a:rPr kumimoji="0" lang="en-US" sz="7200" b="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Impact"/>
                <a:ea typeface="+mj-ea"/>
                <a:cs typeface="+mj-cs"/>
              </a:rPr>
              <a:t/>
            </a:r>
            <a:br>
              <a:rPr kumimoji="0" lang="en-US" sz="7200" b="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Impact"/>
                <a:ea typeface="+mj-ea"/>
                <a:cs typeface="+mj-cs"/>
              </a:rPr>
            </a:br>
            <a:r>
              <a:rPr kumimoji="0" lang="en-US" sz="5400" b="1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ORGANISASI</a:t>
            </a:r>
            <a:endParaRPr kumimoji="0" lang="en-US" sz="66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5638800" y="2743200"/>
            <a:ext cx="533400" cy="914400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248400" y="2811959"/>
            <a:ext cx="2590800" cy="7694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sz="4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TUJUAN</a:t>
            </a:r>
            <a:endParaRPr lang="en-US" sz="4400" b="1" dirty="0">
              <a:solidFill>
                <a:srgbClr val="00B0F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2895600" y="3581400"/>
            <a:ext cx="609600" cy="762000"/>
          </a:xfrm>
          <a:prstGeom prst="downArrow">
            <a:avLst/>
          </a:prstGeom>
          <a:solidFill>
            <a:srgbClr val="00B0F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MENGAPA PERLU MANAJEMEN ?</a:t>
            </a:r>
            <a:endParaRPr lang="en-US" sz="36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229600" cy="36576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>
              <a:lnSpc>
                <a:spcPct val="110000"/>
              </a:lnSpc>
              <a:buNone/>
            </a:pP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MENCAPAI:</a:t>
            </a:r>
            <a:endParaRPr lang="en-US" sz="36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742950" indent="-742950" eaLnBrk="1" hangingPunct="1">
              <a:lnSpc>
                <a:spcPct val="110000"/>
              </a:lnSpc>
              <a:buClrTx/>
              <a:buFont typeface="+mj-lt"/>
              <a:buAutoNum type="arabicPeriod"/>
            </a:pPr>
            <a:r>
              <a:rPr lang="en-US" sz="3600" u="sng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Tujuan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organisasi</a:t>
            </a:r>
            <a:endParaRPr lang="en-US" sz="36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742950" indent="-742950" eaLnBrk="1" hangingPunct="1">
              <a:lnSpc>
                <a:spcPct val="110000"/>
              </a:lnSpc>
              <a:buClrTx/>
              <a:buFont typeface="+mj-lt"/>
              <a:buAutoNum type="arabicPeriod"/>
            </a:pPr>
            <a:r>
              <a:rPr lang="en-US" sz="3600" u="sng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Keseimbangan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di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antara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tujuan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yg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berbeda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&amp;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saling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bertentangan</a:t>
            </a:r>
            <a:endParaRPr lang="en-US" sz="36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742950" indent="-742950" eaLnBrk="1" hangingPunct="1">
              <a:lnSpc>
                <a:spcPct val="110000"/>
              </a:lnSpc>
              <a:buClrTx/>
              <a:buFont typeface="+mj-lt"/>
              <a:buAutoNum type="arabicPeriod"/>
            </a:pPr>
            <a:r>
              <a:rPr lang="en-US" sz="3600" u="sng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Efisien</a:t>
            </a:r>
            <a:r>
              <a:rPr lang="en-US" sz="3600" u="sng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&amp; </a:t>
            </a:r>
            <a:r>
              <a:rPr lang="en-US" sz="3600" u="sng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efektif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(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kinerja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org)</a:t>
            </a:r>
          </a:p>
        </p:txBody>
      </p:sp>
      <p:sp>
        <p:nvSpPr>
          <p:cNvPr id="7" name="Down Arrow 6"/>
          <p:cNvSpPr/>
          <p:nvPr/>
        </p:nvSpPr>
        <p:spPr>
          <a:xfrm>
            <a:off x="4267200" y="1524000"/>
            <a:ext cx="533400" cy="4572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APA MANAJEMEN ?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4267200" y="1524000"/>
            <a:ext cx="533400" cy="457200"/>
          </a:xfrm>
          <a:prstGeom prst="downArrow">
            <a:avLst/>
          </a:prstGeom>
          <a:solidFill>
            <a:srgbClr val="0070C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09600" y="2057400"/>
            <a:ext cx="8001000" cy="3581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742950" marR="0" lvl="0" indent="-7429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Kemampuan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memperoleh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hasil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  <a:sym typeface="Wingdings" pitchFamily="2" charset="2"/>
              </a:rPr>
              <a:t>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tujuan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melalui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orang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lain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(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P.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Siagian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)</a:t>
            </a:r>
          </a:p>
          <a:p>
            <a:pPr marL="742950" marR="0" lvl="0" indent="-7429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Proses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kegiatan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dg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memanfaatkan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man, money, method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secara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efisien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untuk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mencapai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tujuan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(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Moekiyat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, 1991)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MANAJEMEN 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4267200" y="1524000"/>
            <a:ext cx="533400" cy="457200"/>
          </a:xfrm>
          <a:prstGeom prst="downArrow">
            <a:avLst/>
          </a:prstGeom>
          <a:solidFill>
            <a:srgbClr val="0070C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1295400" y="2209800"/>
            <a:ext cx="6781800" cy="2895600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eaLnBrk="1" hangingPunct="1">
              <a:lnSpc>
                <a:spcPct val="130000"/>
              </a:lnSpc>
              <a:buNone/>
            </a:pPr>
            <a:r>
              <a:rPr lang="en-US" sz="4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	</a:t>
            </a:r>
            <a:r>
              <a:rPr lang="en-US" sz="40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Kerjasama</a:t>
            </a:r>
            <a:r>
              <a:rPr lang="en-US" sz="4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orang-orang</a:t>
            </a:r>
            <a:r>
              <a:rPr lang="en-US" sz="4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4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tujuan</a:t>
            </a:r>
            <a:r>
              <a:rPr lang="en-US" sz="4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bersama</a:t>
            </a:r>
            <a:r>
              <a:rPr lang="en-US" sz="4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dg </a:t>
            </a:r>
            <a:r>
              <a:rPr lang="en-US" sz="40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sistematik</a:t>
            </a:r>
            <a:r>
              <a:rPr lang="en-US" sz="4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en-US" sz="40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efisien</a:t>
            </a:r>
            <a:r>
              <a:rPr lang="en-US" sz="4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en-US" sz="40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efektif</a:t>
            </a:r>
            <a:r>
              <a:rPr lang="en-US" sz="4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(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Martoyo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1990)</a:t>
            </a:r>
            <a:endParaRPr lang="en-US" sz="24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/>
            <a:endParaRPr lang="en-US" sz="2800" dirty="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MANAJEMEN 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676400"/>
            <a:ext cx="7620000" cy="4648200"/>
          </a:xfrm>
          <a:solidFill>
            <a:schemeClr val="bg1"/>
          </a:solidFill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  <a:buClrTx/>
            </a:pP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Dale Yoder (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Moekiyat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1991)</a:t>
            </a:r>
          </a:p>
          <a:p>
            <a:pPr lvl="1" eaLnBrk="1" hangingPunct="1">
              <a:lnSpc>
                <a:spcPct val="90000"/>
              </a:lnSpc>
              <a:buNone/>
            </a:pP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Management refers to the processes of </a:t>
            </a:r>
          </a:p>
          <a:p>
            <a:pPr lvl="1" eaLnBrk="1" hangingPunct="1">
              <a:lnSpc>
                <a:spcPct val="90000"/>
              </a:lnSpc>
              <a:buNone/>
            </a:pP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planning, directing and control</a:t>
            </a:r>
          </a:p>
          <a:p>
            <a:pPr lvl="1" eaLnBrk="1" hangingPunct="1">
              <a:lnSpc>
                <a:spcPct val="90000"/>
              </a:lnSpc>
              <a:buNone/>
            </a:pPr>
            <a:endParaRPr lang="en-US" sz="32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110000"/>
              </a:lnSpc>
              <a:buClrTx/>
            </a:pP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Huffman, 1994:</a:t>
            </a:r>
          </a:p>
          <a:p>
            <a:pPr lvl="1" eaLnBrk="1" hangingPunct="1">
              <a:lnSpc>
                <a:spcPct val="110000"/>
              </a:lnSpc>
              <a:buNone/>
            </a:pP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Management has been defined as the </a:t>
            </a:r>
          </a:p>
          <a:p>
            <a:pPr lvl="1" eaLnBrk="1" hangingPunct="1">
              <a:lnSpc>
                <a:spcPct val="110000"/>
              </a:lnSpc>
              <a:buNone/>
            </a:pP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process of getting things done through </a:t>
            </a:r>
          </a:p>
          <a:p>
            <a:pPr lvl="1" eaLnBrk="1" hangingPunct="1">
              <a:lnSpc>
                <a:spcPct val="110000"/>
              </a:lnSpc>
              <a:buNone/>
            </a:pP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and with people</a:t>
            </a:r>
            <a:endParaRPr lang="en-US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1299</TotalTime>
  <Words>683</Words>
  <Application>Microsoft Office PowerPoint</Application>
  <PresentationFormat>On-screen Show (4:3)</PresentationFormat>
  <Paragraphs>191</Paragraphs>
  <Slides>31</Slides>
  <Notes>30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PowerPoint Presentation</vt:lpstr>
      <vt:lpstr>KEMAMPUAN YANG DIHARAPKAN</vt:lpstr>
      <vt:lpstr>PowerPoint Presentation</vt:lpstr>
      <vt:lpstr>PowerPoint Presentation</vt:lpstr>
      <vt:lpstr>PowerPoint Presentation</vt:lpstr>
      <vt:lpstr>MENGAPA PERLU MANAJEMEN ?</vt:lpstr>
      <vt:lpstr>APA MANAJEMEN ?</vt:lpstr>
      <vt:lpstr>MANAJEMEN </vt:lpstr>
      <vt:lpstr>MANAJEMEN </vt:lpstr>
      <vt:lpstr>MANAJEMEN </vt:lpstr>
      <vt:lpstr>MANAJEMEN </vt:lpstr>
      <vt:lpstr>MANAJER  </vt:lpstr>
      <vt:lpstr>MANAGMENT AS A PROCESS </vt:lpstr>
      <vt:lpstr>FUNGSI MANAJEMEM</vt:lpstr>
      <vt:lpstr>FUNGSI MANAJEMEM</vt:lpstr>
      <vt:lpstr>PowerPoint Presentation</vt:lpstr>
      <vt:lpstr>PERENCANAAN</vt:lpstr>
      <vt:lpstr>PERENCANAAN</vt:lpstr>
      <vt:lpstr>TAHAP PERENCANAAN</vt:lpstr>
      <vt:lpstr>ORGANISASI</vt:lpstr>
      <vt:lpstr>PowerPoint Presentation</vt:lpstr>
      <vt:lpstr>FUNGSI ORGANISASI</vt:lpstr>
      <vt:lpstr>PENGORGANISASIAN</vt:lpstr>
      <vt:lpstr>PENGORGANISASIAN</vt:lpstr>
      <vt:lpstr>PowerPoint Presentation</vt:lpstr>
      <vt:lpstr>FUNGSI PENGORGANISASIAN</vt:lpstr>
      <vt:lpstr>FUNGSI PENGORGANISASIAN</vt:lpstr>
      <vt:lpstr>LANGKAH PENGORGANISASIAN</vt:lpstr>
      <vt:lpstr>ORGANISASI YANG BAIK</vt:lpstr>
      <vt:lpstr>PowerPoint Presentation</vt:lpstr>
      <vt:lpstr>TUGAS 1</vt:lpstr>
    </vt:vector>
  </TitlesOfParts>
  <Company>signDesign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Class</cp:lastModifiedBy>
  <cp:revision>238</cp:revision>
  <dcterms:created xsi:type="dcterms:W3CDTF">2010-08-24T06:47:44Z</dcterms:created>
  <dcterms:modified xsi:type="dcterms:W3CDTF">2018-08-29T05:13:31Z</dcterms:modified>
</cp:coreProperties>
</file>