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4"/>
  </p:notesMasterIdLst>
  <p:sldIdLst>
    <p:sldId id="341" r:id="rId2"/>
    <p:sldId id="342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389" r:id="rId14"/>
    <p:sldId id="434" r:id="rId15"/>
    <p:sldId id="435" r:id="rId16"/>
    <p:sldId id="436" r:id="rId17"/>
    <p:sldId id="393" r:id="rId18"/>
    <p:sldId id="437" r:id="rId19"/>
    <p:sldId id="438" r:id="rId20"/>
    <p:sldId id="439" r:id="rId21"/>
    <p:sldId id="397" r:id="rId22"/>
    <p:sldId id="440" r:id="rId23"/>
    <p:sldId id="441" r:id="rId24"/>
    <p:sldId id="400" r:id="rId25"/>
    <p:sldId id="442" r:id="rId26"/>
    <p:sldId id="443" r:id="rId27"/>
    <p:sldId id="444" r:id="rId28"/>
    <p:sldId id="404" r:id="rId29"/>
    <p:sldId id="445" r:id="rId30"/>
    <p:sldId id="446" r:id="rId31"/>
    <p:sldId id="447" r:id="rId32"/>
    <p:sldId id="448" r:id="rId33"/>
    <p:sldId id="409" r:id="rId34"/>
    <p:sldId id="410" r:id="rId35"/>
    <p:sldId id="411" r:id="rId36"/>
    <p:sldId id="412" r:id="rId37"/>
    <p:sldId id="449" r:id="rId38"/>
    <p:sldId id="450" r:id="rId39"/>
    <p:sldId id="451" r:id="rId40"/>
    <p:sldId id="452" r:id="rId41"/>
    <p:sldId id="417" r:id="rId42"/>
    <p:sldId id="418" r:id="rId43"/>
    <p:sldId id="419" r:id="rId44"/>
    <p:sldId id="420" r:id="rId45"/>
    <p:sldId id="422" r:id="rId46"/>
    <p:sldId id="421" r:id="rId47"/>
    <p:sldId id="423" r:id="rId48"/>
    <p:sldId id="453" r:id="rId49"/>
    <p:sldId id="454" r:id="rId50"/>
    <p:sldId id="456" r:id="rId51"/>
    <p:sldId id="455" r:id="rId52"/>
    <p:sldId id="361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2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2EE4-1330-4586-AA87-5BF695021CD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42358-1922-45A3-BBAC-C0142D3ED77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FB203-8372-4ACB-81AD-E8171F57D38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A9822-2480-40C6-A9B5-50680B32A70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9F9E2-4D7D-4121-B57A-563F85DD72B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1DBA9-B1D7-46AF-A0B4-F93D62DAC2A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8E89A-6D0B-419C-835F-DC812D92010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FA3B6-22CF-4495-8159-F9D74BD12B2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63C06-3A29-4A04-969F-1708F494779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52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FD6A-2121-4203-B88B-983FFF691FD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D31C-26C9-446C-8687-D50AA717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Latihan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menghitung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1447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WORK LOAD INDICATOR STAFF NEED (WISN)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7924800" cy="304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Indikator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besarnya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pd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sehingga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alokasi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relokasi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rasional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1447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PERHITUNGAN DENGAN METODE WISN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2286000"/>
            <a:ext cx="6400800" cy="3429000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dioperasionalkan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digunakan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diterapkan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Komprehensif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Realistis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WAKTU KERJA TERSEDIA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3058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HARI KERJA: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minggu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= 6 hr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= 6 x 52 mg = 312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 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Cuti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= 12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Diklat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	=   6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libur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=  15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Sakit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ijin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=  12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 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/hr	=  7 jam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hr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		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libur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nasional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cuti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ijin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sakit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dll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diklat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		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0504E-166E-4A69-8288-507C08CDA94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00BC6-F202-480E-AED4-066A4AF01F4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1. MENETAPKAN WAKTU TERSEDIA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04800" y="3515380"/>
            <a:ext cx="8458200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WAKTU KERJA TERSEDIA 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A–(B+C+D+E)} x F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457200" y="4572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312-(12+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2400" dirty="0">
                <a:latin typeface="Arial" charset="0"/>
              </a:rPr>
              <a:t>+19+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sz="2400" dirty="0">
                <a:latin typeface="Arial" charset="0"/>
              </a:rPr>
              <a:t>)  x 7 jam = 312 – 49 x 7 jam = </a:t>
            </a:r>
            <a:r>
              <a:rPr lang="en-US" sz="2400" b="1" dirty="0">
                <a:latin typeface="Arial" charset="0"/>
              </a:rPr>
              <a:t>1.841 jam</a:t>
            </a:r>
          </a:p>
        </p:txBody>
      </p:sp>
      <p:sp>
        <p:nvSpPr>
          <p:cNvPr id="16392" name="AutoShape 6"/>
          <p:cNvSpPr>
            <a:spLocks/>
          </p:cNvSpPr>
          <p:nvPr/>
        </p:nvSpPr>
        <p:spPr bwMode="auto">
          <a:xfrm>
            <a:off x="3124200" y="4572000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7"/>
          <p:cNvSpPr>
            <a:spLocks/>
          </p:cNvSpPr>
          <p:nvPr/>
        </p:nvSpPr>
        <p:spPr bwMode="auto">
          <a:xfrm>
            <a:off x="457200" y="44958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914400" y="5562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(6 x 52)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2895600" y="53181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(15 + 4 ct </a:t>
            </a:r>
            <a:r>
              <a:rPr lang="en-US" sz="2000" dirty="0" err="1">
                <a:latin typeface="Arial" charset="0"/>
              </a:rPr>
              <a:t>bersama</a:t>
            </a:r>
            <a:r>
              <a:rPr lang="en-US" sz="2000" dirty="0">
                <a:latin typeface="Arial" charset="0"/>
              </a:rPr>
              <a:t>)</a:t>
            </a:r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914400" y="50292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2362200" y="4953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2819400" y="5943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429000" y="5729288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diklat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1828800" y="4953000"/>
            <a:ext cx="990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63246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371600" y="4953000"/>
            <a:ext cx="137160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TextBox 28"/>
          <p:cNvSpPr txBox="1">
            <a:spLocks noChangeArrowheads="1"/>
          </p:cNvSpPr>
          <p:nvPr/>
        </p:nvSpPr>
        <p:spPr bwMode="auto">
          <a:xfrm>
            <a:off x="3429000" y="6096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ahoma" pitchFamily="34" charset="0"/>
                <a:cs typeface="Tahoma" pitchFamily="34" charset="0"/>
              </a:rPr>
              <a:t>Cuti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tahunan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16200000" flipH="1">
            <a:off x="2819400" y="4953000"/>
            <a:ext cx="304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24200" y="5257800"/>
            <a:ext cx="2286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6" name="TextBox 33"/>
          <p:cNvSpPr txBox="1">
            <a:spLocks noChangeArrowheads="1"/>
          </p:cNvSpPr>
          <p:nvPr/>
        </p:nvSpPr>
        <p:spPr bwMode="auto">
          <a:xfrm>
            <a:off x="5334000" y="5029200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Ijin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insidentil</a:t>
            </a:r>
            <a:endParaRPr lang="en-US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URAIAN PERHITUNGAN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20000" cy="4114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HARI KERJA TERSEDIA PMIK: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{312–(12 + 6 + 19 + 12)}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263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WAKTU KERJA TERSEDIA PMIK: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(263 hr/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x 7 (jam/hr)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1.841 jam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th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655638"/>
            <a:ext cx="7498080" cy="14779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2. MENETAPKAN UNIT KERJA DAN KATEGORI SDM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498080" cy="3276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825246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uraian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</a:t>
            </a:r>
          </a:p>
          <a:p>
            <a:pPr marL="825246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pembentukan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655638"/>
            <a:ext cx="7498080" cy="14779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2. MENETAPKAN UNIT KERJA DAN KATEGORI SDM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0" y="2209799"/>
            <a:ext cx="7315200" cy="37338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Data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pegawai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pendidikan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UKRM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PP 32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ttg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ttg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jabatan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fungsional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std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SOP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UKRM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443EF-F383-4832-A5E0-FCB3EEE052C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6B6F2-7B90-496E-AAFE-49EF0B1E399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0484" name="Rectangle 110"/>
          <p:cNvSpPr>
            <a:spLocks noChangeArrowheads="1"/>
          </p:cNvSpPr>
          <p:nvPr/>
        </p:nvSpPr>
        <p:spPr bwMode="auto">
          <a:xfrm>
            <a:off x="304800" y="304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sv-SE" sz="20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KUALIFIKASI TENAGA </a:t>
            </a:r>
            <a:endParaRPr lang="sv-SE" sz="20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1" hangingPunct="1"/>
            <a:r>
              <a:rPr lang="sv-SE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UNIT </a:t>
            </a:r>
            <a:r>
              <a:rPr lang="sv-SE" sz="20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REKAM </a:t>
            </a:r>
            <a:r>
              <a:rPr lang="sv-SE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MEDIS DAN INFORMASI KESEHATAN </a:t>
            </a:r>
          </a:p>
          <a:p>
            <a:pPr algn="ctr" eaLnBrk="1" hangingPunct="1"/>
            <a:r>
              <a:rPr lang="sv-SE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RUMAH </a:t>
            </a:r>
            <a:r>
              <a:rPr lang="sv-SE" sz="20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SAKIT ”A”</a:t>
            </a:r>
            <a:endParaRPr lang="en-US" sz="36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186600" name="Group 232"/>
          <p:cNvGraphicFramePr>
            <a:graphicFrameLocks noGrp="1"/>
          </p:cNvGraphicFramePr>
          <p:nvPr/>
        </p:nvGraphicFramePr>
        <p:xfrm>
          <a:off x="457200" y="1784350"/>
          <a:ext cx="8355012" cy="3930650"/>
        </p:xfrm>
        <a:graphic>
          <a:graphicData uri="http://schemas.openxmlformats.org/drawingml/2006/table">
            <a:tbl>
              <a:tblPr/>
              <a:tblGrid>
                <a:gridCol w="571500"/>
                <a:gridCol w="1257300"/>
                <a:gridCol w="2259012"/>
                <a:gridCol w="1600200"/>
                <a:gridCol w="1779588"/>
                <a:gridCol w="887412"/>
              </a:tblGrid>
              <a:tr h="733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KEGIATAN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KETRAMPILAN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SIKAP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PENGETAHUAN 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PEND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Registrasi</a:t>
                      </a: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1.Mengoperasionalkan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2.Mempraktekkan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dengan benar sistem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identifikasi pasien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Teliti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Ramah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Jujur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Komunikatif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Hangat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667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667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Ilmu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komunikasi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RMIK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Klasifikasi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&amp;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Tindakan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1.Mengoperasionalkan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2.Menggunakan buku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ICD-10 dg benar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3.Menganalisa data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pasien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Teliti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Ramah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Jujur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Komunikatif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Term.Medis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Ilmu kes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Anatomi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Patologi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Ilmu penyakit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RMIK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5" name="TextBox 5"/>
          <p:cNvSpPr txBox="1">
            <a:spLocks noChangeArrowheads="1"/>
          </p:cNvSpPr>
          <p:nvPr/>
        </p:nvSpPr>
        <p:spPr bwMode="auto">
          <a:xfrm>
            <a:off x="304800" y="304800"/>
            <a:ext cx="1371600" cy="36988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CONTOH</a:t>
            </a:r>
            <a:endParaRPr lang="en-U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3. MENYUSUN STANDAR BEBAN KERJA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4267200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volume/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kuantitas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Disusun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wkt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(rata-rata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wkt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tersedia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kategori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BEBAN KERJA MELIPUTI: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315200" cy="3581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MELIPUTI: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Latihan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KEGIATAN POKOK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391400" cy="30876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Clr>
                <a:srgbClr val="000099"/>
              </a:buClr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&amp; SPO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menghasilkan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PMIK dg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32" name="Group 52"/>
          <p:cNvGraphicFramePr>
            <a:graphicFrameLocks noGrp="1"/>
          </p:cNvGraphicFramePr>
          <p:nvPr>
            <p:ph/>
          </p:nvPr>
        </p:nvGraphicFramePr>
        <p:xfrm>
          <a:off x="298450" y="990600"/>
          <a:ext cx="8540750" cy="5151120"/>
        </p:xfrm>
        <a:graphic>
          <a:graphicData uri="http://schemas.openxmlformats.org/drawingml/2006/table">
            <a:tbl>
              <a:tblPr/>
              <a:tblGrid>
                <a:gridCol w="2136775"/>
                <a:gridCol w="3557588"/>
                <a:gridCol w="284638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SUBUNIT KERJA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57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Mencatat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pd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 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Pembuatan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Lama: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peminjaman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Menyiapkan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Pengambilan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00029-A5C4-4BA3-92CB-F560C9F337D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A6C27-D86C-4D30-BDA0-8BA66867933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4597" name="Text Box 37"/>
          <p:cNvSpPr txBox="1">
            <a:spLocks noChangeArrowheads="1"/>
          </p:cNvSpPr>
          <p:nvPr/>
        </p:nvSpPr>
        <p:spPr bwMode="auto">
          <a:xfrm>
            <a:off x="2362200" y="152400"/>
            <a:ext cx="4572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POKOK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98" name="TextBox 5"/>
          <p:cNvSpPr txBox="1">
            <a:spLocks noChangeArrowheads="1"/>
          </p:cNvSpPr>
          <p:nvPr/>
        </p:nvSpPr>
        <p:spPr bwMode="auto">
          <a:xfrm>
            <a:off x="304800" y="152400"/>
            <a:ext cx="1447800" cy="40011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RATA-RATA WAKTU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620000" cy="41148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Tx/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kgtan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Tx/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bervariasi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dipengaruhi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std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SPO,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tersedia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SDM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RATA-RATA WAKTU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0" y="1828800"/>
            <a:ext cx="7848600" cy="4267200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pengamatan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pengalaman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kesepakatan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bersama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Sebaiknya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ditetapkan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 SDM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kompetensi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pelaksanaan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std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SPO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etos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FD4342-5220-4453-B682-EC9D54D514A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6AF5D-91B8-4E2D-A6DE-415D5C3419D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962400" y="2362200"/>
            <a:ext cx="41148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tersedia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3352800" y="3124200"/>
            <a:ext cx="5562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wkt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per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pokok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3733800" y="30480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219200" y="533400"/>
            <a:ext cx="66294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RUMUS PERHITUNGAN</a:t>
            </a:r>
            <a:endParaRPr lang="en-US" sz="44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212725" y="2667000"/>
            <a:ext cx="344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Std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4495800"/>
            <a:ext cx="62484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berapa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vol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diselesaikan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seorang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tenaga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dg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waktu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tersedia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1(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satu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tahun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14800" y="3886200"/>
            <a:ext cx="9144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12493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KEGIATAN POKOK DAN RATA-RATA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WAKTU KERJA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9" name="Group 67"/>
          <p:cNvGraphicFramePr>
            <a:graphicFrameLocks noGrp="1"/>
          </p:cNvGraphicFramePr>
          <p:nvPr>
            <p:ph/>
          </p:nvPr>
        </p:nvGraphicFramePr>
        <p:xfrm>
          <a:off x="301625" y="2255520"/>
          <a:ext cx="8689975" cy="3916680"/>
        </p:xfrm>
        <a:graphic>
          <a:graphicData uri="http://schemas.openxmlformats.org/drawingml/2006/table">
            <a:tbl>
              <a:tblPr/>
              <a:tblGrid>
                <a:gridCol w="688975"/>
                <a:gridCol w="1828800"/>
                <a:gridCol w="3581400"/>
                <a:gridCol w="1295400"/>
                <a:gridCol w="129540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KATEGORI SDM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UNIT KERJA/KGT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RATA-RATA WAKTU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STD BEBAN KERJA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D3 RM&amp;IK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4. PENYUSUNAN STANDAR WAKTU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391400" cy="2971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None/>
            </a:pP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Diperolehnya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faktor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kelonggaran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tiap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kategori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SDM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meliputi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tdk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terkait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langsung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FAKTOR KELONGGARAN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848600" cy="3276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CONTOH: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Rapat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menyusun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pengebonan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barang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dll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Frekuensi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hari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minggu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bulan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6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D4C04-265F-4A47-A711-58482D88E6E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52981-ED95-4AB3-9D03-DEE32BD6ECCA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2521803"/>
            <a:ext cx="31242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STANDAR KELONGGARAN =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505200" y="3124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429000" y="2590800"/>
            <a:ext cx="5105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Rata-rata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waktu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/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faktor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kelonggaran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267200" y="32004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Waktu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kerja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tersedia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1000" y="898525"/>
            <a:ext cx="8534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RUMUS STANDAR KELONGGARAN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CONTOH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828800"/>
            <a:ext cx="7924800" cy="3810000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tersedia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 263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hari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Waktu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263 x 7 jam = 1.841 jam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Ftr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kelonggaran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 jam x 52   =   104 jam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Stdr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kelonggaran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: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104 jam/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			   1.841 jam/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			:  0,05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41910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382000" cy="5257800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KEPUTUSAN MENKES RI NO. 81/MENKES/SK/I/2004</a:t>
            </a: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TENTANG</a:t>
            </a:r>
          </a:p>
          <a:p>
            <a:pPr algn="ctr">
              <a:buNone/>
              <a:defRPr/>
            </a:pP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 PENYUSUNAN PERENCANAAN SDM KESEHATAN DI TINGKAT PROVINSI, KABUPATEN/KOTA DAN RS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5. PERHITUNGAN TENAGA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16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buClrTx/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Data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diperoleh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sebelumnya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</a:t>
            </a:r>
          </a:p>
          <a:p>
            <a:pPr lvl="2">
              <a:buClrTx/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tersedia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kelonggaran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Kuantitas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per unit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selama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KEGIATAN POKOK TIAP UNIT KERJA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352800"/>
          </a:xfrm>
        </p:spPr>
        <p:txBody>
          <a:bodyPr>
            <a:normAutofit/>
          </a:bodyPr>
          <a:lstStyle/>
          <a:p>
            <a:pPr marL="825246" indent="-7429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Disusun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kgtn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selama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825246" indent="-7429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1602486" lvl="3" indent="-742950">
              <a:lnSpc>
                <a:spcPct val="90000"/>
              </a:lnSpc>
              <a:buClrTx/>
              <a:buFont typeface="+mj-lt"/>
              <a:buAutoNum type="alphaL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Data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tiap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602486" lvl="3" indent="-742950">
              <a:lnSpc>
                <a:spcPct val="90000"/>
              </a:lnSpc>
              <a:buClrTx/>
              <a:buFont typeface="+mj-lt"/>
              <a:buAutoNum type="alphaL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Data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kunjungan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RL)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14400"/>
            <a:ext cx="81534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KUANTITAS KEGIATAN POKOK TIAP UNIT KERJA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7315200" cy="3124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Rwt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Inap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tidur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masuk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keluar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hari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lama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perawatan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/LOS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4" name="Group 84"/>
          <p:cNvGraphicFramePr>
            <a:graphicFrameLocks noGrp="1"/>
          </p:cNvGraphicFramePr>
          <p:nvPr>
            <p:ph/>
          </p:nvPr>
        </p:nvGraphicFramePr>
        <p:xfrm>
          <a:off x="460375" y="581025"/>
          <a:ext cx="8229600" cy="5478400"/>
        </p:xfrm>
        <a:graphic>
          <a:graphicData uri="http://schemas.openxmlformats.org/drawingml/2006/table">
            <a:tbl>
              <a:tblPr/>
              <a:tblGrid>
                <a:gridCol w="590550"/>
                <a:gridCol w="3303588"/>
                <a:gridCol w="1906587"/>
                <a:gridCol w="1101725"/>
                <a:gridCol w="132715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 pasien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data di komputer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 form-peminjaman 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Menyiapkan 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1.000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Pengiriman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Mengelompokkan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Menulis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ekspedisi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Mengantar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722D6-1FD6-4F3B-8DDA-4128B6F383F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7F3EE-5BA6-4CC3-B74B-1B6C4870ACD4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7924" name="Text Box 32"/>
          <p:cNvSpPr txBox="1">
            <a:spLocks noChangeArrowheads="1"/>
          </p:cNvSpPr>
          <p:nvPr/>
        </p:nvSpPr>
        <p:spPr bwMode="auto">
          <a:xfrm>
            <a:off x="228600" y="87313"/>
            <a:ext cx="3048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</a:t>
            </a:r>
          </a:p>
        </p:txBody>
      </p:sp>
      <p:sp>
        <p:nvSpPr>
          <p:cNvPr id="37925" name="AutoShape 56"/>
          <p:cNvSpPr>
            <a:spLocks/>
          </p:cNvSpPr>
          <p:nvPr/>
        </p:nvSpPr>
        <p:spPr bwMode="auto">
          <a:xfrm>
            <a:off x="4876800" y="1752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AutoShape 57"/>
          <p:cNvSpPr>
            <a:spLocks/>
          </p:cNvSpPr>
          <p:nvPr/>
        </p:nvSpPr>
        <p:spPr bwMode="auto">
          <a:xfrm>
            <a:off x="4876800" y="3200400"/>
            <a:ext cx="228600" cy="1219200"/>
          </a:xfrm>
          <a:prstGeom prst="rightBrace">
            <a:avLst>
              <a:gd name="adj1" fmla="val 44444"/>
              <a:gd name="adj2" fmla="val 48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AutoShape 58"/>
          <p:cNvSpPr>
            <a:spLocks/>
          </p:cNvSpPr>
          <p:nvPr/>
        </p:nvSpPr>
        <p:spPr bwMode="auto">
          <a:xfrm>
            <a:off x="4876800" y="46482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Text Box 65"/>
          <p:cNvSpPr txBox="1">
            <a:spLocks noChangeArrowheads="1"/>
          </p:cNvSpPr>
          <p:nvPr/>
        </p:nvSpPr>
        <p:spPr bwMode="auto">
          <a:xfrm>
            <a:off x="54864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29" name="Text Box 66"/>
          <p:cNvSpPr txBox="1">
            <a:spLocks noChangeArrowheads="1"/>
          </p:cNvSpPr>
          <p:nvPr/>
        </p:nvSpPr>
        <p:spPr bwMode="auto">
          <a:xfrm>
            <a:off x="5410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30" name="Text Box 67"/>
          <p:cNvSpPr txBox="1">
            <a:spLocks noChangeArrowheads="1"/>
          </p:cNvSpPr>
          <p:nvPr/>
        </p:nvSpPr>
        <p:spPr bwMode="auto">
          <a:xfrm>
            <a:off x="5410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4,5 ‘</a:t>
            </a:r>
          </a:p>
        </p:txBody>
      </p:sp>
      <p:sp>
        <p:nvSpPr>
          <p:cNvPr id="37931" name="Text Box 83"/>
          <p:cNvSpPr txBox="1">
            <a:spLocks noChangeArrowheads="1"/>
          </p:cNvSpPr>
          <p:nvPr/>
        </p:nvSpPr>
        <p:spPr bwMode="auto">
          <a:xfrm>
            <a:off x="3124200" y="6096000"/>
            <a:ext cx="571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SUBTOTAL</a:t>
            </a:r>
            <a:r>
              <a:rPr lang="en-US" sz="2000" dirty="0"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		            </a:t>
            </a:r>
            <a:r>
              <a:rPr lang="en-US" sz="2400" b="1" dirty="0">
                <a:latin typeface="Arial" charset="0"/>
              </a:rPr>
              <a:t>2.975 ‘</a:t>
            </a:r>
            <a:r>
              <a:rPr lang="en-US" dirty="0">
                <a:latin typeface="Arial" charset="0"/>
              </a:rPr>
              <a:t>			</a:t>
            </a:r>
          </a:p>
        </p:txBody>
      </p:sp>
      <p:sp>
        <p:nvSpPr>
          <p:cNvPr id="37932" name="TextBox 12"/>
          <p:cNvSpPr txBox="1">
            <a:spLocks noChangeArrowheads="1"/>
          </p:cNvSpPr>
          <p:nvPr/>
        </p:nvSpPr>
        <p:spPr bwMode="auto">
          <a:xfrm>
            <a:off x="7391400" y="76200"/>
            <a:ext cx="1295400" cy="381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CONTOH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3" name="Group 83"/>
          <p:cNvGraphicFramePr>
            <a:graphicFrameLocks noGrp="1"/>
          </p:cNvGraphicFramePr>
          <p:nvPr>
            <p:ph sz="half" idx="1"/>
          </p:nvPr>
        </p:nvGraphicFramePr>
        <p:xfrm>
          <a:off x="381000" y="684213"/>
          <a:ext cx="8461375" cy="5059649"/>
        </p:xfrm>
        <a:graphic>
          <a:graphicData uri="http://schemas.openxmlformats.org/drawingml/2006/table">
            <a:tbl>
              <a:tblPr/>
              <a:tblGrid>
                <a:gridCol w="608013"/>
                <a:gridCol w="3395662"/>
                <a:gridCol w="1958975"/>
                <a:gridCol w="1135063"/>
                <a:gridCol w="1363662"/>
              </a:tblGrid>
              <a:tr h="792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90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Penerimaan &amp; Penataan RM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rekam medis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Menandatangan buku ekspedisi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Menyusun formulir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Analisis kuantitatif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Klasifikasi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&amp;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tindakan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Membaca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resume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medis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kode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Pengisian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07985-8C14-4FD3-A795-FAC302A3DB1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C0F2F-20C1-4A4C-88EA-8B6B908388DC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8948" name="Text Box 57"/>
          <p:cNvSpPr txBox="1">
            <a:spLocks noChangeArrowheads="1"/>
          </p:cNvSpPr>
          <p:nvPr/>
        </p:nvSpPr>
        <p:spPr bwMode="auto">
          <a:xfrm>
            <a:off x="7543800" y="163513"/>
            <a:ext cx="1143000" cy="33855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CONTOH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49" name="Text Box 58"/>
          <p:cNvSpPr txBox="1">
            <a:spLocks noChangeArrowheads="1"/>
          </p:cNvSpPr>
          <p:nvPr/>
        </p:nvSpPr>
        <p:spPr bwMode="auto">
          <a:xfrm>
            <a:off x="304800" y="76200"/>
            <a:ext cx="4267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(</a:t>
            </a:r>
            <a:r>
              <a:rPr lang="en-US" sz="2000" b="1" dirty="0" err="1">
                <a:latin typeface="Arial" charset="0"/>
              </a:rPr>
              <a:t>lanjutan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38950" name="AutoShape 70"/>
          <p:cNvSpPr>
            <a:spLocks/>
          </p:cNvSpPr>
          <p:nvPr/>
        </p:nvSpPr>
        <p:spPr bwMode="auto">
          <a:xfrm>
            <a:off x="4953000" y="17526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Text Box 71"/>
          <p:cNvSpPr txBox="1">
            <a:spLocks noChangeArrowheads="1"/>
          </p:cNvSpPr>
          <p:nvPr/>
        </p:nvSpPr>
        <p:spPr bwMode="auto">
          <a:xfrm>
            <a:off x="53340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38952" name="AutoShape 76"/>
          <p:cNvSpPr>
            <a:spLocks/>
          </p:cNvSpPr>
          <p:nvPr/>
        </p:nvSpPr>
        <p:spPr bwMode="auto">
          <a:xfrm>
            <a:off x="4876800" y="34290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Text Box 77"/>
          <p:cNvSpPr txBox="1">
            <a:spLocks noChangeArrowheads="1"/>
          </p:cNvSpPr>
          <p:nvPr/>
        </p:nvSpPr>
        <p:spPr bwMode="auto">
          <a:xfrm>
            <a:off x="5410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2,5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9" name="Group 95"/>
          <p:cNvGraphicFramePr>
            <a:graphicFrameLocks noGrp="1"/>
          </p:cNvGraphicFramePr>
          <p:nvPr>
            <p:ph/>
          </p:nvPr>
        </p:nvGraphicFramePr>
        <p:xfrm>
          <a:off x="381000" y="831850"/>
          <a:ext cx="8305800" cy="4671198"/>
        </p:xfrm>
        <a:graphic>
          <a:graphicData uri="http://schemas.openxmlformats.org/drawingml/2006/table">
            <a:tbl>
              <a:tblPr/>
              <a:tblGrid>
                <a:gridCol w="596018"/>
                <a:gridCol w="3333156"/>
                <a:gridCol w="1524128"/>
                <a:gridCol w="1293412"/>
                <a:gridCol w="1559086"/>
              </a:tblGrid>
              <a:tr h="92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VOLUME 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6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1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9750E-8224-437D-A1E8-59CFD4BC8D0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0FE65-4F56-450A-B2DC-93639BB3552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9966" name="Text Box 84"/>
          <p:cNvSpPr txBox="1">
            <a:spLocks noChangeArrowheads="1"/>
          </p:cNvSpPr>
          <p:nvPr/>
        </p:nvSpPr>
        <p:spPr bwMode="auto">
          <a:xfrm>
            <a:off x="304800" y="152400"/>
            <a:ext cx="2667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INAP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752600"/>
            <a:ext cx="8183880" cy="2965704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endParaRPr lang="en-US" sz="36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95C03-4CDE-440E-A416-00213BA8ACD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4D5E7-F112-4D64-BD9E-7F86F8DCAD27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467600" cy="1676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SDM </a:t>
            </a:r>
            <a:b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r>
              <a:rPr lang="en-US" sz="53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53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Kuantitas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kegiatan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pokok</a:t>
            </a:r>
            <a:endParaRPr lang="en-US" sz="2800" dirty="0">
              <a:latin typeface="Arial" charset="0"/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1143000" y="33528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Standar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beban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kerja</a:t>
            </a:r>
            <a:endParaRPr lang="en-US" sz="2800" dirty="0">
              <a:latin typeface="Arial" charset="0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029200" y="3057525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Standar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kelonggaran</a:t>
            </a:r>
            <a:endParaRPr lang="en-US" sz="2800" dirty="0">
              <a:latin typeface="Arial" charset="0"/>
            </a:endParaRPr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>
            <a:off x="1066800" y="3352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724400" y="3124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685800"/>
            <a:ext cx="7267575" cy="10668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POLA KEBUTUHAN </a:t>
            </a: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TENAGA UNIT RMIK</a:t>
            </a:r>
            <a:r>
              <a:rPr kumimoji="0" lang="en-US" sz="2800" b="0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RS”A” TAHUN 2018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828800"/>
          <a:ext cx="8305800" cy="4257783"/>
        </p:xfrm>
        <a:graphic>
          <a:graphicData uri="http://schemas.openxmlformats.org/drawingml/2006/table">
            <a:tbl>
              <a:tblPr/>
              <a:tblGrid>
                <a:gridCol w="457200"/>
                <a:gridCol w="1447800"/>
                <a:gridCol w="1295400"/>
                <a:gridCol w="1240325"/>
                <a:gridCol w="1315770"/>
                <a:gridCol w="2549305"/>
              </a:tblGrid>
              <a:tr h="65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SUBUNIT KERJA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KEBUTUHAN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TERSEDIA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KURANG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KUALIFIKASI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Pendaftaran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D3 RMIK,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Perempuan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Laki-laki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Komputer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Distribusi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SLTA,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Laki-laki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Penataan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D3 RMIK,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Perempuan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Klasifikasi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D3 RMIK,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Perempuan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Komputer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28600" y="1216223"/>
            <a:ext cx="1143000" cy="307777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CONTOH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153400" cy="685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KESIMPULAN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524000"/>
            <a:ext cx="8153400" cy="4645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unit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berbeda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situasi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kondisi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setempat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Metode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perhitungan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analisa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beban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digunakan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rasional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Pola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ketenagaan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unit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RMIK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perlu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dihitung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cermat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153400" cy="685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TUGAS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620000" cy="3886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rgbClr val="000099"/>
              </a:buClr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dibagi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10(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sepuluh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kelompok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0099"/>
              </a:buClr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Latihan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IGD,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pengolahan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inap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indeksing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Administrasi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buClr>
                <a:srgbClr val="000099"/>
              </a:buClr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Presentasi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STANDAR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17526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angka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 yang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profesinya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153400" cy="685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LANGKAH-LANGKAH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524000"/>
            <a:ext cx="82296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Tetapkan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beban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waktu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Prinsip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menentukan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waktu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kompeten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kinerja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Hitung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“A”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355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“B”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8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“C”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12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“D”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“E”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1269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“F”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“G”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“H”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“I”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38278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Banyaknya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memperhitungkan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libur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sakit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ijin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cuti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dll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“J”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“K”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KEPUSTAKAAN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KepMenKes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No.81/2004: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PerMenDagri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PMK RI No.53/2012: P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edoman pelaksanaan analisis beban kerja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ANALISA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38278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pd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dgn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menjumlah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kapasitas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perorangan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per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077200" cy="36576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APA DI UNIT KERJA RMIK ?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METODE PENYUSUNAN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610600" cy="3962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Keperluan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(Health Need Method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Health Services Demand Method)</a:t>
            </a: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Sasaran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(Health Service Targets Method)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Rasio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nilai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hangingPunct="1">
              <a:buClrTx/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(Ratio Method)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METODE PENYUSUNAN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467600" cy="3810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eaLnBrk="1" hangingPunct="1">
              <a:buClrTx/>
              <a:buFont typeface="Wingdings" pitchFamily="2" charset="2"/>
              <a:buAutoNum type="arabicPeriod" startAt="5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Daftar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susunan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pegawai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/DSP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(Authorized staffing list)</a:t>
            </a:r>
            <a:endParaRPr lang="en-US" sz="3600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 startAt="5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Indikator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hangingPunct="1">
              <a:buClr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(Work Load Indicator Staff Need /WISN)</a:t>
            </a:r>
            <a:endParaRPr lang="en-US" sz="3600" i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 startAt="5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Skenario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proyeksi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WHO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1658</TotalTime>
  <Words>2385</Words>
  <Application>Microsoft Office PowerPoint</Application>
  <PresentationFormat>On-screen Show (4:3)</PresentationFormat>
  <Paragraphs>1027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Solstice</vt:lpstr>
      <vt:lpstr>PowerPoint Presentation</vt:lpstr>
      <vt:lpstr>KEMAMPUAN YANG DIHARAPKAN</vt:lpstr>
      <vt:lpstr>PowerPoint Presentation</vt:lpstr>
      <vt:lpstr>KEGIATAN STANDAR</vt:lpstr>
      <vt:lpstr>  STANDAR BEBAN KERJA</vt:lpstr>
      <vt:lpstr>  ANALISA BEBAN KERJA</vt:lpstr>
      <vt:lpstr>  KEGIATAN APA DI UNIT KERJA RMIK ?  </vt:lpstr>
      <vt:lpstr>  METODE PENYUSUNAN</vt:lpstr>
      <vt:lpstr>  METODE PENYUSUNAN</vt:lpstr>
      <vt:lpstr>  WORK LOAD INDICATOR STAFF NEED (WISN)</vt:lpstr>
      <vt:lpstr>  PERHITUNGAN DENGAN METODE WISN</vt:lpstr>
      <vt:lpstr>WAKTU KERJA TERSEDIA</vt:lpstr>
      <vt:lpstr> 1. MENETAPKAN WAKTU TERSEDIA  </vt:lpstr>
      <vt:lpstr>URAIAN PERHITUNGAN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KEBUTUHAN SDM  UNIT KERJA RMIK  </vt:lpstr>
      <vt:lpstr>PowerPoint Presentation</vt:lpstr>
      <vt:lpstr>PowerPoint Presentation</vt:lpstr>
      <vt:lpstr>PowerPoint Presentation</vt:lpstr>
      <vt:lpstr>PowerPoint Presentation</vt:lpstr>
      <vt:lpstr>DATA RS “A” </vt:lpstr>
      <vt:lpstr>DATA RS “B” </vt:lpstr>
      <vt:lpstr>DATA RS “C” </vt:lpstr>
      <vt:lpstr>DATA RS “D” </vt:lpstr>
      <vt:lpstr>DATA RS “E” </vt:lpstr>
      <vt:lpstr>DATA RS “F” </vt:lpstr>
      <vt:lpstr>DATA RS “G” </vt:lpstr>
      <vt:lpstr>DATA RS “H” </vt:lpstr>
      <vt:lpstr>DATA RS “I” </vt:lpstr>
      <vt:lpstr>DATA RS “J” </vt:lpstr>
      <vt:lpstr>DATA RS “K” </vt:lpstr>
      <vt:lpstr>KEPUSTAKAAN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Class</cp:lastModifiedBy>
  <cp:revision>244</cp:revision>
  <dcterms:created xsi:type="dcterms:W3CDTF">2011-08-12T05:34:56Z</dcterms:created>
  <dcterms:modified xsi:type="dcterms:W3CDTF">2018-08-29T05:27:48Z</dcterms:modified>
</cp:coreProperties>
</file>