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51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54"/>
  </p:notesMasterIdLst>
  <p:sldIdLst>
    <p:sldId id="341" r:id="rId2"/>
    <p:sldId id="342" r:id="rId3"/>
    <p:sldId id="424" r:id="rId4"/>
    <p:sldId id="425" r:id="rId5"/>
    <p:sldId id="426" r:id="rId6"/>
    <p:sldId id="427" r:id="rId7"/>
    <p:sldId id="428" r:id="rId8"/>
    <p:sldId id="429" r:id="rId9"/>
    <p:sldId id="430" r:id="rId10"/>
    <p:sldId id="431" r:id="rId11"/>
    <p:sldId id="432" r:id="rId12"/>
    <p:sldId id="433" r:id="rId13"/>
    <p:sldId id="389" r:id="rId14"/>
    <p:sldId id="434" r:id="rId15"/>
    <p:sldId id="435" r:id="rId16"/>
    <p:sldId id="436" r:id="rId17"/>
    <p:sldId id="393" r:id="rId18"/>
    <p:sldId id="437" r:id="rId19"/>
    <p:sldId id="438" r:id="rId20"/>
    <p:sldId id="439" r:id="rId21"/>
    <p:sldId id="397" r:id="rId22"/>
    <p:sldId id="440" r:id="rId23"/>
    <p:sldId id="441" r:id="rId24"/>
    <p:sldId id="400" r:id="rId25"/>
    <p:sldId id="442" r:id="rId26"/>
    <p:sldId id="443" r:id="rId27"/>
    <p:sldId id="444" r:id="rId28"/>
    <p:sldId id="404" r:id="rId29"/>
    <p:sldId id="445" r:id="rId30"/>
    <p:sldId id="446" r:id="rId31"/>
    <p:sldId id="447" r:id="rId32"/>
    <p:sldId id="448" r:id="rId33"/>
    <p:sldId id="409" r:id="rId34"/>
    <p:sldId id="410" r:id="rId35"/>
    <p:sldId id="411" r:id="rId36"/>
    <p:sldId id="412" r:id="rId37"/>
    <p:sldId id="449" r:id="rId38"/>
    <p:sldId id="450" r:id="rId39"/>
    <p:sldId id="451" r:id="rId40"/>
    <p:sldId id="452" r:id="rId41"/>
    <p:sldId id="417" r:id="rId42"/>
    <p:sldId id="418" r:id="rId43"/>
    <p:sldId id="419" r:id="rId44"/>
    <p:sldId id="420" r:id="rId45"/>
    <p:sldId id="422" r:id="rId46"/>
    <p:sldId id="421" r:id="rId47"/>
    <p:sldId id="423" r:id="rId48"/>
    <p:sldId id="453" r:id="rId49"/>
    <p:sldId id="454" r:id="rId50"/>
    <p:sldId id="456" r:id="rId51"/>
    <p:sldId id="455" r:id="rId52"/>
    <p:sldId id="361" r:id="rId5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E1EAB-AE2F-415C-AF69-44785A5E4417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D3564-7DC4-43CF-91C3-30EA53BBE9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C82EE4-1330-4586-AA87-5BF695021CDE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242358-1922-45A3-BBAC-C0142D3ED773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1FB203-8372-4ACB-81AD-E8171F57D380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5A9822-2480-40C6-A9B5-50680B32A701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25</a:t>
            </a:fld>
            <a:endParaRPr lang="id-ID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26</a:t>
            </a:fld>
            <a:endParaRPr lang="id-ID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27</a:t>
            </a:fld>
            <a:endParaRPr lang="id-ID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29F9E2-4D7D-4121-B57A-563F85DD72BC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29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30</a:t>
            </a:fld>
            <a:endParaRPr lang="id-ID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31</a:t>
            </a:fld>
            <a:endParaRPr lang="id-ID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32</a:t>
            </a:fld>
            <a:endParaRPr lang="id-ID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41DBA9-B1D7-46AF-A0B4-F93D62DAC2A2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08E89A-6D0B-419C-835F-DC812D920104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CFA3B6-22CF-4495-8159-F9D74BD12B2C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763C06-3A29-4A04-969F-1708F4947794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37</a:t>
            </a:fld>
            <a:endParaRPr lang="id-ID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38</a:t>
            </a:fld>
            <a:endParaRPr lang="id-ID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39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40</a:t>
            </a:fld>
            <a:endParaRPr lang="id-ID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52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FF545D-F85F-41BC-8732-AC84ECAE2E04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F55CC-446D-4CED-83FC-7D472A758A69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6621C-0BF7-4082-89F7-251C0A2F4F9D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AFD6A-2121-4203-B88B-983FFF691FD7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sdm-sis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5D31C-26C9-446C-8687-D50AA7178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518DDF-F803-4208-AD2F-4C7EFB8A23CF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0AD21-AD1D-4ED8-8656-28D04050B55D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D93EBE-CDCC-48C2-890F-AA875EA25813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5B9C9-B8FB-43E5-9E2B-0EC6221CCF1E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5995B-D643-4D0F-983E-34484CCC0002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1E4D1-C8C0-46AA-A724-A5A55C9FA1C1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E1895-480C-442D-BE3F-F208FCD290F0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E0E39-6C2A-40DD-B8B7-63D818524A8A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6B87755-BF25-4E5F-852F-69E778E35EE7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22262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1524000"/>
            <a:ext cx="6172200" cy="213360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</a:t>
            </a:r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11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/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PERENCANAAN TENAGA UNIT RMIK:</a:t>
            </a:r>
            <a:endParaRPr lang="en-US" sz="32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Perhitungan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tenaga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(WISN)</a:t>
            </a:r>
          </a:p>
          <a:p>
            <a:pPr marL="609600" indent="-609600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Latihan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menghitung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marL="609600" indent="-609600">
              <a:buClrTx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14478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WORK LOAD INDICATOR STAFF NEED (WISN)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362200"/>
            <a:ext cx="7924800" cy="3048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Indikator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menunjukkan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besarnya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pd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sarana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u="sng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4000" u="sng" dirty="0" smtClean="0">
                <a:latin typeface="Tahoma" pitchFamily="34" charset="0"/>
                <a:cs typeface="Tahoma" pitchFamily="34" charset="0"/>
              </a:rPr>
              <a:t>,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sehingga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alokasi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relokasi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lebih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mudah</a:t>
            </a:r>
            <a:r>
              <a:rPr lang="en-US" sz="40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4000" dirty="0" err="1" smtClean="0">
                <a:latin typeface="Tahoma" pitchFamily="34" charset="0"/>
                <a:cs typeface="Tahoma" pitchFamily="34" charset="0"/>
              </a:rPr>
              <a:t>rasional</a:t>
            </a:r>
            <a:endParaRPr lang="en-US" sz="40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09600"/>
            <a:ext cx="8686800" cy="1447800"/>
          </a:xfrm>
        </p:spPr>
        <p:txBody>
          <a:bodyPr>
            <a:normAutofit fontScale="90000"/>
          </a:bodyPr>
          <a:lstStyle/>
          <a:p>
            <a:pPr algn="ctr"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PERHITUNGAN DENGAN METODE WISN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295400" y="2286000"/>
            <a:ext cx="6400800" cy="3429000"/>
          </a:xfrm>
          <a:prstGeom prst="rect">
            <a:avLst/>
          </a:prstGeo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" pitchFamily="2" charset="2"/>
              <a:buAutoNum type="arabicPeriod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Mudah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dioperasionalkan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" pitchFamily="2" charset="2"/>
              <a:buAutoNum type="arabicPeriod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Mudah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digunakan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" pitchFamily="2" charset="2"/>
              <a:buAutoNum type="arabicPeriod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Mudah</a:t>
            </a: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diterapkan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" pitchFamily="2" charset="2"/>
              <a:buAutoNum type="arabicPeriod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Komprehensif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" pitchFamily="2" charset="2"/>
              <a:buAutoNum type="arabicPeriod"/>
              <a:tabLst/>
              <a:defRPr/>
            </a:pPr>
            <a:r>
              <a:rPr kumimoji="0" lang="en-US" sz="40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Realistis</a:t>
            </a:r>
            <a:endParaRPr kumimoji="0" lang="en-US" sz="4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86800" cy="8382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WAKTU KERJA TERSEDIA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305800" cy="4495800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HARI KERJA: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lvl="2">
              <a:lnSpc>
                <a:spcPct val="90000"/>
              </a:lnSpc>
              <a:buClr>
                <a:srgbClr val="000099"/>
              </a:buClr>
              <a:buNone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1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minggu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		= 6 hr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lvl="2">
              <a:lnSpc>
                <a:spcPct val="90000"/>
              </a:lnSpc>
              <a:buClr>
                <a:srgbClr val="000099"/>
              </a:buClr>
              <a:buNone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1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		= 6 x 52 mg = 312 (</a:t>
            </a: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 </a:t>
            </a:r>
          </a:p>
          <a:p>
            <a:pPr lvl="2">
              <a:lnSpc>
                <a:spcPct val="90000"/>
              </a:lnSpc>
              <a:buClr>
                <a:srgbClr val="000099"/>
              </a:buClr>
              <a:buNone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Cuti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tahunan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	= 12 hr (</a:t>
            </a: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B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lvl="2">
              <a:lnSpc>
                <a:spcPct val="90000"/>
              </a:lnSpc>
              <a:buClr>
                <a:srgbClr val="000099"/>
              </a:buClr>
              <a:buNone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Diklat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			=   6 hr (</a:t>
            </a: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lvl="2">
              <a:lnSpc>
                <a:spcPct val="90000"/>
              </a:lnSpc>
              <a:buClr>
                <a:srgbClr val="000099"/>
              </a:buClr>
              <a:buNone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Hari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libur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		=  15 hr (</a:t>
            </a: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</a:t>
            </a:r>
          </a:p>
          <a:p>
            <a:pPr lvl="2">
              <a:lnSpc>
                <a:spcPct val="90000"/>
              </a:lnSpc>
              <a:buClr>
                <a:srgbClr val="000099"/>
              </a:buClr>
              <a:buNone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Sakit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ijin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th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	=  12 hr (</a:t>
            </a: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 </a:t>
            </a:r>
          </a:p>
          <a:p>
            <a:pPr lvl="2">
              <a:lnSpc>
                <a:spcPct val="90000"/>
              </a:lnSpc>
              <a:buClr>
                <a:srgbClr val="000099"/>
              </a:buClr>
              <a:buNone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/hr	=  7 jam (</a:t>
            </a:r>
            <a:r>
              <a:rPr lang="en-US" sz="32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)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371600"/>
            <a:ext cx="8382000" cy="4114800"/>
          </a:xfrm>
          <a:solidFill>
            <a:schemeClr val="bg1"/>
          </a:solidFill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= hr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			</a:t>
            </a:r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D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=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libur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nasional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B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=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cuti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tahunan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		</a:t>
            </a:r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E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=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ijin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sakit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dll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C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=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diklat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			</a:t>
            </a:r>
            <a:r>
              <a:rPr lang="en-US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F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=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40504E-166E-4A69-8288-507C08CDA941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000BC6-F202-480E-AED4-066A4AF01F4C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610600" cy="9144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en-US" sz="53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en-US" sz="53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2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1. MENETAPKAN WAKTU TERSEDIA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4400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en-US" sz="4000" b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16390" name="Text Box 4"/>
          <p:cNvSpPr txBox="1">
            <a:spLocks noChangeArrowheads="1"/>
          </p:cNvSpPr>
          <p:nvPr/>
        </p:nvSpPr>
        <p:spPr bwMode="auto">
          <a:xfrm>
            <a:off x="304800" y="3515380"/>
            <a:ext cx="8458200" cy="52322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WAKTU KERJA TERSEDIA </a:t>
            </a:r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en-US" sz="2800" b="1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{</a:t>
            </a:r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A–(B+C+D+E)} x F</a:t>
            </a:r>
            <a:endParaRPr lang="en-US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391" name="Text Box 5"/>
          <p:cNvSpPr txBox="1">
            <a:spLocks noChangeArrowheads="1"/>
          </p:cNvSpPr>
          <p:nvPr/>
        </p:nvSpPr>
        <p:spPr bwMode="auto">
          <a:xfrm>
            <a:off x="457200" y="4572000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latin typeface="Arial" charset="0"/>
              </a:rPr>
              <a:t>312-(12+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6</a:t>
            </a:r>
            <a:r>
              <a:rPr lang="en-US" sz="2400" dirty="0">
                <a:latin typeface="Arial" charset="0"/>
              </a:rPr>
              <a:t>+19+</a:t>
            </a:r>
            <a:r>
              <a:rPr lang="en-US" sz="2400" dirty="0">
                <a:solidFill>
                  <a:srgbClr val="FF0000"/>
                </a:solidFill>
                <a:latin typeface="Arial" charset="0"/>
              </a:rPr>
              <a:t>12</a:t>
            </a:r>
            <a:r>
              <a:rPr lang="en-US" sz="2400" dirty="0">
                <a:latin typeface="Arial" charset="0"/>
              </a:rPr>
              <a:t>)  x 7 jam = 312 – 49 x 7 jam = </a:t>
            </a:r>
            <a:r>
              <a:rPr lang="en-US" sz="2400" b="1" dirty="0">
                <a:latin typeface="Arial" charset="0"/>
              </a:rPr>
              <a:t>1.841 jam</a:t>
            </a:r>
          </a:p>
        </p:txBody>
      </p:sp>
      <p:sp>
        <p:nvSpPr>
          <p:cNvPr id="16392" name="AutoShape 6"/>
          <p:cNvSpPr>
            <a:spLocks/>
          </p:cNvSpPr>
          <p:nvPr/>
        </p:nvSpPr>
        <p:spPr bwMode="auto">
          <a:xfrm>
            <a:off x="3124200" y="4572000"/>
            <a:ext cx="76200" cy="6096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393" name="AutoShape 7"/>
          <p:cNvSpPr>
            <a:spLocks/>
          </p:cNvSpPr>
          <p:nvPr/>
        </p:nvSpPr>
        <p:spPr bwMode="auto">
          <a:xfrm>
            <a:off x="457200" y="4495800"/>
            <a:ext cx="76200" cy="685800"/>
          </a:xfrm>
          <a:prstGeom prst="leftBrace">
            <a:avLst>
              <a:gd name="adj1" fmla="val 75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 b="1">
              <a:latin typeface="Arial" charset="0"/>
            </a:endParaRPr>
          </a:p>
        </p:txBody>
      </p:sp>
      <p:sp>
        <p:nvSpPr>
          <p:cNvPr id="16394" name="Text Box 8"/>
          <p:cNvSpPr txBox="1">
            <a:spLocks noChangeArrowheads="1"/>
          </p:cNvSpPr>
          <p:nvPr/>
        </p:nvSpPr>
        <p:spPr bwMode="auto">
          <a:xfrm>
            <a:off x="914400" y="5562600"/>
            <a:ext cx="106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(6 x 52)</a:t>
            </a:r>
          </a:p>
        </p:txBody>
      </p:sp>
      <p:sp>
        <p:nvSpPr>
          <p:cNvPr id="16395" name="Text Box 9"/>
          <p:cNvSpPr txBox="1">
            <a:spLocks noChangeArrowheads="1"/>
          </p:cNvSpPr>
          <p:nvPr/>
        </p:nvSpPr>
        <p:spPr bwMode="auto">
          <a:xfrm>
            <a:off x="2895600" y="5318125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latin typeface="Arial" charset="0"/>
              </a:rPr>
              <a:t>(15 + 4 ct </a:t>
            </a:r>
            <a:r>
              <a:rPr lang="en-US" sz="2000" dirty="0" err="1">
                <a:latin typeface="Arial" charset="0"/>
              </a:rPr>
              <a:t>bersama</a:t>
            </a:r>
            <a:r>
              <a:rPr lang="en-US" sz="2000" dirty="0">
                <a:latin typeface="Arial" charset="0"/>
              </a:rPr>
              <a:t>)</a:t>
            </a:r>
          </a:p>
        </p:txBody>
      </p:sp>
      <p:sp>
        <p:nvSpPr>
          <p:cNvPr id="16396" name="Line 10"/>
          <p:cNvSpPr>
            <a:spLocks noChangeShapeType="1"/>
          </p:cNvSpPr>
          <p:nvPr/>
        </p:nvSpPr>
        <p:spPr bwMode="auto">
          <a:xfrm>
            <a:off x="914400" y="5029200"/>
            <a:ext cx="4572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7" name="Line 11"/>
          <p:cNvSpPr>
            <a:spLocks noChangeShapeType="1"/>
          </p:cNvSpPr>
          <p:nvPr/>
        </p:nvSpPr>
        <p:spPr bwMode="auto">
          <a:xfrm>
            <a:off x="2362200" y="4953000"/>
            <a:ext cx="5334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8" name="Line 12"/>
          <p:cNvSpPr>
            <a:spLocks noChangeShapeType="1"/>
          </p:cNvSpPr>
          <p:nvPr/>
        </p:nvSpPr>
        <p:spPr bwMode="auto">
          <a:xfrm>
            <a:off x="2819400" y="5943600"/>
            <a:ext cx="6858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399" name="Text Box 13"/>
          <p:cNvSpPr txBox="1">
            <a:spLocks noChangeArrowheads="1"/>
          </p:cNvSpPr>
          <p:nvPr/>
        </p:nvSpPr>
        <p:spPr bwMode="auto">
          <a:xfrm>
            <a:off x="3429000" y="5729288"/>
            <a:ext cx="3505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Sesuai</a:t>
            </a:r>
            <a:r>
              <a:rPr lang="en-US" sz="2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2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2000" b="1" dirty="0" err="1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diklat</a:t>
            </a:r>
            <a:r>
              <a:rPr lang="en-US" sz="2000" b="1" dirty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16400" name="Line 14"/>
          <p:cNvSpPr>
            <a:spLocks noChangeShapeType="1"/>
          </p:cNvSpPr>
          <p:nvPr/>
        </p:nvSpPr>
        <p:spPr bwMode="auto">
          <a:xfrm>
            <a:off x="1828800" y="4953000"/>
            <a:ext cx="99060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2743200" y="6324600"/>
            <a:ext cx="762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6200000" flipH="1">
            <a:off x="1371600" y="4953000"/>
            <a:ext cx="1371600" cy="137160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3" name="TextBox 28"/>
          <p:cNvSpPr txBox="1">
            <a:spLocks noChangeArrowheads="1"/>
          </p:cNvSpPr>
          <p:nvPr/>
        </p:nvSpPr>
        <p:spPr bwMode="auto">
          <a:xfrm>
            <a:off x="3429000" y="60960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latin typeface="Tahoma" pitchFamily="34" charset="0"/>
                <a:cs typeface="Tahoma" pitchFamily="34" charset="0"/>
              </a:rPr>
              <a:t>Cuti</a:t>
            </a:r>
            <a:r>
              <a:rPr lang="en-US" dirty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>
                <a:latin typeface="Tahoma" pitchFamily="34" charset="0"/>
                <a:cs typeface="Tahoma" pitchFamily="34" charset="0"/>
              </a:rPr>
              <a:t>tahunan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rot="16200000" flipH="1">
            <a:off x="2819400" y="4953000"/>
            <a:ext cx="304800" cy="3048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124200" y="5257800"/>
            <a:ext cx="2286000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6" name="TextBox 33"/>
          <p:cNvSpPr txBox="1">
            <a:spLocks noChangeArrowheads="1"/>
          </p:cNvSpPr>
          <p:nvPr/>
        </p:nvSpPr>
        <p:spPr bwMode="auto">
          <a:xfrm>
            <a:off x="5334000" y="5029200"/>
            <a:ext cx="1905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0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Ijin</a:t>
            </a:r>
            <a:r>
              <a:rPr lang="en-US" sz="20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insidentil</a:t>
            </a:r>
            <a:endParaRPr lang="en-US" sz="20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228600" y="838200"/>
            <a:ext cx="8686800" cy="8382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URAIAN PERHITUNGAN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752600"/>
            <a:ext cx="7620000" cy="4114800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3200" b="1" dirty="0" smtClean="0">
                <a:latin typeface="Tahoma" pitchFamily="34" charset="0"/>
                <a:cs typeface="Tahoma" pitchFamily="34" charset="0"/>
              </a:rPr>
              <a:t>HARI KERJA TERSEDIA PMIK:</a:t>
            </a:r>
          </a:p>
          <a:p>
            <a:pPr lvl="1" eaLnBrk="1" fontAlgn="auto" hangingPunct="1">
              <a:spcAft>
                <a:spcPts val="0"/>
              </a:spcAft>
              <a:buClr>
                <a:srgbClr val="000099"/>
              </a:buClr>
              <a:buFont typeface="Arial" pitchFamily="34" charset="0"/>
              <a:buChar char="•"/>
              <a:defRPr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 {312–(12 + 6 + 19 + 12)}</a:t>
            </a:r>
          </a:p>
          <a:p>
            <a:pPr lvl="1" eaLnBrk="1" fontAlgn="auto" hangingPunct="1">
              <a:spcAft>
                <a:spcPts val="0"/>
              </a:spcAft>
              <a:buClr>
                <a:srgbClr val="000099"/>
              </a:buClr>
              <a:buFont typeface="Arial" pitchFamily="34" charset="0"/>
              <a:buChar char="•"/>
              <a:defRPr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 263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hari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th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n-US" sz="3200" b="1" dirty="0" smtClean="0">
                <a:latin typeface="Tahoma" pitchFamily="34" charset="0"/>
                <a:cs typeface="Tahoma" pitchFamily="34" charset="0"/>
              </a:rPr>
              <a:t>WAKTU KERJA TERSEDIA PMIK:</a:t>
            </a:r>
          </a:p>
          <a:p>
            <a:pPr lvl="1" eaLnBrk="1" fontAlgn="auto" hangingPunct="1">
              <a:spcAft>
                <a:spcPts val="0"/>
              </a:spcAft>
              <a:buClr>
                <a:srgbClr val="000099"/>
              </a:buClr>
              <a:buFont typeface="Arial" pitchFamily="34" charset="0"/>
              <a:buChar char="•"/>
              <a:defRPr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 (263 hr/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 x 7 (jam/hr)</a:t>
            </a:r>
          </a:p>
          <a:p>
            <a:pPr lvl="1" eaLnBrk="1" fontAlgn="auto" hangingPunct="1">
              <a:spcAft>
                <a:spcPts val="0"/>
              </a:spcAft>
              <a:buClr>
                <a:srgbClr val="000099"/>
              </a:buClr>
              <a:buFont typeface="Arial" pitchFamily="34" charset="0"/>
              <a:buChar char="•"/>
              <a:defRPr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dirty="0" smtClean="0">
                <a:latin typeface="Tahoma" pitchFamily="34" charset="0"/>
                <a:cs typeface="Tahoma" pitchFamily="34" charset="0"/>
              </a:rPr>
              <a:t>1.841 jam 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b="1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b="1" dirty="0" err="1" smtClean="0">
                <a:latin typeface="Tahoma" pitchFamily="34" charset="0"/>
                <a:cs typeface="Tahoma" pitchFamily="34" charset="0"/>
              </a:rPr>
              <a:t>th</a:t>
            </a:r>
            <a:endParaRPr lang="en-US" sz="3600" b="1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655638"/>
            <a:ext cx="7498080" cy="14779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2. MENETAPKAN UNIT KERJA DAN KATEGORI SDM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838200" y="2209800"/>
            <a:ext cx="7498080" cy="3276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Diperlukan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 </a:t>
            </a:r>
          </a:p>
          <a:p>
            <a:pPr marL="825246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Struktur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uraian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pokok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fungsi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masing-masing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unit</a:t>
            </a:r>
          </a:p>
          <a:p>
            <a:pPr marL="825246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Keputusan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direktur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RS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tentang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pembentukan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RMIK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655638"/>
            <a:ext cx="7498080" cy="14779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2. MENETAPKAN UNIT KERJA DAN KATEGORI SDM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14400" y="2209799"/>
            <a:ext cx="7315200" cy="3733801"/>
          </a:xfrm>
          <a:prstGeom prst="rect">
            <a:avLst/>
          </a:prstGeom>
        </p:spPr>
        <p:txBody>
          <a:bodyPr>
            <a:noAutofit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" pitchFamily="2" charset="2"/>
              <a:buAutoNum type="arabicPeriod" startAt="3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Data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pegawai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berdasarkan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pendidikan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yg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bekerja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UKRM</a:t>
            </a: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" pitchFamily="2" charset="2"/>
              <a:buAutoNum type="arabicPeriod" startAt="3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PP 32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ttg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tenaga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kesehatan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" pitchFamily="2" charset="2"/>
              <a:buAutoNum type="arabicPeriod" startAt="3"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UU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ttg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jabatan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fungsional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" pitchFamily="2" charset="2"/>
              <a:buAutoNum type="arabicPeriod" startAt="3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Standar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profesi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std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pelayanan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&amp; SOP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UKRM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B443EF-F383-4832-A5E0-FCB3EEE052C1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6B6F2-7B90-496E-AAFE-49EF0B1E3990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20484" name="Rectangle 110"/>
          <p:cNvSpPr>
            <a:spLocks noChangeArrowheads="1"/>
          </p:cNvSpPr>
          <p:nvPr/>
        </p:nvSpPr>
        <p:spPr bwMode="auto">
          <a:xfrm>
            <a:off x="304800" y="304800"/>
            <a:ext cx="8382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 eaLnBrk="1" hangingPunct="1"/>
            <a:r>
              <a:rPr lang="sv-SE" sz="2000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KUALIFIKASI TENAGA </a:t>
            </a:r>
            <a:endParaRPr lang="sv-SE" sz="2000" b="1" dirty="0" smtClean="0"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algn="ctr" eaLnBrk="1" hangingPunct="1"/>
            <a:r>
              <a:rPr lang="sv-SE" sz="2000" b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UNIT </a:t>
            </a:r>
            <a:r>
              <a:rPr lang="sv-SE" sz="2000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REKAM </a:t>
            </a:r>
            <a:r>
              <a:rPr lang="sv-SE" sz="2000" b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MEDIS DAN INFORMASI KESEHATAN </a:t>
            </a:r>
          </a:p>
          <a:p>
            <a:pPr algn="ctr" eaLnBrk="1" hangingPunct="1"/>
            <a:r>
              <a:rPr lang="sv-SE" sz="2000" b="1" dirty="0" smtClean="0">
                <a:latin typeface="Tahoma" pitchFamily="34" charset="0"/>
                <a:ea typeface="Times New Roman" pitchFamily="18" charset="0"/>
                <a:cs typeface="Tahoma" pitchFamily="34" charset="0"/>
              </a:rPr>
              <a:t>RUMAH </a:t>
            </a:r>
            <a:r>
              <a:rPr lang="sv-SE" sz="2000" b="1" dirty="0">
                <a:latin typeface="Tahoma" pitchFamily="34" charset="0"/>
                <a:ea typeface="Times New Roman" pitchFamily="18" charset="0"/>
                <a:cs typeface="Tahoma" pitchFamily="34" charset="0"/>
              </a:rPr>
              <a:t>SAKIT ”A”</a:t>
            </a:r>
            <a:endParaRPr lang="en-US" sz="3600" dirty="0">
              <a:latin typeface="Tahoma" pitchFamily="34" charset="0"/>
              <a:ea typeface="Times New Roman" pitchFamily="18" charset="0"/>
              <a:cs typeface="Tahoma" pitchFamily="34" charset="0"/>
            </a:endParaRPr>
          </a:p>
        </p:txBody>
      </p:sp>
      <p:graphicFrame>
        <p:nvGraphicFramePr>
          <p:cNvPr id="186600" name="Group 232"/>
          <p:cNvGraphicFramePr>
            <a:graphicFrameLocks noGrp="1"/>
          </p:cNvGraphicFramePr>
          <p:nvPr/>
        </p:nvGraphicFramePr>
        <p:xfrm>
          <a:off x="457200" y="1784350"/>
          <a:ext cx="8355012" cy="3930650"/>
        </p:xfrm>
        <a:graphic>
          <a:graphicData uri="http://schemas.openxmlformats.org/drawingml/2006/table">
            <a:tbl>
              <a:tblPr/>
              <a:tblGrid>
                <a:gridCol w="571500"/>
                <a:gridCol w="1257300"/>
                <a:gridCol w="2259012"/>
                <a:gridCol w="1600200"/>
                <a:gridCol w="1779588"/>
                <a:gridCol w="887412"/>
              </a:tblGrid>
              <a:tr h="73342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NO</a:t>
                      </a:r>
                      <a:endParaRPr kumimoji="0" lang="sv-SE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KEGIATAN</a:t>
                      </a:r>
                      <a:endParaRPr kumimoji="0" lang="sv-SE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KETRAMPILAN</a:t>
                      </a:r>
                      <a:endParaRPr kumimoji="0" lang="sv-SE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SIKAP</a:t>
                      </a:r>
                      <a:endParaRPr kumimoji="0" lang="sv-SE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PENGETAHUAN </a:t>
                      </a:r>
                      <a:endParaRPr kumimoji="0" lang="sv-SE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PEND</a:t>
                      </a:r>
                      <a:endParaRPr kumimoji="0" lang="sv-SE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52575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sv-S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Registrasi</a:t>
                      </a:r>
                      <a:endParaRPr kumimoji="0" lang="sv-S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1.Mengoperasionalkan  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komputer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2.Mempraktekkan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dengan benar sistem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identifikasi pasien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Teliti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Ramah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Jujur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Komunikatif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Hangat</a:t>
                      </a: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667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Komputer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667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Ilmu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667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    komunikasi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D3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RMIK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446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sv-SE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Klasifikasi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penyakit &amp;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Tindakan</a:t>
                      </a: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1.Mengoperasionalkan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komputer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2.Menggunakan buku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ICD-10 dg benar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3.Menganalisa data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  pasien</a:t>
                      </a:r>
                      <a:endParaRPr kumimoji="0" lang="sv-SE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Teliti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Ramah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Jujur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Komunikatif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Term.Medis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Ilmu kes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Anatomi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Patologi</a:t>
                      </a: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AutoNum type="arabicPeriod"/>
                        <a:tabLst>
                          <a:tab pos="228600" algn="l"/>
                        </a:tabLst>
                      </a:pPr>
                      <a:r>
                        <a:rPr kumimoji="0" lang="sv-SE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Ilmu penyakit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</a:tabLst>
                      </a:pPr>
                      <a:endParaRPr kumimoji="0" lang="sv-S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D3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v-SE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RMIK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515" name="TextBox 5"/>
          <p:cNvSpPr txBox="1">
            <a:spLocks noChangeArrowheads="1"/>
          </p:cNvSpPr>
          <p:nvPr/>
        </p:nvSpPr>
        <p:spPr bwMode="auto">
          <a:xfrm>
            <a:off x="304800" y="304800"/>
            <a:ext cx="1371600" cy="369888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CONTOH</a:t>
            </a:r>
            <a:endParaRPr lang="en-US" b="1" dirty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808038"/>
            <a:ext cx="8153400" cy="7921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3. MENYUSUN STANDAR BEBAN KERJA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543800" cy="4267200"/>
          </a:xfrm>
          <a:solidFill>
            <a:schemeClr val="bg1"/>
          </a:solidFill>
        </p:spPr>
        <p:txBody>
          <a:bodyPr/>
          <a:lstStyle/>
          <a:p>
            <a:pPr eaLnBrk="1" hangingPunct="1">
              <a:buClr>
                <a:srgbClr val="000099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 volume/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kuantitas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1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buClr>
                <a:srgbClr val="000099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Disusun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wkt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dibutuhkan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menyelesaikan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(rata-rata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wkt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tersedia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dimiliki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masing-masing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kategori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tenaga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808038"/>
            <a:ext cx="8153400" cy="79216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BEBAN KERJA MELIPUTI: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315200" cy="35814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4000" dirty="0" smtClean="0">
                <a:latin typeface="Tahoma" pitchFamily="34" charset="0"/>
                <a:cs typeface="Tahoma" pitchFamily="34" charset="0"/>
              </a:rPr>
              <a:t>MELIPUTI:</a:t>
            </a:r>
          </a:p>
          <a:p>
            <a:pPr eaLnBrk="1" hangingPunct="1">
              <a:buClr>
                <a:srgbClr val="000099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pokok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dilaksanakan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buClr>
                <a:srgbClr val="000099"/>
              </a:buClr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Rata-rata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dibutuhkan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menyelesaikan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tiap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pokok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rgbClr val="000099"/>
              </a:buClr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153400" cy="4267200"/>
          </a:xfrm>
        </p:spPr>
        <p:txBody>
          <a:bodyPr>
            <a:normAutofit lnSpcReduction="10000"/>
          </a:bodyPr>
          <a:lstStyle/>
          <a:p>
            <a:pPr marL="609600" indent="-609600">
              <a:buNone/>
            </a:pP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  <a:endParaRPr lang="en-US" sz="30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menghitung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unit RMIK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analisis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>
              <a:buNone/>
            </a:pP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sz="19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Perhitungan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(WISN)</a:t>
            </a: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Latihan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menghitung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None/>
            </a:pP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808038"/>
            <a:ext cx="8153400" cy="79216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KEGIATAN POKOK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981200"/>
            <a:ext cx="7391400" cy="3087687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buClr>
                <a:srgbClr val="000099"/>
              </a:buClr>
            </a:pP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Kumpulan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berbagai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sesuai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&amp; SPO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menghasilkan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dilaksanakan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oleh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PMIK dg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tertentu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132" name="Group 52"/>
          <p:cNvGraphicFramePr>
            <a:graphicFrameLocks noGrp="1"/>
          </p:cNvGraphicFramePr>
          <p:nvPr>
            <p:ph/>
          </p:nvPr>
        </p:nvGraphicFramePr>
        <p:xfrm>
          <a:off x="298450" y="990600"/>
          <a:ext cx="8540750" cy="5151120"/>
        </p:xfrm>
        <a:graphic>
          <a:graphicData uri="http://schemas.openxmlformats.org/drawingml/2006/table">
            <a:tbl>
              <a:tblPr/>
              <a:tblGrid>
                <a:gridCol w="2136775"/>
                <a:gridCol w="3557588"/>
                <a:gridCol w="2846387"/>
              </a:tblGrid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SUBUNIT KERJA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KEGIATAN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KEGIATAN POKOK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55788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  </a:t>
                      </a:r>
                      <a:r>
                        <a:rPr kumimoji="0" 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Pendaftaran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Baru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Mencatat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sosial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Mengisi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pd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komputer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form RM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Pembuatan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RM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Baru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580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Lama: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Mengecek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komputer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form-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peminjaman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Menyiapkan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RM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Pengambilan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RM lama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F00029-A5C4-4BA3-92CB-F560C9F337DE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sdm-sis</a:t>
            </a:r>
            <a:endParaRPr lang="en-US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9A6C27-D86C-4D30-BDA0-8BA668679339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4597" name="Text Box 37"/>
          <p:cNvSpPr txBox="1">
            <a:spLocks noChangeArrowheads="1"/>
          </p:cNvSpPr>
          <p:nvPr/>
        </p:nvSpPr>
        <p:spPr bwMode="auto">
          <a:xfrm>
            <a:off x="2362200" y="152400"/>
            <a:ext cx="4572000" cy="5847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en-US" sz="3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KEGIATAN POKOK</a:t>
            </a:r>
            <a:endParaRPr lang="en-US" sz="3200" b="1" dirty="0">
              <a:solidFill>
                <a:schemeClr val="accent3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598" name="TextBox 5"/>
          <p:cNvSpPr txBox="1">
            <a:spLocks noChangeArrowheads="1"/>
          </p:cNvSpPr>
          <p:nvPr/>
        </p:nvSpPr>
        <p:spPr bwMode="auto">
          <a:xfrm>
            <a:off x="304800" y="152400"/>
            <a:ext cx="1447800" cy="40011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CONTOH</a:t>
            </a:r>
            <a:endParaRPr lang="en-US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808038"/>
            <a:ext cx="8153400" cy="79216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RATA-RATA WAKTU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828800"/>
            <a:ext cx="7620000" cy="4114800"/>
          </a:xfrm>
        </p:spPr>
        <p:txBody>
          <a:bodyPr rtlCol="0">
            <a:normAutofit/>
          </a:bodyPr>
          <a:lstStyle/>
          <a:p>
            <a:pPr marL="609600" indent="-609600" eaLnBrk="1" fontAlgn="auto" hangingPunct="1">
              <a:spcAft>
                <a:spcPts val="0"/>
              </a:spcAft>
              <a:buClrTx/>
              <a:buFont typeface="Wingdings" pitchFamily="2" charset="2"/>
              <a:buAutoNum type="arabicPeriod"/>
              <a:defRPr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Suatu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dibutuhkan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kgtan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pokok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oleh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masing-masing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tenaga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fontAlgn="auto" hangingPunct="1">
              <a:spcAft>
                <a:spcPts val="0"/>
              </a:spcAft>
              <a:buClrTx/>
              <a:buFont typeface="Wingdings" pitchFamily="2" charset="2"/>
              <a:buAutoNum type="arabicPeriod"/>
              <a:defRPr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Kebth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sangat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bervariasi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dipengaruhi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: std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, SPO,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sarana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prasarana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tersedia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kompetensi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SDM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808038"/>
            <a:ext cx="8153400" cy="79216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RATA-RATA WAKTU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762000" y="1828800"/>
            <a:ext cx="7848600" cy="4267200"/>
          </a:xfrm>
          <a:prstGeom prst="rect">
            <a:avLst/>
          </a:prstGeo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AutoNum type="arabicPeriod" startAt="3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Berdasarkan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pengamatan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pengalaman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&amp;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kesepakatan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bersama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1"/>
              </a:buClr>
              <a:buSzPct val="80000"/>
              <a:buFont typeface="Wingdings" pitchFamily="2" charset="2"/>
              <a:buAutoNum type="arabicPeriod" startAt="3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Sebaiknya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ditetapkan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berdasarkan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: SDM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yg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memiliki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kompetensi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kegiatan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pelaksanaan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std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pelayanan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, SPO &amp;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memiliki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etos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kerja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yg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baik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FD4342-5220-4453-B682-EC9D54D514A3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26AF5D-91B8-4E2D-A6DE-415D5C3419DB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3962400" y="2362200"/>
            <a:ext cx="4114800" cy="5794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Waktu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tersedia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77" name="Text Box 6"/>
          <p:cNvSpPr txBox="1">
            <a:spLocks noChangeArrowheads="1"/>
          </p:cNvSpPr>
          <p:nvPr/>
        </p:nvSpPr>
        <p:spPr bwMode="auto">
          <a:xfrm>
            <a:off x="3352800" y="3124200"/>
            <a:ext cx="5562600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Rata-rata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wkt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per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pokok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78" name="Line 7"/>
          <p:cNvSpPr>
            <a:spLocks noChangeShapeType="1"/>
          </p:cNvSpPr>
          <p:nvPr/>
        </p:nvSpPr>
        <p:spPr bwMode="auto">
          <a:xfrm>
            <a:off x="3733800" y="3048000"/>
            <a:ext cx="457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679" name="Text Box 8"/>
          <p:cNvSpPr txBox="1">
            <a:spLocks noChangeArrowheads="1"/>
          </p:cNvSpPr>
          <p:nvPr/>
        </p:nvSpPr>
        <p:spPr bwMode="auto">
          <a:xfrm>
            <a:off x="1219200" y="533400"/>
            <a:ext cx="662940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4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RUMUS PERHITUNGAN</a:t>
            </a:r>
            <a:endParaRPr lang="en-US" sz="4400" b="1" dirty="0">
              <a:solidFill>
                <a:schemeClr val="accent3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8680" name="Rectangle 10"/>
          <p:cNvSpPr>
            <a:spLocks noChangeArrowheads="1"/>
          </p:cNvSpPr>
          <p:nvPr/>
        </p:nvSpPr>
        <p:spPr bwMode="auto">
          <a:xfrm>
            <a:off x="212725" y="2667000"/>
            <a:ext cx="34448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Std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beban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>
                <a:latin typeface="Tahoma" pitchFamily="34" charset="0"/>
                <a:cs typeface="Tahoma" pitchFamily="34" charset="0"/>
              </a:rPr>
              <a:t>=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47800" y="4495800"/>
            <a:ext cx="6248400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dirty="0" err="1">
                <a:latin typeface="Tahoma" pitchFamily="34" charset="0"/>
                <a:cs typeface="Tahoma" pitchFamily="34" charset="0"/>
              </a:rPr>
              <a:t>Untuk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mengetahui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berapa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vol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/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pokok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dapat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diselesaikan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oleh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seorang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tenaga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dg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waktu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tersedia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dalam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 1(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satu</a:t>
            </a:r>
            <a:r>
              <a:rPr lang="en-US" sz="2000" dirty="0">
                <a:latin typeface="Tahoma" pitchFamily="34" charset="0"/>
                <a:cs typeface="Tahoma" pitchFamily="34" charset="0"/>
              </a:rPr>
              <a:t>) </a:t>
            </a:r>
            <a:r>
              <a:rPr lang="en-US" sz="2000" dirty="0" err="1">
                <a:latin typeface="Tahoma" pitchFamily="34" charset="0"/>
                <a:cs typeface="Tahoma" pitchFamily="34" charset="0"/>
              </a:rPr>
              <a:t>tahun</a:t>
            </a:r>
            <a:endParaRPr lang="en-US" sz="2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4114800" y="3886200"/>
            <a:ext cx="914400" cy="381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808038"/>
            <a:ext cx="8153400" cy="124936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KEGIATAN POKOK DAN RATA-RATA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WAKTU KERJA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9" name="Group 67"/>
          <p:cNvGraphicFramePr>
            <a:graphicFrameLocks noGrp="1"/>
          </p:cNvGraphicFramePr>
          <p:nvPr>
            <p:ph/>
          </p:nvPr>
        </p:nvGraphicFramePr>
        <p:xfrm>
          <a:off x="301625" y="2255520"/>
          <a:ext cx="8689975" cy="3916680"/>
        </p:xfrm>
        <a:graphic>
          <a:graphicData uri="http://schemas.openxmlformats.org/drawingml/2006/table">
            <a:tbl>
              <a:tblPr/>
              <a:tblGrid>
                <a:gridCol w="688975"/>
                <a:gridCol w="1828800"/>
                <a:gridCol w="3581400"/>
                <a:gridCol w="1295400"/>
                <a:gridCol w="1295400"/>
              </a:tblGrid>
              <a:tr h="7000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KATEGORI SDM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UNIT KERJA/KGT POKOK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RATA-RATA WAKTU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STD BEBAN KERJA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D3 RM&amp;IK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Pendaftaran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Mengisi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sosial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Membuat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indeks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utama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pas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form-RM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hlink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960438"/>
            <a:ext cx="8153400" cy="79216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4. PENYUSUNAN STANDAR WAKTU 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286000"/>
            <a:ext cx="7391400" cy="2971800"/>
          </a:xfrm>
          <a:solidFill>
            <a:schemeClr val="bg1"/>
          </a:solidFill>
        </p:spPr>
        <p:txBody>
          <a:bodyPr/>
          <a:lstStyle/>
          <a:p>
            <a:pPr eaLnBrk="1" hangingPunct="1">
              <a:buNone/>
            </a:pP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Diperolehnya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faktor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kelonggaran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tiap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kategori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SDM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meliputi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menyelesaikan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suatu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tdk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terkait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langsung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960438"/>
            <a:ext cx="8153400" cy="79216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FAKTOR KELONGGARAN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2133600"/>
            <a:ext cx="7848600" cy="32766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CONTOH:</a:t>
            </a:r>
          </a:p>
          <a:p>
            <a:pPr eaLnBrk="1" hangingPunct="1">
              <a:buClr>
                <a:srgbClr val="000099"/>
              </a:buClr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Rapat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penyusunan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laporan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menyusun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pengebonan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barang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dll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>
                <a:srgbClr val="000099"/>
              </a:buClr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Frekuensi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dlm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satu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hari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minggu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bulan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en-US" sz="3600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6D4C04-265F-4A47-A711-58482D88E6E1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652981-ED95-4AB3-9D03-DEE32BD6ECCA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609600" y="2521803"/>
            <a:ext cx="3124200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STANDAR KELONGGARAN =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</a:endParaRPr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3505200" y="31242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3429000" y="2590800"/>
            <a:ext cx="51054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Rata-rata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waktu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/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faktor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kelonggaran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</a:endParaRP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4267200" y="3200400"/>
            <a:ext cx="3048000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Waktu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kerja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 </a:t>
            </a:r>
            <a:r>
              <a:rPr lang="en-US" sz="24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charset="0"/>
              </a:rPr>
              <a:t>tersedia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  <a:latin typeface="Arial" charset="0"/>
            </a:endParaRPr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381000" y="898525"/>
            <a:ext cx="853440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RUMUS STANDAR KELONGGARAN </a:t>
            </a:r>
            <a:endParaRPr lang="en-US" sz="4000" b="1" dirty="0">
              <a:solidFill>
                <a:schemeClr val="accent3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960438"/>
            <a:ext cx="8153400" cy="79216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CONTOH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685800" y="1828800"/>
            <a:ext cx="7924800" cy="3810000"/>
          </a:xfrm>
          <a:prstGeom prst="rect">
            <a:avLst/>
          </a:prstGeom>
        </p:spPr>
        <p:txBody>
          <a:bodyPr rtlCol="0">
            <a:normAutofit fontScale="92500"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99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Hari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kerja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tersedia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: 263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hari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99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Waktu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kerja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	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263 x 7 jam = 1.841 jam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99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Ftr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kelonggaran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: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2 jam x 52   =   104 jam</a:t>
            </a: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99"/>
              </a:buClr>
              <a:buSzPct val="80000"/>
              <a:buFont typeface="Arial" pitchFamily="34" charset="0"/>
              <a:buChar char="•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Stdr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kelonggaran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:   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104 jam/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th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				   1.841 jam/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th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99"/>
              </a:buClr>
              <a:buSzPct val="80000"/>
              <a:buFont typeface="Wingdings" pitchFamily="2" charset="2"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					:  0,05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tenaga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4648200" y="4191000"/>
            <a:ext cx="2514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838200"/>
            <a:ext cx="8382000" cy="5257800"/>
          </a:xfrm>
          <a:solidFill>
            <a:schemeClr val="bg1"/>
          </a:solidFill>
        </p:spPr>
        <p:txBody>
          <a:bodyPr rtlCol="0">
            <a:noAutofit/>
          </a:bodyPr>
          <a:lstStyle/>
          <a:p>
            <a:pPr algn="ctr">
              <a:buNone/>
              <a:defRPr/>
            </a:pP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KEPUTUSAN MENKES RI NO. 81/MENKES/SK/I/2004</a:t>
            </a:r>
            <a:endParaRPr lang="en-US" sz="3600" dirty="0" smtClean="0">
              <a:solidFill>
                <a:schemeClr val="accent3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endParaRPr lang="en-US" sz="3600" dirty="0" smtClean="0">
              <a:solidFill>
                <a:schemeClr val="accent3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36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TENTANG</a:t>
            </a:r>
          </a:p>
          <a:p>
            <a:pPr algn="ctr">
              <a:buNone/>
              <a:defRPr/>
            </a:pPr>
            <a:endParaRPr lang="en-US" sz="3600" kern="10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accent3">
                  <a:lumMod val="75000"/>
                </a:schemeClr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algn="ctr">
              <a:buNone/>
              <a:defRPr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PEDOMAN PENYUSUNAN PERENCANAAN SDM KESEHATAN DI TINGKAT PROVINSI, KABUPATEN/KOTA DAN RS</a:t>
            </a:r>
            <a:endParaRPr lang="en-US" sz="2400" dirty="0" smtClean="0">
              <a:solidFill>
                <a:schemeClr val="accent3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960438"/>
            <a:ext cx="8153400" cy="79216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5. PERHITUNGAN TENAGA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828800"/>
            <a:ext cx="7162800" cy="4114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Sumber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data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dibutuhkan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eaLnBrk="1" hangingPunct="1">
              <a:buClrTx/>
              <a:buFont typeface="Wingdings" pitchFamily="2" charset="2"/>
              <a:buChar char="ü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Data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diperoleh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sebelumnya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</a:t>
            </a:r>
          </a:p>
          <a:p>
            <a:pPr lvl="2">
              <a:buClrTx/>
              <a:buFont typeface="Wingdings" pitchFamily="2" charset="2"/>
              <a:buChar char="ü"/>
            </a:pP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Waktu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tersedia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Std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beban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kerja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lvl="2">
              <a:buClrTx/>
              <a:buFont typeface="Wingdings" pitchFamily="2" charset="2"/>
              <a:buChar char="ü"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Std 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kelonggaran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ClrTx/>
              <a:buFont typeface="Wingdings" pitchFamily="2" charset="2"/>
              <a:buChar char="ü"/>
            </a:pP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Kuantitas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pokok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per unit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selama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1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th</a:t>
            </a:r>
            <a:endParaRPr lang="en-US" sz="32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/>
            <a:endParaRPr lang="en-US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960438"/>
            <a:ext cx="8153400" cy="792162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KEGIATAN POKOK TIAP UNIT KERJA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3352800"/>
          </a:xfrm>
        </p:spPr>
        <p:txBody>
          <a:bodyPr>
            <a:normAutofit/>
          </a:bodyPr>
          <a:lstStyle/>
          <a:p>
            <a:pPr marL="825246" indent="-7429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Disusun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kgtn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dilaksanakan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selama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1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th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825246" indent="-742950" eaLnBrk="1" hangingPunct="1">
              <a:lnSpc>
                <a:spcPct val="90000"/>
              </a:lnSpc>
              <a:buClrTx/>
              <a:buFont typeface="+mj-lt"/>
              <a:buAutoNum type="arabicPeriod"/>
            </a:pP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Unit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Rawat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Jalan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marL="1602486" lvl="3" indent="-742950">
              <a:lnSpc>
                <a:spcPct val="90000"/>
              </a:lnSpc>
              <a:buClrTx/>
              <a:buFont typeface="+mj-lt"/>
              <a:buAutoNum type="alphaLcPeriod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Data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tiap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unit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1602486" lvl="3" indent="-742950">
              <a:lnSpc>
                <a:spcPct val="90000"/>
              </a:lnSpc>
              <a:buClrTx/>
              <a:buFont typeface="+mj-lt"/>
              <a:buAutoNum type="alphaLcPeriod"/>
            </a:pP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Data 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kunjungan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laporan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RL)</a:t>
            </a:r>
            <a:endParaRPr lang="en-US" sz="24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914400"/>
            <a:ext cx="8153400" cy="11430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KUANTITAS KEGIATAN POKOK TIAP UNIT KERJA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2286000"/>
            <a:ext cx="7315200" cy="3124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Unit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Rwt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Inap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dibutuhkan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eaLnBrk="1" hangingPunct="1">
              <a:lnSpc>
                <a:spcPct val="90000"/>
              </a:lnSpc>
              <a:buClrTx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Jml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tempat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tidur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Tx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Jml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pasien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masuk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keluar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1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th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Tx/>
            </a:pP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Rata-rata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hari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rawat</a:t>
            </a:r>
            <a:endParaRPr lang="en-US" sz="36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lnSpc>
                <a:spcPct val="90000"/>
              </a:lnSpc>
              <a:buClrTx/>
            </a:pP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Rata-rata lama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perawatan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/LOS 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64" name="Group 84"/>
          <p:cNvGraphicFramePr>
            <a:graphicFrameLocks noGrp="1"/>
          </p:cNvGraphicFramePr>
          <p:nvPr>
            <p:ph/>
          </p:nvPr>
        </p:nvGraphicFramePr>
        <p:xfrm>
          <a:off x="460375" y="581025"/>
          <a:ext cx="8229600" cy="5478400"/>
        </p:xfrm>
        <a:graphic>
          <a:graphicData uri="http://schemas.openxmlformats.org/drawingml/2006/table">
            <a:tbl>
              <a:tblPr/>
              <a:tblGrid>
                <a:gridCol w="590550"/>
                <a:gridCol w="3303588"/>
                <a:gridCol w="1906587"/>
                <a:gridCol w="1101725"/>
                <a:gridCol w="1327150"/>
              </a:tblGrid>
              <a:tr h="84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KEGIATAN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WAKTU YG DIPERLUKAN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VOL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KGTN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TOTAL WAKTU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Pendaftaran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baru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Mengisi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sosial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komputer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Membuat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indeks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utama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form-RM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 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400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Pendaftaran pasien lama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Mengecek data di komputer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 form-peminjaman RM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Menyiapkan RM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1.000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Pengiriman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RM: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Mengelompokkan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RM/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klinik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Menulis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ekspedisi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Mengantar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RM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klinik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1.575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3722D6-1FD6-4F3B-8DDA-4128B6F383FC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sdm-sis</a:t>
            </a:r>
            <a:endParaRPr lang="en-US"/>
          </a:p>
        </p:txBody>
      </p:sp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7F3EE-5BA6-4CC3-B74B-1B6C4870ACD4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37924" name="Text Box 32"/>
          <p:cNvSpPr txBox="1">
            <a:spLocks noChangeArrowheads="1"/>
          </p:cNvSpPr>
          <p:nvPr/>
        </p:nvSpPr>
        <p:spPr bwMode="auto">
          <a:xfrm>
            <a:off x="228600" y="87313"/>
            <a:ext cx="30480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I. UNIT RAWAT JALAN </a:t>
            </a:r>
          </a:p>
        </p:txBody>
      </p:sp>
      <p:sp>
        <p:nvSpPr>
          <p:cNvPr id="37925" name="AutoShape 56"/>
          <p:cNvSpPr>
            <a:spLocks/>
          </p:cNvSpPr>
          <p:nvPr/>
        </p:nvSpPr>
        <p:spPr bwMode="auto">
          <a:xfrm>
            <a:off x="4876800" y="1752600"/>
            <a:ext cx="228600" cy="1066800"/>
          </a:xfrm>
          <a:prstGeom prst="rightBrace">
            <a:avLst>
              <a:gd name="adj1" fmla="val 3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6" name="AutoShape 57"/>
          <p:cNvSpPr>
            <a:spLocks/>
          </p:cNvSpPr>
          <p:nvPr/>
        </p:nvSpPr>
        <p:spPr bwMode="auto">
          <a:xfrm>
            <a:off x="4876800" y="3200400"/>
            <a:ext cx="228600" cy="1219200"/>
          </a:xfrm>
          <a:prstGeom prst="rightBrace">
            <a:avLst>
              <a:gd name="adj1" fmla="val 44444"/>
              <a:gd name="adj2" fmla="val 4895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7" name="AutoShape 58"/>
          <p:cNvSpPr>
            <a:spLocks/>
          </p:cNvSpPr>
          <p:nvPr/>
        </p:nvSpPr>
        <p:spPr bwMode="auto">
          <a:xfrm>
            <a:off x="4876800" y="4648200"/>
            <a:ext cx="228600" cy="1066800"/>
          </a:xfrm>
          <a:prstGeom prst="rightBrace">
            <a:avLst>
              <a:gd name="adj1" fmla="val 3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Text Box 65"/>
          <p:cNvSpPr txBox="1">
            <a:spLocks noChangeArrowheads="1"/>
          </p:cNvSpPr>
          <p:nvPr/>
        </p:nvSpPr>
        <p:spPr bwMode="auto">
          <a:xfrm>
            <a:off x="5486400" y="2133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 ‘</a:t>
            </a:r>
          </a:p>
        </p:txBody>
      </p:sp>
      <p:sp>
        <p:nvSpPr>
          <p:cNvPr id="37929" name="Text Box 66"/>
          <p:cNvSpPr txBox="1">
            <a:spLocks noChangeArrowheads="1"/>
          </p:cNvSpPr>
          <p:nvPr/>
        </p:nvSpPr>
        <p:spPr bwMode="auto">
          <a:xfrm>
            <a:off x="54102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 ‘</a:t>
            </a:r>
          </a:p>
        </p:txBody>
      </p:sp>
      <p:sp>
        <p:nvSpPr>
          <p:cNvPr id="37930" name="Text Box 67"/>
          <p:cNvSpPr txBox="1">
            <a:spLocks noChangeArrowheads="1"/>
          </p:cNvSpPr>
          <p:nvPr/>
        </p:nvSpPr>
        <p:spPr bwMode="auto">
          <a:xfrm>
            <a:off x="5410200" y="502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4,5 ‘</a:t>
            </a:r>
          </a:p>
        </p:txBody>
      </p:sp>
      <p:sp>
        <p:nvSpPr>
          <p:cNvPr id="37931" name="Text Box 83"/>
          <p:cNvSpPr txBox="1">
            <a:spLocks noChangeArrowheads="1"/>
          </p:cNvSpPr>
          <p:nvPr/>
        </p:nvSpPr>
        <p:spPr bwMode="auto">
          <a:xfrm>
            <a:off x="3124200" y="6096000"/>
            <a:ext cx="5715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latin typeface="Arial" charset="0"/>
              </a:rPr>
              <a:t>SUBTOTAL</a:t>
            </a:r>
            <a:r>
              <a:rPr lang="en-US" sz="2000" dirty="0">
                <a:latin typeface="Arial" charset="0"/>
              </a:rPr>
              <a:t>	</a:t>
            </a:r>
            <a:r>
              <a:rPr lang="en-US" dirty="0">
                <a:latin typeface="Arial" charset="0"/>
              </a:rPr>
              <a:t>		            </a:t>
            </a:r>
            <a:r>
              <a:rPr lang="en-US" sz="2400" b="1" dirty="0">
                <a:latin typeface="Arial" charset="0"/>
              </a:rPr>
              <a:t>2.975 ‘</a:t>
            </a:r>
            <a:r>
              <a:rPr lang="en-US" dirty="0">
                <a:latin typeface="Arial" charset="0"/>
              </a:rPr>
              <a:t>			</a:t>
            </a:r>
          </a:p>
        </p:txBody>
      </p:sp>
      <p:sp>
        <p:nvSpPr>
          <p:cNvPr id="37932" name="TextBox 12"/>
          <p:cNvSpPr txBox="1">
            <a:spLocks noChangeArrowheads="1"/>
          </p:cNvSpPr>
          <p:nvPr/>
        </p:nvSpPr>
        <p:spPr bwMode="auto">
          <a:xfrm>
            <a:off x="7391400" y="76200"/>
            <a:ext cx="1295400" cy="381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CONTOH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23" name="Group 83"/>
          <p:cNvGraphicFramePr>
            <a:graphicFrameLocks noGrp="1"/>
          </p:cNvGraphicFramePr>
          <p:nvPr>
            <p:ph sz="half" idx="1"/>
          </p:nvPr>
        </p:nvGraphicFramePr>
        <p:xfrm>
          <a:off x="381000" y="684213"/>
          <a:ext cx="8461375" cy="5059649"/>
        </p:xfrm>
        <a:graphic>
          <a:graphicData uri="http://schemas.openxmlformats.org/drawingml/2006/table">
            <a:tbl>
              <a:tblPr/>
              <a:tblGrid>
                <a:gridCol w="608013"/>
                <a:gridCol w="3395662"/>
                <a:gridCol w="1958975"/>
                <a:gridCol w="1135063"/>
                <a:gridCol w="1363662"/>
              </a:tblGrid>
              <a:tr h="792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KEGIATAN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WAKTU YG DIPERLUKAN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VOL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KGTN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TOTAL WAKTU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90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Penerimaan &amp; Penataan RM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Mengecek rekam medis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Menandatangan buku ekspedisi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Menyusun formulir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Analisis kuantitatif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1,5’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400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Klasifikasi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penyakit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&amp;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tindakan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Membaca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resume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medis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Mengecek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komputer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Memberikan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kode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penyakit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625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5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Pengisian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indeks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penyakit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1.575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707985-8C14-4FD3-A795-FAC302A3DB1C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C0F2F-20C1-4A4C-88EA-8B6B908388DC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38948" name="Text Box 57"/>
          <p:cNvSpPr txBox="1">
            <a:spLocks noChangeArrowheads="1"/>
          </p:cNvSpPr>
          <p:nvPr/>
        </p:nvSpPr>
        <p:spPr bwMode="auto">
          <a:xfrm>
            <a:off x="7543800" y="163513"/>
            <a:ext cx="1143000" cy="338554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CONTOH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8949" name="Text Box 58"/>
          <p:cNvSpPr txBox="1">
            <a:spLocks noChangeArrowheads="1"/>
          </p:cNvSpPr>
          <p:nvPr/>
        </p:nvSpPr>
        <p:spPr bwMode="auto">
          <a:xfrm>
            <a:off x="304800" y="76200"/>
            <a:ext cx="42672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I. UNIT RAWAT JALAN (</a:t>
            </a:r>
            <a:r>
              <a:rPr lang="en-US" sz="2000" b="1" dirty="0" err="1">
                <a:latin typeface="Arial" charset="0"/>
              </a:rPr>
              <a:t>lanjutan</a:t>
            </a:r>
            <a:r>
              <a:rPr lang="en-US" sz="2000" b="1" dirty="0">
                <a:latin typeface="Arial" charset="0"/>
              </a:rPr>
              <a:t>)</a:t>
            </a:r>
          </a:p>
        </p:txBody>
      </p:sp>
      <p:sp>
        <p:nvSpPr>
          <p:cNvPr id="38950" name="AutoShape 70"/>
          <p:cNvSpPr>
            <a:spLocks/>
          </p:cNvSpPr>
          <p:nvPr/>
        </p:nvSpPr>
        <p:spPr bwMode="auto">
          <a:xfrm>
            <a:off x="4953000" y="1752600"/>
            <a:ext cx="152400" cy="12192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1" name="Text Box 71"/>
          <p:cNvSpPr txBox="1">
            <a:spLocks noChangeArrowheads="1"/>
          </p:cNvSpPr>
          <p:nvPr/>
        </p:nvSpPr>
        <p:spPr bwMode="auto">
          <a:xfrm>
            <a:off x="5334000" y="2057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38952" name="AutoShape 76"/>
          <p:cNvSpPr>
            <a:spLocks/>
          </p:cNvSpPr>
          <p:nvPr/>
        </p:nvSpPr>
        <p:spPr bwMode="auto">
          <a:xfrm>
            <a:off x="4876800" y="3429000"/>
            <a:ext cx="228600" cy="990600"/>
          </a:xfrm>
          <a:prstGeom prst="righ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3" name="Text Box 77"/>
          <p:cNvSpPr txBox="1">
            <a:spLocks noChangeArrowheads="1"/>
          </p:cNvSpPr>
          <p:nvPr/>
        </p:nvSpPr>
        <p:spPr bwMode="auto">
          <a:xfrm>
            <a:off x="5410200" y="3733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2,5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79" name="Group 95"/>
          <p:cNvGraphicFramePr>
            <a:graphicFrameLocks noGrp="1"/>
          </p:cNvGraphicFramePr>
          <p:nvPr>
            <p:ph/>
          </p:nvPr>
        </p:nvGraphicFramePr>
        <p:xfrm>
          <a:off x="381000" y="831850"/>
          <a:ext cx="8305800" cy="4671198"/>
        </p:xfrm>
        <a:graphic>
          <a:graphicData uri="http://schemas.openxmlformats.org/drawingml/2006/table">
            <a:tbl>
              <a:tblPr/>
              <a:tblGrid>
                <a:gridCol w="596018"/>
                <a:gridCol w="3333156"/>
                <a:gridCol w="1524128"/>
                <a:gridCol w="1293412"/>
                <a:gridCol w="1559086"/>
              </a:tblGrid>
              <a:tr h="9224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KEGIATAN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WAKTU YG DIPERLUKAN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VOLUME KGTN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TOTAL WAKTU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06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Pendaftaran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baru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Mengisi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sosial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komputer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Membuat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indeks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utama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form-RM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19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Pendaftaran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lama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Mengisi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komputer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form-RM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D9750E-8224-437D-A1E8-59CFD4BC8D0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sdm-sis</a:t>
            </a:r>
            <a:endParaRPr lang="en-US"/>
          </a:p>
        </p:txBody>
      </p:sp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0FE65-4F56-450A-B2DC-93639BB35529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39966" name="Text Box 84"/>
          <p:cNvSpPr txBox="1">
            <a:spLocks noChangeArrowheads="1"/>
          </p:cNvSpPr>
          <p:nvPr/>
        </p:nvSpPr>
        <p:spPr bwMode="auto">
          <a:xfrm>
            <a:off x="304800" y="152400"/>
            <a:ext cx="26670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I. UNIT RAWAT INAP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502920" y="1752600"/>
            <a:ext cx="8183880" cy="2965704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3600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	</a:t>
            </a:r>
          </a:p>
          <a:p>
            <a:pPr eaLnBrk="1" hangingPunct="1">
              <a:buFont typeface="Arial" charset="0"/>
              <a:buNone/>
            </a:pPr>
            <a:endParaRPr lang="en-US" sz="3600" dirty="0" smtClean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  <a:p>
            <a:pPr eaLnBrk="1" hangingPunct="1">
              <a:buFont typeface="Arial" charset="0"/>
              <a:buNone/>
            </a:pPr>
            <a:endParaRPr lang="en-US" sz="3600" dirty="0" smtClean="0"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1395C03-4CDE-440E-A416-00213BA8ACDF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94D5E7-F112-4D64-BD9E-7F86F8DCAD27}" type="slidenum">
              <a:rPr lang="en-US"/>
              <a:pPr>
                <a:defRPr/>
              </a:pPr>
              <a:t>36</a:t>
            </a:fld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7467600" cy="16764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en-US" sz="53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KEBUTUHAN SDM </a:t>
            </a:r>
            <a:br>
              <a:rPr lang="en-US" sz="53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</a:br>
            <a:r>
              <a:rPr lang="en-US" sz="53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UNIT KERJA RMIK</a:t>
            </a:r>
            <a:r>
              <a:rPr lang="en-US" sz="53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53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en-US" b="1" dirty="0" smtClean="0">
                <a:solidFill>
                  <a:srgbClr val="000099"/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  <p:sp>
        <p:nvSpPr>
          <p:cNvPr id="40966" name="Text Box 5"/>
          <p:cNvSpPr txBox="1">
            <a:spLocks noChangeArrowheads="1"/>
          </p:cNvSpPr>
          <p:nvPr/>
        </p:nvSpPr>
        <p:spPr bwMode="auto">
          <a:xfrm>
            <a:off x="762000" y="2743200"/>
            <a:ext cx="4191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rial" charset="0"/>
              </a:rPr>
              <a:t>Kuantitas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kegiatan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pokok</a:t>
            </a:r>
            <a:endParaRPr lang="en-US" sz="2800" dirty="0">
              <a:latin typeface="Arial" charset="0"/>
            </a:endParaRPr>
          </a:p>
        </p:txBody>
      </p:sp>
      <p:sp>
        <p:nvSpPr>
          <p:cNvPr id="40967" name="Text Box 6"/>
          <p:cNvSpPr txBox="1">
            <a:spLocks noChangeArrowheads="1"/>
          </p:cNvSpPr>
          <p:nvPr/>
        </p:nvSpPr>
        <p:spPr bwMode="auto">
          <a:xfrm>
            <a:off x="1143000" y="3352800"/>
            <a:ext cx="3505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rial" charset="0"/>
              </a:rPr>
              <a:t>Standar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beban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kerja</a:t>
            </a:r>
            <a:endParaRPr lang="en-US" sz="2800" dirty="0">
              <a:latin typeface="Arial" charset="0"/>
            </a:endParaRPr>
          </a:p>
        </p:txBody>
      </p:sp>
      <p:sp>
        <p:nvSpPr>
          <p:cNvPr id="40968" name="Text Box 7"/>
          <p:cNvSpPr txBox="1">
            <a:spLocks noChangeArrowheads="1"/>
          </p:cNvSpPr>
          <p:nvPr/>
        </p:nvSpPr>
        <p:spPr bwMode="auto">
          <a:xfrm>
            <a:off x="5029200" y="3057525"/>
            <a:ext cx="358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err="1">
                <a:latin typeface="Arial" charset="0"/>
              </a:rPr>
              <a:t>Standar</a:t>
            </a:r>
            <a:r>
              <a:rPr lang="en-US" sz="2800" dirty="0">
                <a:latin typeface="Arial" charset="0"/>
              </a:rPr>
              <a:t> </a:t>
            </a:r>
            <a:r>
              <a:rPr lang="en-US" sz="2800" dirty="0" err="1">
                <a:latin typeface="Arial" charset="0"/>
              </a:rPr>
              <a:t>kelonggaran</a:t>
            </a:r>
            <a:endParaRPr lang="en-US" sz="2800" dirty="0">
              <a:latin typeface="Arial" charset="0"/>
            </a:endParaRPr>
          </a:p>
        </p:txBody>
      </p:sp>
      <p:sp>
        <p:nvSpPr>
          <p:cNvPr id="40969" name="Line 8"/>
          <p:cNvSpPr>
            <a:spLocks noChangeShapeType="1"/>
          </p:cNvSpPr>
          <p:nvPr/>
        </p:nvSpPr>
        <p:spPr bwMode="auto">
          <a:xfrm>
            <a:off x="1066800" y="3352800"/>
            <a:ext cx="3657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70" name="Text Box 9"/>
          <p:cNvSpPr txBox="1">
            <a:spLocks noChangeArrowheads="1"/>
          </p:cNvSpPr>
          <p:nvPr/>
        </p:nvSpPr>
        <p:spPr bwMode="auto">
          <a:xfrm>
            <a:off x="4724400" y="3124200"/>
            <a:ext cx="38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latin typeface="Arial" charset="0"/>
              </a:rPr>
              <a:t>+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914400" y="685800"/>
            <a:ext cx="7267575" cy="1066800"/>
          </a:xfrm>
          <a:prstGeom prst="rect">
            <a:avLst/>
          </a:prstGeom>
          <a:solidFill>
            <a:schemeClr val="bg1"/>
          </a:solidFill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ea typeface="+mj-ea"/>
                <a:cs typeface="Tahoma" pitchFamily="34" charset="0"/>
              </a:rPr>
              <a:t>POLA KEBUTUHAN </a:t>
            </a:r>
            <a:r>
              <a:rPr kumimoji="0" lang="en-US" sz="28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TENAGA UNIT RMIK</a:t>
            </a:r>
            <a:r>
              <a:rPr kumimoji="0" lang="en-US" sz="2800" b="0" i="0" u="none" strike="noStrike" kern="10" cap="none" spc="0" normalizeH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RS”A” TAHUN 2018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81000" y="1828800"/>
          <a:ext cx="8305800" cy="4257783"/>
        </p:xfrm>
        <a:graphic>
          <a:graphicData uri="http://schemas.openxmlformats.org/drawingml/2006/table">
            <a:tbl>
              <a:tblPr/>
              <a:tblGrid>
                <a:gridCol w="457200"/>
                <a:gridCol w="1447800"/>
                <a:gridCol w="1295400"/>
                <a:gridCol w="1240325"/>
                <a:gridCol w="1315770"/>
                <a:gridCol w="2549305"/>
              </a:tblGrid>
              <a:tr h="65683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NO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SUBUNIT KERJA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KEBUTUHAN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TERSEDIA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KURANG</a:t>
                      </a:r>
                      <a:endParaRPr lang="en-US" sz="16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KUALIFIKASI</a:t>
                      </a:r>
                      <a:endParaRPr lang="en-US" sz="1800" b="1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3207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Pendaftaran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D3 RMIK,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&lt; 25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th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,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Perempuan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/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Laki-laki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,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Komputer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96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Distribusi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5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2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SLTA,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&lt; 25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th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,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Laki-laki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89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Penataan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1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D3 RMIK,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&lt; 25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th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, </a:t>
                      </a:r>
                      <a:endParaRPr lang="en-US" sz="1800" b="0" dirty="0" smtClean="0">
                        <a:solidFill>
                          <a:schemeClr val="tx1"/>
                        </a:solidFill>
                        <a:latin typeface="Arial"/>
                        <a:ea typeface="Times New Roman"/>
                      </a:endParaRPr>
                    </a:p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Perempuan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92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4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Klasifikasi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6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3</a:t>
                      </a:r>
                      <a:endParaRPr lang="en-US" sz="2000" b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D3 RMIK, 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&lt; 25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th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, </a:t>
                      </a:r>
                      <a:r>
                        <a:rPr lang="en-US" sz="1800" b="0" dirty="0" err="1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Perempuan</a:t>
                      </a:r>
                      <a:r>
                        <a:rPr lang="en-US" sz="1800" b="0" dirty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, </a:t>
                      </a:r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Arial"/>
                          <a:ea typeface="Times New Roman"/>
                        </a:rPr>
                        <a:t>Komputer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228600" y="1216223"/>
            <a:ext cx="1143000" cy="307777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</a:rPr>
              <a:t>CONTOH</a:t>
            </a:r>
            <a:endParaRPr lang="en-US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85800"/>
            <a:ext cx="8153400" cy="6858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KESIMPULAN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33400" y="1524000"/>
            <a:ext cx="8153400" cy="4645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Kebutuhan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tenaga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setiap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unit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kerja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berbeda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sesuai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situasi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kondisi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setempat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Metode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perhitungan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kebutuhan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tenaga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berdasarkan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analisa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beban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kerja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mudah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digunakan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rasional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Wingdings 2"/>
              <a:buChar char="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Pola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ketenagaan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unit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kerja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RMIK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perlu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dihitung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dengan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cermat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365760" marR="0" lvl="0" indent="-283464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85800"/>
            <a:ext cx="8153400" cy="6858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TUGAS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620000" cy="3886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Clr>
                <a:srgbClr val="000099"/>
              </a:buClr>
            </a:pP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dibagi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10(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sepuluh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)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kelompok</a:t>
            </a:r>
            <a:endParaRPr lang="en-US" sz="4000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rgbClr val="000099"/>
              </a:buClr>
            </a:pP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Latihan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menghitung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tenaga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rawat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jalan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IGD,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pengolahan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data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rawat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inap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klasifikasi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indeksing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statistik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pelaporan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Administrasi</a:t>
            </a:r>
            <a:r>
              <a:rPr lang="en-US" sz="4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eaLnBrk="1" hangingPunct="1">
              <a:buClr>
                <a:srgbClr val="000099"/>
              </a:buClr>
            </a:pPr>
            <a:r>
              <a:rPr lang="en-US" sz="40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Presentasi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8382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KEGIATAN STANDAR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14400" y="1752600"/>
            <a:ext cx="7620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Satuan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angka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) yang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diperlukan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menyelesaikan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oleh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tenaga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sesuai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profesinya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85800"/>
            <a:ext cx="8153400" cy="68580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0" cap="none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LANGKAH-LANGKAH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accent3">
                  <a:lumMod val="75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09600" y="1524000"/>
            <a:ext cx="8229600" cy="3657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Tetapkan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beban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kerja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Buat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standar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waktu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setiap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kegiatan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Prinsip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menentukan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standar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waktu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sesuai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tenaga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yang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kompeten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dan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memiliki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kinerja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baik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Pct val="80000"/>
              <a:buFont typeface="+mj-lt"/>
              <a:buAutoNum type="arabicPeriod"/>
              <a:tabLst/>
              <a:defRPr/>
            </a:pP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Hitung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kebutuhan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tenaga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ahoma" pitchFamily="34" charset="0"/>
                <a:ea typeface="+mn-ea"/>
                <a:cs typeface="Tahoma" pitchFamily="34" charset="0"/>
              </a:rPr>
              <a:t> 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+mn-ea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“A”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750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900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dari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15 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208" y="274638"/>
            <a:ext cx="43555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“B”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JML/HARI</a:t>
                      </a:r>
                      <a:endParaRPr lang="en-US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58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“C”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JML/HARI</a:t>
                      </a:r>
                      <a:endParaRPr lang="en-US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1100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 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125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“D”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JML/HARI</a:t>
                      </a:r>
                      <a:endParaRPr lang="en-US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1500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 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208" y="274638"/>
            <a:ext cx="4431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“E”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JML/HARI</a:t>
                      </a:r>
                      <a:endParaRPr lang="en-US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1300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80</a:t>
                      </a:r>
                      <a:endParaRPr lang="en-US" sz="2000" dirty="0"/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 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46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208" y="274638"/>
            <a:ext cx="41269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“F”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JML/HARI</a:t>
                      </a:r>
                      <a:endParaRPr lang="en-US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1400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36</a:t>
                      </a:r>
                      <a:endParaRPr lang="en-US" sz="2000" dirty="0"/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 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47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208" y="274638"/>
            <a:ext cx="4431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“G”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48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“H”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49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“I”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86800" cy="838200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 BEBAN KERJA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1938278"/>
            <a:ext cx="7848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Banyaknya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dapat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dilaksanakan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oleh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seorang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tenaga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kes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profesional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dalam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1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th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sesuai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profesi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memperhitungkan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libur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sakit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ijin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cuti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dll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50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“J”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51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“K”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KEPUSTAKAAN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1524000"/>
            <a:ext cx="79248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KepMenKes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RI No.81/2004: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Pedoman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Penyusunan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Perencanaan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SDM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Tingkat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Provinsi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Kabupaten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/Kota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PerMenDagri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No.12/2008: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Pedoman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lingkungan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Departemen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Pemerintah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Daerah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PMK RI No.53/2012: P</a:t>
            </a:r>
            <a:r>
              <a:rPr lang="fi-FI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edoman pelaksanaan analisis beban kerja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lingkungan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kementerian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86800" cy="838200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ANALISA BEBAN KERJA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5800" y="1938278"/>
            <a:ext cx="78486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Upaya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menghitung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pd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satuan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dgn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cara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menjumlah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semua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beban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membagi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dg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kapasitas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perorangan</a:t>
            </a:r>
            <a:r>
              <a:rPr lang="en-US" sz="3600" u="sng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per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satuan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.</a:t>
            </a:r>
            <a:endParaRPr lang="en-US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1371600"/>
            <a:ext cx="8077200" cy="36576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KEGIATAN APA DI UNIT KERJA RMIK ?</a:t>
            </a:r>
            <a:r>
              <a:rPr lang="en-US" sz="48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/>
            </a:r>
            <a:br>
              <a:rPr lang="en-US" sz="48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</a:b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86800" cy="838200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METODE PENYUSUNAN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610600" cy="39624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Keperluan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(Health Need Method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)</a:t>
            </a: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24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Health Services Demand Method)</a:t>
            </a:r>
            <a:endParaRPr lang="en-US" sz="2000" i="1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Sasaran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upaya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kes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ditetapkan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(Health Service Targets Method)</a:t>
            </a:r>
          </a:p>
          <a:p>
            <a:pPr marL="609600" indent="-609600" eaLnBrk="1" hangingPunct="1">
              <a:buClrTx/>
              <a:buFont typeface="Wingdings" pitchFamily="2" charset="2"/>
              <a:buAutoNum type="arabicPeriod"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Rasio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terhadap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sesuatu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nilai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 eaLnBrk="1" hangingPunct="1">
              <a:buClrTx/>
              <a:buFont typeface="Wingdings" pitchFamily="2" charset="2"/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(Ratio Method)</a:t>
            </a:r>
            <a:endParaRPr lang="en-US" i="1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86800" cy="838200"/>
          </a:xfrm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 </a:t>
            </a: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METODE PENYUSUNAN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12/25/2017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990600" y="1905000"/>
            <a:ext cx="7467600" cy="3810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609600" indent="-609600" eaLnBrk="1" hangingPunct="1">
              <a:buClrTx/>
              <a:buFont typeface="Wingdings" pitchFamily="2" charset="2"/>
              <a:buAutoNum type="arabicPeriod" startAt="5"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Daftar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susunan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pegawai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/DSP </a:t>
            </a:r>
            <a:r>
              <a:rPr lang="en-US" sz="2800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(Authorized staffing list)</a:t>
            </a:r>
            <a:endParaRPr lang="en-US" sz="3600" i="1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Font typeface="Wingdings" pitchFamily="2" charset="2"/>
              <a:buAutoNum type="arabicPeriod" startAt="5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Indikator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kebutuhan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tenaga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berdasarkan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beban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 eaLnBrk="1" hangingPunct="1">
              <a:buClrTx/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2800" i="1" dirty="0" smtClean="0">
                <a:latin typeface="Tahoma" pitchFamily="34" charset="0"/>
                <a:cs typeface="Tahoma" pitchFamily="34" charset="0"/>
              </a:rPr>
              <a:t>(Work Load Indicator Staff Need /WISN)</a:t>
            </a:r>
            <a:endParaRPr lang="en-US" sz="3600" i="1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Font typeface="Wingdings" pitchFamily="2" charset="2"/>
              <a:buAutoNum type="arabicPeriod" startAt="5"/>
            </a:pP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Skenario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proyeksi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dari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ahoma" pitchFamily="34" charset="0"/>
                <a:cs typeface="Tahoma" pitchFamily="34" charset="0"/>
              </a:rPr>
              <a:t> WHO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1658</TotalTime>
  <Words>2382</Words>
  <Application>Microsoft Office PowerPoint</Application>
  <PresentationFormat>On-screen Show (4:3)</PresentationFormat>
  <Paragraphs>1027</Paragraphs>
  <Slides>52</Slides>
  <Notes>52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Solstice</vt:lpstr>
      <vt:lpstr>Slide 1</vt:lpstr>
      <vt:lpstr>KEMAMPUAN YANG DIHARAPKAN</vt:lpstr>
      <vt:lpstr>Slide 3</vt:lpstr>
      <vt:lpstr>KEGIATAN STANDAR</vt:lpstr>
      <vt:lpstr>  STANDAR BEBAN KERJA</vt:lpstr>
      <vt:lpstr>  ANALISA BEBAN KERJA</vt:lpstr>
      <vt:lpstr>  KEGIATAN APA DI UNIT KERJA RMIK ?  </vt:lpstr>
      <vt:lpstr>  METODE PENYUSUNAN</vt:lpstr>
      <vt:lpstr>  METODE PENYUSUNAN</vt:lpstr>
      <vt:lpstr>  WORK LOAD INDICATOR STAFF NEED (WISN)</vt:lpstr>
      <vt:lpstr>  PERHITUNGAN DENGAN METODE WISN</vt:lpstr>
      <vt:lpstr>WAKTU KERJA TERSEDIA</vt:lpstr>
      <vt:lpstr> 1. MENETAPKAN WAKTU TERSEDIA  </vt:lpstr>
      <vt:lpstr>URAIAN PERHITUNGAN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 KEBUTUHAN SDM  UNIT KERJA RMIK  </vt:lpstr>
      <vt:lpstr>Slide 37</vt:lpstr>
      <vt:lpstr>Slide 38</vt:lpstr>
      <vt:lpstr>Slide 39</vt:lpstr>
      <vt:lpstr>Slide 40</vt:lpstr>
      <vt:lpstr>DATA RS “A” </vt:lpstr>
      <vt:lpstr>DATA RS “B” </vt:lpstr>
      <vt:lpstr>DATA RS “C” </vt:lpstr>
      <vt:lpstr>DATA RS “D” </vt:lpstr>
      <vt:lpstr>DATA RS “E” </vt:lpstr>
      <vt:lpstr>DATA RS “F” </vt:lpstr>
      <vt:lpstr>DATA RS “G” </vt:lpstr>
      <vt:lpstr>DATA RS “H” </vt:lpstr>
      <vt:lpstr>DATA RS “I” </vt:lpstr>
      <vt:lpstr>DATA RS “J” </vt:lpstr>
      <vt:lpstr>DATA RS “K” </vt:lpstr>
      <vt:lpstr>KEPUSTAKAAN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SIS3</dc:title>
  <dc:creator>Siswati</dc:creator>
  <cp:lastModifiedBy>siswati</cp:lastModifiedBy>
  <cp:revision>242</cp:revision>
  <dcterms:created xsi:type="dcterms:W3CDTF">2011-08-12T05:34:56Z</dcterms:created>
  <dcterms:modified xsi:type="dcterms:W3CDTF">2017-12-25T03:31:20Z</dcterms:modified>
</cp:coreProperties>
</file>