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19"/>
  </p:notesMasterIdLst>
  <p:sldIdLst>
    <p:sldId id="341" r:id="rId2"/>
    <p:sldId id="342" r:id="rId3"/>
    <p:sldId id="409" r:id="rId4"/>
    <p:sldId id="410" r:id="rId5"/>
    <p:sldId id="411" r:id="rId6"/>
    <p:sldId id="417" r:id="rId7"/>
    <p:sldId id="418" r:id="rId8"/>
    <p:sldId id="419" r:id="rId9"/>
    <p:sldId id="420" r:id="rId10"/>
    <p:sldId id="422" r:id="rId11"/>
    <p:sldId id="421" r:id="rId12"/>
    <p:sldId id="423" r:id="rId13"/>
    <p:sldId id="453" r:id="rId14"/>
    <p:sldId id="454" r:id="rId15"/>
    <p:sldId id="456" r:id="rId16"/>
    <p:sldId id="455" r:id="rId17"/>
    <p:sldId id="3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BE1EAB-AE2F-415C-AF69-44785A5E4417}" type="datetimeFigureOut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FD3564-7DC4-43CF-91C3-30EA53BBE99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3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41DBA9-B1D7-46AF-A0B4-F93D62DAC2A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08E89A-6D0B-419C-835F-DC812D92010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9CFA3B6-22CF-4495-8159-F9D74BD12B2C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FD3564-7DC4-43CF-91C3-30EA53BBE99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FF545D-F85F-41BC-8732-AC84ECAE2E04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9F55CC-446D-4CED-83FC-7D472A758A69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1C6621C-0BF7-4082-89F7-251C0A2F4F9D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AFD6A-2121-4203-B88B-983FFF691FD7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5D31C-26C9-446C-8687-D50AA7178B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A40AD21-AD1D-4ED8-8656-28D04050B55D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BD93EBE-CDCC-48C2-890F-AA875EA25813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F75B9C9-B8FB-43E5-9E2B-0EC6221CCF1E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B5995B-D643-4D0F-983E-34484CCC0002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D1E4D1-C8C0-46AA-A724-A5A55C9FA1C1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C1E1895-480C-442D-BE3F-F208FCD290F0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1E0E39-6C2A-40DD-B8B7-63D818524A8A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6B87755-BF25-4E5F-852F-69E778E35EE7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DEBDC53-6FED-46FE-BD27-CB968DCA812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22262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SISWATI/ Lily </a:t>
            </a:r>
            <a:r>
              <a:rPr lang="en-US" sz="1600" b="1" kern="1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Widjaja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1524000"/>
            <a:ext cx="6172200" cy="21336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5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12-13</a:t>
            </a:r>
            <a:endParaRPr lang="en-US" sz="5100" b="1" dirty="0" smtClean="0">
              <a:solidFill>
                <a:schemeClr val="bg1"/>
              </a:solidFill>
            </a:endParaRPr>
          </a:p>
          <a:p>
            <a:pPr marL="609600" indent="-609600"/>
            <a:r>
              <a:rPr lang="en-US" sz="3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PERENCANAAN TENAGA UNIT RMIK:</a:t>
            </a:r>
            <a:endParaRPr lang="en-US" sz="3200" b="1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diberikan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Tx/>
              <a:buAutoNum type="arabicPeriod"/>
            </a:pP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Menetepkan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marL="609600" indent="-609600">
              <a:buClrTx/>
            </a:pP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720DA-0AB7-4C5B-90D8-7C4849146805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431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“E”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1300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1269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“F”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1400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36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12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431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“G”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“H”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“I”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“J”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“K”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>
            <a:normAutofit/>
          </a:bodyPr>
          <a:lstStyle/>
          <a:p>
            <a:pPr algn="ctr">
              <a:spcBef>
                <a:spcPct val="50000"/>
              </a:spcBef>
            </a:pPr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KEPUSTAKAAN</a:t>
            </a:r>
            <a:endParaRPr lang="en-US" sz="44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8200" y="1524000"/>
            <a:ext cx="7924800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KepMenKes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RI No.81/2004: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Penyusunan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Perencanaan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SDM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Tingkat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Provinsi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Kabupaten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/Kota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PerMenDagri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No.12/2008: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analisis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Departemen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Negeri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Daerah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PMK RI No.53/2012: P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edoman pelaksanaan analisis beban kerja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kementerian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kesehatan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8575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0E60B3-FB1E-4AB4-BDC2-F528DB5E117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76400"/>
            <a:ext cx="8153400" cy="4267200"/>
          </a:xfrm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  <a:endParaRPr lang="en-US" sz="30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Font typeface="Wingdings" pitchFamily="2" charset="2"/>
              <a:buNone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menetapkan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waktu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sesuai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data   </a:t>
            </a:r>
          </a:p>
          <a:p>
            <a:pPr marL="609600" indent="-609600">
              <a:buNone/>
            </a:pP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sz="3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MAMPU:</a:t>
            </a:r>
            <a:endParaRPr lang="en-US" sz="1900" dirty="0" smtClean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Mengidentifikasi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jenis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pekerjaan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>
              <a:buClrTx/>
              <a:buFont typeface="Wingdings" pitchFamily="2" charset="2"/>
              <a:buAutoNum type="arabicPeriod"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Menetapkan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waktu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64" name="Group 84"/>
          <p:cNvGraphicFramePr>
            <a:graphicFrameLocks noGrp="1"/>
          </p:cNvGraphicFramePr>
          <p:nvPr>
            <p:ph/>
          </p:nvPr>
        </p:nvGraphicFramePr>
        <p:xfrm>
          <a:off x="460375" y="581025"/>
          <a:ext cx="8229600" cy="5478400"/>
        </p:xfrm>
        <a:graphic>
          <a:graphicData uri="http://schemas.openxmlformats.org/drawingml/2006/table">
            <a:tbl>
              <a:tblPr/>
              <a:tblGrid>
                <a:gridCol w="590550"/>
                <a:gridCol w="3303588"/>
                <a:gridCol w="1906587"/>
                <a:gridCol w="1101725"/>
                <a:gridCol w="1327150"/>
              </a:tblGrid>
              <a:tr h="847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371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Membuat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utama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 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5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 pasien lama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 data di komputer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 form-peminjaman RM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Menyiapkan RM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1.000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19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Pengiriman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Mengelompokkan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RM/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klinik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Menulis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ekspedisi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Mengantar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RM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klinik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1.575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33722D6-1FD6-4F3B-8DDA-4128B6F383F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4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C7F3EE-5BA6-4CC3-B74B-1B6C4870ACD4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7924" name="Text Box 32"/>
          <p:cNvSpPr txBox="1">
            <a:spLocks noChangeArrowheads="1"/>
          </p:cNvSpPr>
          <p:nvPr/>
        </p:nvSpPr>
        <p:spPr bwMode="auto">
          <a:xfrm>
            <a:off x="228600" y="87313"/>
            <a:ext cx="30480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JALAN </a:t>
            </a:r>
          </a:p>
        </p:txBody>
      </p:sp>
      <p:sp>
        <p:nvSpPr>
          <p:cNvPr id="37925" name="AutoShape 56"/>
          <p:cNvSpPr>
            <a:spLocks/>
          </p:cNvSpPr>
          <p:nvPr/>
        </p:nvSpPr>
        <p:spPr bwMode="auto">
          <a:xfrm>
            <a:off x="4876800" y="17526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6" name="AutoShape 57"/>
          <p:cNvSpPr>
            <a:spLocks/>
          </p:cNvSpPr>
          <p:nvPr/>
        </p:nvSpPr>
        <p:spPr bwMode="auto">
          <a:xfrm>
            <a:off x="4876800" y="3200400"/>
            <a:ext cx="228600" cy="1219200"/>
          </a:xfrm>
          <a:prstGeom prst="rightBrace">
            <a:avLst>
              <a:gd name="adj1" fmla="val 44444"/>
              <a:gd name="adj2" fmla="val 4895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7" name="AutoShape 58"/>
          <p:cNvSpPr>
            <a:spLocks/>
          </p:cNvSpPr>
          <p:nvPr/>
        </p:nvSpPr>
        <p:spPr bwMode="auto">
          <a:xfrm>
            <a:off x="4876800" y="4648200"/>
            <a:ext cx="228600" cy="1066800"/>
          </a:xfrm>
          <a:prstGeom prst="rightBrace">
            <a:avLst>
              <a:gd name="adj1" fmla="val 3888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28" name="Text Box 65"/>
          <p:cNvSpPr txBox="1">
            <a:spLocks noChangeArrowheads="1"/>
          </p:cNvSpPr>
          <p:nvPr/>
        </p:nvSpPr>
        <p:spPr bwMode="auto">
          <a:xfrm>
            <a:off x="5486400" y="21336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 ‘</a:t>
            </a:r>
          </a:p>
        </p:txBody>
      </p:sp>
      <p:sp>
        <p:nvSpPr>
          <p:cNvPr id="37929" name="Text Box 66"/>
          <p:cNvSpPr txBox="1">
            <a:spLocks noChangeArrowheads="1"/>
          </p:cNvSpPr>
          <p:nvPr/>
        </p:nvSpPr>
        <p:spPr bwMode="auto">
          <a:xfrm>
            <a:off x="5410200" y="3581400"/>
            <a:ext cx="457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 ‘</a:t>
            </a:r>
          </a:p>
        </p:txBody>
      </p:sp>
      <p:sp>
        <p:nvSpPr>
          <p:cNvPr id="37930" name="Text Box 67"/>
          <p:cNvSpPr txBox="1">
            <a:spLocks noChangeArrowheads="1"/>
          </p:cNvSpPr>
          <p:nvPr/>
        </p:nvSpPr>
        <p:spPr bwMode="auto">
          <a:xfrm>
            <a:off x="5410200" y="50292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4,5 ‘</a:t>
            </a:r>
          </a:p>
        </p:txBody>
      </p:sp>
      <p:sp>
        <p:nvSpPr>
          <p:cNvPr id="37931" name="Text Box 83"/>
          <p:cNvSpPr txBox="1">
            <a:spLocks noChangeArrowheads="1"/>
          </p:cNvSpPr>
          <p:nvPr/>
        </p:nvSpPr>
        <p:spPr bwMode="auto">
          <a:xfrm>
            <a:off x="3124200" y="6096000"/>
            <a:ext cx="5715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smtClean="0">
                <a:latin typeface="Arial" charset="0"/>
              </a:rPr>
              <a:t>SUBTOTAL</a:t>
            </a:r>
            <a:r>
              <a:rPr lang="en-US" sz="2000" dirty="0">
                <a:latin typeface="Arial" charset="0"/>
              </a:rPr>
              <a:t>	</a:t>
            </a:r>
            <a:r>
              <a:rPr lang="en-US" dirty="0">
                <a:latin typeface="Arial" charset="0"/>
              </a:rPr>
              <a:t>		            </a:t>
            </a:r>
            <a:r>
              <a:rPr lang="en-US" sz="2400" b="1" dirty="0">
                <a:latin typeface="Arial" charset="0"/>
              </a:rPr>
              <a:t>2.975 ‘</a:t>
            </a:r>
            <a:r>
              <a:rPr lang="en-US" dirty="0">
                <a:latin typeface="Arial" charset="0"/>
              </a:rPr>
              <a:t>			</a:t>
            </a:r>
          </a:p>
        </p:txBody>
      </p:sp>
      <p:sp>
        <p:nvSpPr>
          <p:cNvPr id="37932" name="TextBox 12"/>
          <p:cNvSpPr txBox="1">
            <a:spLocks noChangeArrowheads="1"/>
          </p:cNvSpPr>
          <p:nvPr/>
        </p:nvSpPr>
        <p:spPr bwMode="auto">
          <a:xfrm>
            <a:off x="7391400" y="76200"/>
            <a:ext cx="1295400" cy="381000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CONTOH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523" name="Group 83"/>
          <p:cNvGraphicFramePr>
            <a:graphicFrameLocks noGrp="1"/>
          </p:cNvGraphicFramePr>
          <p:nvPr>
            <p:ph sz="half" idx="1"/>
          </p:nvPr>
        </p:nvGraphicFramePr>
        <p:xfrm>
          <a:off x="381000" y="684213"/>
          <a:ext cx="8461375" cy="5059649"/>
        </p:xfrm>
        <a:graphic>
          <a:graphicData uri="http://schemas.openxmlformats.org/drawingml/2006/table">
            <a:tbl>
              <a:tblPr/>
              <a:tblGrid>
                <a:gridCol w="608013"/>
                <a:gridCol w="3395662"/>
                <a:gridCol w="1958975"/>
                <a:gridCol w="1135063"/>
                <a:gridCol w="1363662"/>
              </a:tblGrid>
              <a:tr h="7924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 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9020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Penerimaan &amp; Penataan RM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 rekam medis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Menandatangan buku ekspedisi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Menyusun formulir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Analisis kuantitatif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1,5’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100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400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Klasifikasi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&amp;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tindakan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Membaca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resume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medis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Mengecek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Memberikan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kode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0,5 ‘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625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950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Pengisian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1.575 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707985-8C14-4FD3-A795-FAC302A3DB1C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4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C0F2F-20C1-4A4C-88EA-8B6B908388D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38948" name="Text Box 57"/>
          <p:cNvSpPr txBox="1">
            <a:spLocks noChangeArrowheads="1"/>
          </p:cNvSpPr>
          <p:nvPr/>
        </p:nvSpPr>
        <p:spPr bwMode="auto">
          <a:xfrm>
            <a:off x="7543800" y="163513"/>
            <a:ext cx="1143000" cy="338554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 dirty="0" smtClean="0">
                <a:solidFill>
                  <a:schemeClr val="bg1"/>
                </a:solidFill>
                <a:latin typeface="Arial" charset="0"/>
              </a:rPr>
              <a:t>CONTOH</a:t>
            </a:r>
            <a:endParaRPr lang="en-US" sz="1600" b="1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38949" name="Text Box 58"/>
          <p:cNvSpPr txBox="1">
            <a:spLocks noChangeArrowheads="1"/>
          </p:cNvSpPr>
          <p:nvPr/>
        </p:nvSpPr>
        <p:spPr bwMode="auto">
          <a:xfrm>
            <a:off x="304800" y="76200"/>
            <a:ext cx="42672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JALAN (</a:t>
            </a:r>
            <a:r>
              <a:rPr lang="en-US" sz="2000" b="1" dirty="0" err="1">
                <a:latin typeface="Arial" charset="0"/>
              </a:rPr>
              <a:t>lanjutan</a:t>
            </a:r>
            <a:r>
              <a:rPr lang="en-US" sz="2000" b="1" dirty="0">
                <a:latin typeface="Arial" charset="0"/>
              </a:rPr>
              <a:t>)</a:t>
            </a:r>
          </a:p>
        </p:txBody>
      </p:sp>
      <p:sp>
        <p:nvSpPr>
          <p:cNvPr id="38950" name="AutoShape 70"/>
          <p:cNvSpPr>
            <a:spLocks/>
          </p:cNvSpPr>
          <p:nvPr/>
        </p:nvSpPr>
        <p:spPr bwMode="auto">
          <a:xfrm>
            <a:off x="4953000" y="1752600"/>
            <a:ext cx="152400" cy="1219200"/>
          </a:xfrm>
          <a:prstGeom prst="rightBrace">
            <a:avLst>
              <a:gd name="adj1" fmla="val 6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1" name="Text Box 71"/>
          <p:cNvSpPr txBox="1">
            <a:spLocks noChangeArrowheads="1"/>
          </p:cNvSpPr>
          <p:nvPr/>
        </p:nvSpPr>
        <p:spPr bwMode="auto">
          <a:xfrm>
            <a:off x="5334000" y="2057400"/>
            <a:ext cx="533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4</a:t>
            </a:r>
          </a:p>
        </p:txBody>
      </p:sp>
      <p:sp>
        <p:nvSpPr>
          <p:cNvPr id="38952" name="AutoShape 76"/>
          <p:cNvSpPr>
            <a:spLocks/>
          </p:cNvSpPr>
          <p:nvPr/>
        </p:nvSpPr>
        <p:spPr bwMode="auto">
          <a:xfrm>
            <a:off x="4876800" y="3429000"/>
            <a:ext cx="228600" cy="990600"/>
          </a:xfrm>
          <a:prstGeom prst="rightBrace">
            <a:avLst>
              <a:gd name="adj1" fmla="val 361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8953" name="Text Box 77"/>
          <p:cNvSpPr txBox="1">
            <a:spLocks noChangeArrowheads="1"/>
          </p:cNvSpPr>
          <p:nvPr/>
        </p:nvSpPr>
        <p:spPr bwMode="auto">
          <a:xfrm>
            <a:off x="5410200" y="3733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2,5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9" name="Group 95"/>
          <p:cNvGraphicFramePr>
            <a:graphicFrameLocks noGrp="1"/>
          </p:cNvGraphicFramePr>
          <p:nvPr>
            <p:ph/>
          </p:nvPr>
        </p:nvGraphicFramePr>
        <p:xfrm>
          <a:off x="381000" y="831850"/>
          <a:ext cx="8305800" cy="4671198"/>
        </p:xfrm>
        <a:graphic>
          <a:graphicData uri="http://schemas.openxmlformats.org/drawingml/2006/table">
            <a:tbl>
              <a:tblPr/>
              <a:tblGrid>
                <a:gridCol w="596018"/>
                <a:gridCol w="3333156"/>
                <a:gridCol w="1524128"/>
                <a:gridCol w="1293412"/>
                <a:gridCol w="1559086"/>
              </a:tblGrid>
              <a:tr h="92242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NO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KEGIATAN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WAKTU YG DIPERLUKAN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VOLUME KGTN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TOTAL WAKTU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(MENIT)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40676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baru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sosial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Membuat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indeks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utama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9195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Pendaftaran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pasien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lama 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Wawancara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Mengisi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data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komputer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Tx/>
                        <a:buChar char="-"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Mencetak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 form-RM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D9750E-8224-437D-A1E8-59CFD4BC8D0D}" type="datetime1">
              <a:rPr lang="en-US" smtClean="0"/>
              <a:pPr>
                <a:defRPr/>
              </a:pPr>
              <a:t>8/29/2018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sdm-sis</a:t>
            </a:r>
            <a:endParaRPr lang="en-US"/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A0FE65-4F56-450A-B2DC-93639BB35529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39966" name="Text Box 84"/>
          <p:cNvSpPr txBox="1">
            <a:spLocks noChangeArrowheads="1"/>
          </p:cNvSpPr>
          <p:nvPr/>
        </p:nvSpPr>
        <p:spPr bwMode="auto">
          <a:xfrm>
            <a:off x="304800" y="152400"/>
            <a:ext cx="2667000" cy="4000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>
                <a:latin typeface="Arial" charset="0"/>
              </a:rPr>
              <a:t>I. UNIT RAWAT INAP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“A”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NO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KETERANGAN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LAMA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JML/HARI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750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900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65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15 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b="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b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7208" y="274638"/>
            <a:ext cx="43555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“B”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1000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45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20 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Arial" pitchFamily="34" charset="0"/>
                          <a:cs typeface="Arial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5808" y="274638"/>
            <a:ext cx="32887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“C”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142999"/>
          <a:ext cx="8629650" cy="41968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"/>
                <a:gridCol w="4800600"/>
                <a:gridCol w="914400"/>
                <a:gridCol w="990600"/>
                <a:gridCol w="1314450"/>
              </a:tblGrid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KETERANGAN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BARU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JML/HARI</a:t>
                      </a:r>
                      <a:endParaRPr lang="en-US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pulang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eaLnBrk="1" hangingPunct="1"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jalan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900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1100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Clr>
                          <a:srgbClr val="000099"/>
                        </a:buClr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kunjungan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IGD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Rata-rata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pasien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masuk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95</a:t>
                      </a:r>
                      <a:endParaRPr lang="en-US" sz="2000" dirty="0"/>
                    </a:p>
                  </a:txBody>
                  <a:tcPr/>
                </a:tc>
              </a:tr>
              <a:tr h="68912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Peminjaman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RM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inap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untuk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asuransi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keuangan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Direksi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,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dll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35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6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Permintaan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foto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copy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hasil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pemeriksaan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Pengumpulan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sensus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harian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dari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ruang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rawat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25 </a:t>
                      </a:r>
                      <a:endParaRPr lang="en-US" sz="2000" dirty="0"/>
                    </a:p>
                  </a:txBody>
                  <a:tcPr/>
                </a:tc>
              </a:tr>
              <a:tr h="399257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99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Melaksanakan</a:t>
                      </a:r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 program monitoring </a:t>
                      </a:r>
                      <a:r>
                        <a:rPr lang="en-US" sz="2000" dirty="0" err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ahoma" pitchFamily="34" charset="0"/>
                          <a:cs typeface="Tahoma" pitchFamily="34" charset="0"/>
                        </a:rPr>
                        <a:t>mutu</a:t>
                      </a:r>
                      <a:endParaRPr lang="en-US" sz="200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-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18DDF-F803-4208-AD2F-4C7EFB8A23CF}" type="datetime1">
              <a:rPr lang="en-US" smtClean="0"/>
              <a:pPr/>
              <a:t>8/29/2018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sdm-sis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EBDC53-6FED-46FE-BD27-CB968DCA812A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8208" y="274638"/>
            <a:ext cx="3212592" cy="563562"/>
          </a:xfrm>
        </p:spPr>
        <p:txBody>
          <a:bodyPr>
            <a:normAutofit fontScale="90000"/>
          </a:bodyPr>
          <a:lstStyle/>
          <a:p>
            <a:r>
              <a:rPr lang="en-US" sz="44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DATA RS “D”</a:t>
            </a: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1659</TotalTime>
  <Words>1239</Words>
  <Application>Microsoft Office PowerPoint</Application>
  <PresentationFormat>On-screen Show (4:3)</PresentationFormat>
  <Paragraphs>650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Solstice</vt:lpstr>
      <vt:lpstr>PowerPoint Presentation</vt:lpstr>
      <vt:lpstr>KEMAMPUAN YANG DIHARAPKAN</vt:lpstr>
      <vt:lpstr>PowerPoint Presentation</vt:lpstr>
      <vt:lpstr>PowerPoint Presentation</vt:lpstr>
      <vt:lpstr>PowerPoint Presentation</vt:lpstr>
      <vt:lpstr>DATA RS “A” </vt:lpstr>
      <vt:lpstr>DATA RS “B” </vt:lpstr>
      <vt:lpstr>DATA RS “C” </vt:lpstr>
      <vt:lpstr>DATA RS “D” </vt:lpstr>
      <vt:lpstr>DATA RS “E” </vt:lpstr>
      <vt:lpstr>DATA RS “F” </vt:lpstr>
      <vt:lpstr>DATA RS “G” </vt:lpstr>
      <vt:lpstr>DATA RS “H” </vt:lpstr>
      <vt:lpstr>DATA RS “I” </vt:lpstr>
      <vt:lpstr>DATA RS “J” </vt:lpstr>
      <vt:lpstr>DATA RS “K” </vt:lpstr>
      <vt:lpstr>KEPUSTAKAAN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SIS3</dc:title>
  <dc:creator>Siswati</dc:creator>
  <cp:lastModifiedBy>Class</cp:lastModifiedBy>
  <cp:revision>245</cp:revision>
  <dcterms:created xsi:type="dcterms:W3CDTF">2011-08-12T05:34:56Z</dcterms:created>
  <dcterms:modified xsi:type="dcterms:W3CDTF">2018-08-29T05:28:15Z</dcterms:modified>
</cp:coreProperties>
</file>