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316" r:id="rId2"/>
    <p:sldId id="335" r:id="rId3"/>
    <p:sldId id="413" r:id="rId4"/>
    <p:sldId id="414" r:id="rId5"/>
    <p:sldId id="477" r:id="rId6"/>
    <p:sldId id="478" r:id="rId7"/>
    <p:sldId id="479" r:id="rId8"/>
    <p:sldId id="485" r:id="rId9"/>
    <p:sldId id="415" r:id="rId10"/>
    <p:sldId id="486" r:id="rId11"/>
    <p:sldId id="487" r:id="rId12"/>
    <p:sldId id="488" r:id="rId13"/>
    <p:sldId id="489" r:id="rId14"/>
    <p:sldId id="422" r:id="rId15"/>
    <p:sldId id="495" r:id="rId16"/>
    <p:sldId id="496" r:id="rId17"/>
    <p:sldId id="497" r:id="rId18"/>
    <p:sldId id="498" r:id="rId19"/>
    <p:sldId id="499" r:id="rId20"/>
    <p:sldId id="500" r:id="rId21"/>
    <p:sldId id="501" r:id="rId22"/>
    <p:sldId id="502" r:id="rId23"/>
    <p:sldId id="503" r:id="rId24"/>
    <p:sldId id="504" r:id="rId25"/>
    <p:sldId id="505" r:id="rId26"/>
    <p:sldId id="506" r:id="rId27"/>
    <p:sldId id="507" r:id="rId28"/>
    <p:sldId id="508" r:id="rId29"/>
    <p:sldId id="509" r:id="rId30"/>
    <p:sldId id="510" r:id="rId31"/>
    <p:sldId id="511" r:id="rId32"/>
    <p:sldId id="512" r:id="rId33"/>
    <p:sldId id="437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900" y="5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3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1BF2FCB-7984-4742-9161-16EB520D9C8E}" type="datetimeFigureOut">
              <a:rPr lang="id-ID"/>
              <a:pPr>
                <a:defRPr/>
              </a:pPr>
              <a:t>18/09/2017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E52FE0F-1F01-44C9-8FB3-0A1339DA1E3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20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21</a:t>
            </a:fld>
            <a:endParaRPr lang="id-ID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22</a:t>
            </a:fld>
            <a:endParaRPr lang="id-ID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23</a:t>
            </a:fld>
            <a:endParaRPr lang="id-ID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24</a:t>
            </a:fld>
            <a:endParaRPr lang="id-ID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25</a:t>
            </a:fld>
            <a:endParaRPr lang="id-ID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26</a:t>
            </a:fld>
            <a:endParaRPr lang="id-ID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27</a:t>
            </a:fld>
            <a:endParaRPr lang="id-ID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28</a:t>
            </a:fld>
            <a:endParaRPr lang="id-ID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29</a:t>
            </a:fld>
            <a:endParaRPr lang="id-ID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30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31</a:t>
            </a:fld>
            <a:endParaRPr lang="id-ID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32</a:t>
            </a:fld>
            <a:endParaRPr lang="id-ID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E4D04-C2AB-42A4-99DA-A1AC8F5C1B7F}" type="datetime1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3E6DC-1CF7-470F-AD44-9264A2367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8EBED-5599-424C-B394-9F35EE5499D6}" type="datetime1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C4AFC-14DB-4D5A-BB80-DA52215672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2D0D7-AF7C-49A6-9103-4B4256388549}" type="datetime1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8A47E-14EE-43BC-993A-51ECD9BADE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4F6CD-0766-499B-A632-0E53E3D65048}" type="datetime1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E91DE-6D91-417E-AAD5-296FB2409A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563FB-3BA3-457D-AD60-6409B7C85123}" type="datetime1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AB5F3-6F9C-4098-AA7E-0B80DF4740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88902-6D88-4B1C-B304-6CE032F41736}" type="datetime1">
              <a:rPr lang="en-US" smtClean="0"/>
              <a:t>9/18/2017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5C2A9-E9B2-44C2-94BD-EA7D4EC64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F4E90-41B4-4429-A708-0B9B3B4D133E}" type="datetime1">
              <a:rPr lang="en-US" smtClean="0"/>
              <a:t>9/18/2017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A98D3-ED51-4028-8686-319EDCBB03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42157-BD5A-4F44-9436-EEB4E3F6DBBA}" type="datetime1">
              <a:rPr lang="en-US" smtClean="0"/>
              <a:t>9/18/2017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A8131-D08D-451B-8F06-0ED616C77E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759C8-953A-4C21-B1B7-93D9F517A33F}" type="datetime1">
              <a:rPr lang="en-US" smtClean="0"/>
              <a:t>9/18/2017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CD2AA-1009-441A-B610-0CDFEECD49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AEA1C-E715-4796-B22D-B3500347F994}" type="datetime1">
              <a:rPr lang="en-US" smtClean="0"/>
              <a:t>9/18/2017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F32BE-D371-42F7-8213-808C50F804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62F83-A9AC-4579-8453-9AE24D747DC5}" type="datetime1">
              <a:rPr lang="en-US" smtClean="0"/>
              <a:t>9/18/2017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82249-EF8D-4EA8-AFD0-A922111E56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34BB05D-7667-46C9-BD55-8ED13BDDCC01}" type="datetime1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DAAE9F20-E7A8-494A-97C1-27A46E940B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 cstate="print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935849"/>
            <a:ext cx="5638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SISWATI</a:t>
            </a:r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PROGRAM STUDI  D3 REKAM MEDIS DAN INFORMASI KESEHATAN FAKULTAS ILMU-ILMU KESEHATAN 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UNIVERSITS  ESA  UNGGUL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33800" y="1524000"/>
            <a:ext cx="4724400" cy="2133600"/>
          </a:xfrm>
          <a:ln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PERTEMUAN </a:t>
            </a: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2</a:t>
            </a:r>
            <a:endParaRPr lang="en-US" sz="5100" b="1" dirty="0" smtClean="0">
              <a:solidFill>
                <a:schemeClr val="bg1"/>
              </a:solidFill>
            </a:endParaRPr>
          </a:p>
          <a:p>
            <a:pPr marL="609600" indent="-609600" algn="l">
              <a:buClrTx/>
              <a:buFontTx/>
              <a:buAutoNum type="arabicPeriod"/>
            </a:pP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Penggerakkan</a:t>
            </a:r>
            <a:endParaRPr lang="en-US" sz="36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algn="l">
              <a:buClrTx/>
              <a:buFontTx/>
              <a:buAutoNum type="arabicPeriod"/>
            </a:pP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Kepemimpinan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sz="36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algn="l">
              <a:buClrTx/>
              <a:buFontTx/>
              <a:buAutoNum type="arabicPeriod"/>
            </a:pP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Pengawasan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D720DA-0AB7-4C5B-90D8-7C4849146805}" type="datetime1">
              <a:rPr lang="en-US" smtClean="0"/>
              <a:t>9/18/2017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F3E6DC-1CF7-470F-AD44-9264A23674B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KEPEMIMPINAN</a:t>
            </a:r>
            <a:endParaRPr lang="en-US" sz="54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09600" y="16764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Melekat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pada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seorang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manajer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memotivasi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dirinya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sendiri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memiliki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kepekaan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yg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tinggi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terhadap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permasalahan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organisasi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menggerakan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staf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agar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mampu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melaksanakan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tugas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pokok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sesuai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dg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kewenangan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tanggung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jawab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yg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melekat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pada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setiap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tugas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8B8894-599F-44AF-85B9-C2841B4B6828}" type="datetime1">
              <a:rPr lang="en-US" smtClean="0"/>
              <a:t>9/18/2017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KEPEMIMPINAN</a:t>
            </a:r>
            <a:endParaRPr lang="en-US" sz="54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323850" y="1793875"/>
            <a:ext cx="4019550" cy="4073525"/>
          </a:xfrm>
          <a:ln>
            <a:solidFill>
              <a:schemeClr val="tx1"/>
            </a:solidFill>
            <a:prstDash val="sysDot"/>
          </a:ln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PEMIMPIN</a:t>
            </a:r>
            <a:endParaRPr lang="en-US" sz="3200" b="1" dirty="0" smtClean="0">
              <a:solidFill>
                <a:srgbClr val="00B0F0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buClrTx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Memberi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semangat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buClrTx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Mengembangkan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staf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buClrTx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Menunjukkan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staf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bgm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cara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bekerja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buClrTx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Memiliki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kewajiban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tg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jawab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buClrTx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Memperbaiki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kegagalan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427538" y="1798638"/>
            <a:ext cx="4183062" cy="4068762"/>
          </a:xfrm>
          <a:prstGeom prst="rect">
            <a:avLst/>
          </a:prstGeom>
          <a:ln>
            <a:solidFill>
              <a:schemeClr val="tx1"/>
            </a:solidFill>
            <a:prstDash val="sysDot"/>
          </a:ln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32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BUKAN  PEMIMPIN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Memaksa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staf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Menyelesaikan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pekerjaan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dg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mengorbankan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staf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Memberikan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kekuatan-ancaman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Melepas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jawab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Menyalahkan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orang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lain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atas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kegagalan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1AC46C-39D8-4D54-9B45-D42984AF5E37}" type="datetime1">
              <a:rPr lang="en-US" smtClean="0"/>
              <a:t>9/18/2017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CIRI KEPEMIMPINAN</a:t>
            </a:r>
            <a:endParaRPr lang="en-US" sz="54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752600"/>
            <a:ext cx="8153400" cy="3886200"/>
          </a:xfrm>
        </p:spPr>
        <p:txBody>
          <a:bodyPr>
            <a:normAutofit/>
          </a:bodyPr>
          <a:lstStyle/>
          <a:p>
            <a:pPr marL="533400" indent="-533400">
              <a:lnSpc>
                <a:spcPct val="90000"/>
              </a:lnSpc>
              <a:buClrTx/>
              <a:buFont typeface="Wingdings" pitchFamily="2" charset="2"/>
              <a:buAutoNum type="arabicPeriod"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Pend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umum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luas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33400" indent="-533400">
              <a:lnSpc>
                <a:spcPct val="90000"/>
              </a:lnSpc>
              <a:buClrTx/>
              <a:buFont typeface="Wingdings" pitchFamily="2" charset="2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Kemampuan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berkembang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secara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mental</a:t>
            </a:r>
          </a:p>
          <a:p>
            <a:pPr marL="533400" indent="-533400">
              <a:lnSpc>
                <a:spcPct val="90000"/>
              </a:lnSpc>
              <a:buClrTx/>
              <a:buFont typeface="Wingdings" pitchFamily="2" charset="2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Kemampuan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analitis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33400" indent="-533400">
              <a:lnSpc>
                <a:spcPct val="90000"/>
              </a:lnSpc>
              <a:buClrTx/>
              <a:buFont typeface="Wingdings" pitchFamily="2" charset="2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Memiliki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daya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ingat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kuat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33400" indent="-533400">
              <a:lnSpc>
                <a:spcPct val="90000"/>
              </a:lnSpc>
              <a:buClrTx/>
              <a:buFont typeface="Wingdings" pitchFamily="2" charset="2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Kapabelitas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interatif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33400" indent="-533400">
              <a:lnSpc>
                <a:spcPct val="90000"/>
              </a:lnSpc>
              <a:buClrTx/>
              <a:buFont typeface="Wingdings" pitchFamily="2" charset="2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Ketrampilan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berkomunikasi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33400" indent="-533400">
              <a:lnSpc>
                <a:spcPct val="90000"/>
              </a:lnSpc>
              <a:buClrTx/>
              <a:buFont typeface="Wingdings" pitchFamily="2" charset="2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Rasionalitas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objektivitas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E8411B-4425-40A5-B571-782DFCBD6A89}" type="datetime1">
              <a:rPr lang="en-US" smtClean="0"/>
              <a:t>9/18/2017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CIRI KEPEMIMPINAN</a:t>
            </a:r>
            <a:endParaRPr lang="en-US" sz="54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39788" y="1712913"/>
            <a:ext cx="7237412" cy="4078287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90000"/>
              </a:lnSpc>
              <a:buClrTx/>
              <a:buFont typeface="Wingdings" pitchFamily="2" charset="2"/>
              <a:buAutoNum type="arabicPeriod" startAt="8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Mengatur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prioritas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609600" indent="-609600">
              <a:lnSpc>
                <a:spcPct val="90000"/>
              </a:lnSpc>
              <a:buClrTx/>
              <a:buFont typeface="Wingdings" pitchFamily="2" charset="2"/>
              <a:buAutoNum type="arabicPeriod" startAt="8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Merasa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tim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kerja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609600" indent="-609600">
              <a:lnSpc>
                <a:spcPct val="90000"/>
              </a:lnSpc>
              <a:buClrTx/>
              <a:buFont typeface="Wingdings" pitchFamily="2" charset="2"/>
              <a:buAutoNum type="arabicPeriod" startAt="8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Relevansi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keputusan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diambil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609600" indent="-609600">
              <a:lnSpc>
                <a:spcPct val="90000"/>
              </a:lnSpc>
              <a:buClrTx/>
              <a:buFont typeface="Wingdings" pitchFamily="2" charset="2"/>
              <a:buAutoNum type="arabicPeriod" startAt="8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Sederhana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609600" indent="-609600">
              <a:lnSpc>
                <a:spcPct val="90000"/>
              </a:lnSpc>
              <a:buClrTx/>
              <a:buFont typeface="Wingdings" pitchFamily="2" charset="2"/>
              <a:buAutoNum type="arabicPeriod" startAt="8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Kemampuan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mendengar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609600" indent="-609600">
              <a:lnSpc>
                <a:spcPct val="90000"/>
              </a:lnSpc>
              <a:buClrTx/>
              <a:buFont typeface="Wingdings" pitchFamily="2" charset="2"/>
              <a:buAutoNum type="arabicPeriod" startAt="8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Adaptabelitas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fleksibelitas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609600" indent="-609600">
              <a:lnSpc>
                <a:spcPct val="90000"/>
              </a:lnSpc>
              <a:buClrTx/>
              <a:buFont typeface="Wingdings" pitchFamily="2" charset="2"/>
              <a:buAutoNum type="arabicPeriod" startAt="8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Keberanian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ketegasan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609600" indent="-609600">
              <a:lnSpc>
                <a:spcPct val="90000"/>
              </a:lnSpc>
            </a:pPr>
            <a:endParaRPr lang="en-US" sz="4000" dirty="0" smtClean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19694D-16C1-428D-B16B-BFB1A4431345}" type="datetime1">
              <a:rPr lang="en-US" smtClean="0"/>
              <a:t>9/18/2017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MOTIVASI</a:t>
            </a:r>
            <a:endParaRPr lang="en-US" sz="5400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pPr>
              <a:buClrTx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Motiv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: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pendorong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manusia</a:t>
            </a:r>
            <a:r>
              <a:rPr lang="en-US" sz="32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bertindak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>
              <a:buClrTx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Motivasi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: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pemberian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motiv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mendorong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untuk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bertindak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dg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cara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tertentu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>
              <a:buClrTx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Motivasi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: 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lvl="1">
              <a:buClrTx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Sesuatu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menimbulkan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dorongan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atau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semangat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kerja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lvl="1">
              <a:buClrTx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Proses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untuk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mempengaruhi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seseorang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agar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melakukan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sesuatu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kita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inginkan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2B4F27-A682-4EE3-BA19-3612C0C0D486}" type="datetime1">
              <a:rPr lang="en-US" smtClean="0"/>
              <a:t>9/18/2017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TEHNIK MOTIVASI</a:t>
            </a:r>
            <a:endParaRPr lang="en-US" sz="5400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00200"/>
            <a:ext cx="7543800" cy="4525963"/>
          </a:xfrm>
        </p:spPr>
        <p:txBody>
          <a:bodyPr>
            <a:normAutofit/>
          </a:bodyPr>
          <a:lstStyle/>
          <a:p>
            <a:pPr marL="514350" indent="-514350">
              <a:buClrTx/>
              <a:buFont typeface="+mj-lt"/>
              <a:buAutoNum type="arabicPeriod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Jelaskan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tujuan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Usahakan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setiap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orang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menyadari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memahami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menerima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tujuan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Jelaskan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filsafat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dianut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pimpinan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organisasi</a:t>
            </a:r>
            <a:r>
              <a:rPr lang="en-US" sz="32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kegiatannya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Jelaskan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kebijaksanaan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ditempuh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 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Usahakan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agar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setiap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orang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mengerti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struktur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organisasi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29A78D-4479-455C-9390-D2659286DE12}" type="datetime1">
              <a:rPr lang="en-US" smtClean="0"/>
              <a:t>9/18/2017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TEHNIK MOTIVASI</a:t>
            </a:r>
            <a:endParaRPr lang="en-US" sz="5400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8229600" cy="3581400"/>
          </a:xfrm>
        </p:spPr>
        <p:txBody>
          <a:bodyPr>
            <a:normAutofit/>
          </a:bodyPr>
          <a:lstStyle/>
          <a:p>
            <a:pPr marL="514350" indent="-514350">
              <a:buClrTx/>
              <a:buFont typeface="+mj-lt"/>
              <a:buAutoNum type="arabicPeriod" startAt="6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Jelaskan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peranan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setiap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orang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marL="514350" indent="-514350">
              <a:buClrTx/>
              <a:buFont typeface="+mj-lt"/>
              <a:buAutoNum type="arabicPeriod" startAt="6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Tekankan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pentingnya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kerjasama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ClrTx/>
              <a:buFont typeface="+mj-lt"/>
              <a:buAutoNum type="arabicPeriod" startAt="6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Perlakukan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bawahan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sbg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manusia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ClrTx/>
              <a:buFont typeface="+mj-lt"/>
              <a:buAutoNum type="arabicPeriod" startAt="6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Berikan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penghargaan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pujian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bimbingan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ClrTx/>
              <a:buFont typeface="+mj-lt"/>
              <a:buAutoNum type="arabicPeriod" startAt="6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Yakinkan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setiap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orang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dg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bekerja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baik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tujuan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pribadi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organisasi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tercapai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0DE3CA-6EFF-49EC-AE52-0E50CA4055D9}" type="datetime1">
              <a:rPr lang="en-US" smtClean="0"/>
              <a:t>9/18/2017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PENGHAMBAT MOTIVASI</a:t>
            </a:r>
            <a:endParaRPr lang="en-US" sz="4800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752600"/>
            <a:ext cx="8382000" cy="4191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ClrTx/>
              <a:buFont typeface="Wingdings" pitchFamily="2" charset="2"/>
              <a:buChar char="Ø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Kurang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pemahaman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hakekat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perilaku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manusia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&amp; HAM</a:t>
            </a:r>
          </a:p>
          <a:p>
            <a:pPr>
              <a:lnSpc>
                <a:spcPct val="80000"/>
              </a:lnSpc>
              <a:buClrTx/>
              <a:buFont typeface="Wingdings" pitchFamily="2" charset="2"/>
              <a:buChar char="Ø"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Abraham H. Maslow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(</a:t>
            </a:r>
            <a:r>
              <a:rPr lang="en-US" i="1" dirty="0" smtClean="0">
                <a:latin typeface="Tahoma" pitchFamily="34" charset="0"/>
                <a:cs typeface="Tahoma" pitchFamily="34" charset="0"/>
              </a:rPr>
              <a:t>Hierarchy of needs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):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lvl="1">
              <a:lnSpc>
                <a:spcPct val="90000"/>
              </a:lnSpc>
              <a:buClrTx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kebutuhan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keseimbangan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faali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(</a:t>
            </a:r>
            <a:r>
              <a:rPr lang="en-US" sz="2800" i="1" dirty="0" smtClean="0">
                <a:latin typeface="Tahoma" pitchFamily="34" charset="0"/>
                <a:cs typeface="Tahoma" pitchFamily="34" charset="0"/>
              </a:rPr>
              <a:t>physical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)</a:t>
            </a:r>
          </a:p>
          <a:p>
            <a:pPr lvl="1">
              <a:lnSpc>
                <a:spcPct val="90000"/>
              </a:lnSpc>
              <a:buClrTx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kebutuhan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rasa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aman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tentram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(</a:t>
            </a:r>
            <a:r>
              <a:rPr lang="en-US" sz="2800" i="1" dirty="0" smtClean="0">
                <a:latin typeface="Tahoma" pitchFamily="34" charset="0"/>
                <a:cs typeface="Tahoma" pitchFamily="34" charset="0"/>
              </a:rPr>
              <a:t>security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)</a:t>
            </a:r>
          </a:p>
          <a:p>
            <a:pPr lvl="1">
              <a:lnSpc>
                <a:spcPct val="90000"/>
              </a:lnSpc>
              <a:buClrTx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kebutuhan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diterima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lingkungan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sosial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(</a:t>
            </a:r>
            <a:r>
              <a:rPr lang="en-US" sz="2800" i="1" dirty="0" smtClean="0">
                <a:latin typeface="Tahoma" pitchFamily="34" charset="0"/>
                <a:cs typeface="Tahoma" pitchFamily="34" charset="0"/>
              </a:rPr>
              <a:t>social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)</a:t>
            </a:r>
          </a:p>
          <a:p>
            <a:pPr lvl="1">
              <a:lnSpc>
                <a:spcPct val="90000"/>
              </a:lnSpc>
              <a:buClrTx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kebutuhan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diakui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(</a:t>
            </a:r>
            <a:r>
              <a:rPr lang="en-US" sz="2800" i="1" dirty="0" smtClean="0">
                <a:latin typeface="Tahoma" pitchFamily="34" charset="0"/>
                <a:cs typeface="Tahoma" pitchFamily="34" charset="0"/>
              </a:rPr>
              <a:t>self esteem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)</a:t>
            </a:r>
          </a:p>
          <a:p>
            <a:pPr lvl="1">
              <a:lnSpc>
                <a:spcPct val="90000"/>
              </a:lnSpc>
              <a:buClrTx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kebutuhan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menunjukkan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kemampuan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diri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(</a:t>
            </a:r>
            <a:r>
              <a:rPr lang="en-US" sz="2800" i="1" dirty="0" err="1" smtClean="0">
                <a:latin typeface="Tahoma" pitchFamily="34" charset="0"/>
                <a:cs typeface="Tahoma" pitchFamily="34" charset="0"/>
              </a:rPr>
              <a:t>actualisation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)  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7080D6-BBA3-4B41-A1AB-E9198515F68E}" type="datetime1">
              <a:rPr lang="en-US" smtClean="0"/>
              <a:t>9/18/2017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KOMUNIKASI</a:t>
            </a:r>
            <a:endParaRPr lang="en-US" sz="5400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38200" y="1828800"/>
            <a:ext cx="7467600" cy="3048000"/>
          </a:xfrm>
        </p:spPr>
        <p:txBody>
          <a:bodyPr>
            <a:normAutofit/>
          </a:bodyPr>
          <a:lstStyle/>
          <a:p>
            <a:pPr>
              <a:buClrTx/>
              <a:buFont typeface="Wingdings" pitchFamily="2" charset="2"/>
              <a:buChar char="Ø"/>
            </a:pP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Proses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pemindahan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/</a:t>
            </a:r>
          </a:p>
          <a:p>
            <a:pPr>
              <a:buClrTx/>
              <a:buNone/>
            </a:pPr>
            <a:r>
              <a:rPr lang="en-US" sz="4400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pengalihan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arti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antara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para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anggota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kelompok</a:t>
            </a:r>
            <a:endParaRPr lang="en-US" sz="4400" dirty="0" smtClean="0">
              <a:latin typeface="Tahoma" pitchFamily="34" charset="0"/>
              <a:cs typeface="Tahoma" pitchFamily="34" charset="0"/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en-US" sz="4400" dirty="0" smtClean="0">
                <a:latin typeface="Tahoma" pitchFamily="34" charset="0"/>
                <a:cs typeface="Tahoma" pitchFamily="34" charset="0"/>
              </a:rPr>
              <a:t>Verbal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non verbal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8974E4-0B89-4AD6-869A-85E4B08F9898}" type="datetime1">
              <a:rPr lang="en-US" smtClean="0"/>
              <a:t>9/18/2017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KOMUNIKASI</a:t>
            </a:r>
            <a:endParaRPr lang="en-US" sz="5400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6" name="Picture 2" descr="C:\Users\Akreditasi\Documents\SISWATI-2014\GAMBAR KOMUNIKASI\kom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1" y="2057400"/>
            <a:ext cx="5867400" cy="2009775"/>
          </a:xfrm>
          <a:prstGeom prst="rect">
            <a:avLst/>
          </a:prstGeom>
          <a:noFill/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F006FB-4450-4AED-ADEA-92A2AD444349}" type="datetime1">
              <a:rPr lang="en-US" smtClean="0"/>
              <a:t>9/18/2017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KEMAMPUAN YANG DIHARAPKAN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602163"/>
          </a:xfrm>
        </p:spPr>
        <p:txBody>
          <a:bodyPr/>
          <a:lstStyle/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UMUM:</a:t>
            </a:r>
          </a:p>
          <a:p>
            <a:pPr>
              <a:buNone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Mahasiswa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mampu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memahami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fungsi-fungsi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buNone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manajemen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KHUSUS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MEMAHAMI: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609600" indent="-609600">
              <a:buFontTx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Proses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penggerakkan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609600" indent="-609600">
              <a:buFontTx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Kepemimpinan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organisasi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609600" indent="-609600">
              <a:buFontTx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Pengawasan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evaluasi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t>9/18/2017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KOMPONEN KOMUNIKASI</a:t>
            </a:r>
            <a:endParaRPr lang="en-US" sz="4800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3058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388"/>
                <a:gridCol w="1854694"/>
                <a:gridCol w="5644718"/>
              </a:tblGrid>
              <a:tr h="39125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NO</a:t>
                      </a:r>
                      <a:endParaRPr lang="en-US" sz="24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UNSUR</a:t>
                      </a:r>
                      <a:endParaRPr lang="en-US" sz="24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70426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24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SENDER</a:t>
                      </a:r>
                      <a:endParaRPr lang="en-US" sz="24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</a:rPr>
                        <a:t>Menyandikan</a:t>
                      </a:r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</a:rPr>
                        <a:t>isi</a:t>
                      </a:r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</a:rPr>
                        <a:t>pikiran</a:t>
                      </a:r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  <a:sym typeface="Wingdings" pitchFamily="2" charset="2"/>
                        </a:rPr>
                        <a:t> </a:t>
                      </a:r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  <a:sym typeface="Wingdings" pitchFamily="2" charset="2"/>
                        </a:rPr>
                        <a:t>pengetahuan</a:t>
                      </a:r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  <a:sym typeface="Wingdings" pitchFamily="2" charset="2"/>
                        </a:rPr>
                        <a:t>, </a:t>
                      </a:r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  <a:sym typeface="Wingdings" pitchFamily="2" charset="2"/>
                        </a:rPr>
                        <a:t>ketrampilan</a:t>
                      </a:r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  <a:sym typeface="Wingdings" pitchFamily="2" charset="2"/>
                        </a:rPr>
                        <a:t>, </a:t>
                      </a:r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  <a:sym typeface="Wingdings" pitchFamily="2" charset="2"/>
                        </a:rPr>
                        <a:t>sikap</a:t>
                      </a:r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  <a:sym typeface="Wingdings" pitchFamily="2" charset="2"/>
                        </a:rPr>
                        <a:t>, </a:t>
                      </a:r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  <a:sym typeface="Wingdings" pitchFamily="2" charset="2"/>
                        </a:rPr>
                        <a:t>sistem</a:t>
                      </a:r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  <a:sym typeface="Wingdings" pitchFamily="2" charset="2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  <a:sym typeface="Wingdings" pitchFamily="2" charset="2"/>
                        </a:rPr>
                        <a:t>sosial</a:t>
                      </a:r>
                      <a:r>
                        <a:rPr lang="en-US" sz="2400" baseline="0" dirty="0" smtClean="0">
                          <a:latin typeface="Tahoma" pitchFamily="34" charset="0"/>
                          <a:cs typeface="Tahoma" pitchFamily="34" charset="0"/>
                          <a:sym typeface="Wingdings" pitchFamily="2" charset="2"/>
                        </a:rPr>
                        <a:t> </a:t>
                      </a:r>
                      <a:r>
                        <a:rPr lang="en-US" sz="2400" baseline="0" dirty="0" err="1" smtClean="0">
                          <a:latin typeface="Tahoma" pitchFamily="34" charset="0"/>
                          <a:cs typeface="Tahoma" pitchFamily="34" charset="0"/>
                          <a:sym typeface="Wingdings" pitchFamily="2" charset="2"/>
                        </a:rPr>
                        <a:t>kultural</a:t>
                      </a:r>
                      <a:endParaRPr lang="en-US" sz="24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9125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endParaRPr lang="en-US" sz="24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PESAN</a:t>
                      </a:r>
                      <a:endParaRPr lang="en-US" sz="24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</a:rPr>
                        <a:t>Jelas</a:t>
                      </a:r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</a:rPr>
                        <a:t>singkat</a:t>
                      </a:r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</a:rPr>
                        <a:t>bahasa</a:t>
                      </a:r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</a:rPr>
                        <a:t>sederhana</a:t>
                      </a:r>
                      <a:endParaRPr lang="en-US" sz="24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9125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  <a:endParaRPr lang="en-US" sz="24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MEDIS</a:t>
                      </a:r>
                      <a:endParaRPr lang="en-US" sz="24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</a:rPr>
                        <a:t>Lisan</a:t>
                      </a:r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</a:rPr>
                        <a:t>gambar</a:t>
                      </a:r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</a:rPr>
                        <a:t>tulisan</a:t>
                      </a:r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</a:rPr>
                        <a:t>grafik</a:t>
                      </a:r>
                      <a:endParaRPr lang="en-US" sz="24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70426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4</a:t>
                      </a:r>
                      <a:endParaRPr lang="en-US" sz="24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SALURAN</a:t>
                      </a:r>
                      <a:endParaRPr lang="en-US" sz="24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</a:rPr>
                        <a:t>Alat</a:t>
                      </a:r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</a:rPr>
                        <a:t>jalur</a:t>
                      </a:r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  <a:sym typeface="Wingdings" pitchFamily="2" charset="2"/>
                        </a:rPr>
                        <a:t> formal: </a:t>
                      </a:r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  <a:sym typeface="Wingdings" pitchFamily="2" charset="2"/>
                        </a:rPr>
                        <a:t>s</a:t>
                      </a:r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</a:rPr>
                        <a:t>urat</a:t>
                      </a:r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, memo, </a:t>
                      </a:r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</a:rPr>
                        <a:t>buletin</a:t>
                      </a:r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. Non</a:t>
                      </a:r>
                      <a:r>
                        <a:rPr lang="en-US" sz="2400" baseline="0" dirty="0" smtClean="0">
                          <a:latin typeface="Tahoma" pitchFamily="34" charset="0"/>
                          <a:cs typeface="Tahoma" pitchFamily="34" charset="0"/>
                        </a:rPr>
                        <a:t> formal: </a:t>
                      </a:r>
                      <a:r>
                        <a:rPr lang="en-US" sz="2400" baseline="0" dirty="0" err="1" smtClean="0">
                          <a:latin typeface="Tahoma" pitchFamily="34" charset="0"/>
                          <a:cs typeface="Tahoma" pitchFamily="34" charset="0"/>
                        </a:rPr>
                        <a:t>pribadi</a:t>
                      </a:r>
                      <a:endParaRPr lang="en-US" sz="24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9125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5</a:t>
                      </a:r>
                      <a:endParaRPr lang="en-US" sz="24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PENERIMA</a:t>
                      </a:r>
                      <a:endParaRPr lang="en-US" sz="24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</a:rPr>
                        <a:t>Sasaran</a:t>
                      </a:r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</a:rPr>
                        <a:t>kepada</a:t>
                      </a:r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</a:rPr>
                        <a:t>siapa</a:t>
                      </a:r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</a:rPr>
                        <a:t>ditujukan</a:t>
                      </a:r>
                      <a:endParaRPr lang="en-US" sz="24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9125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6</a:t>
                      </a:r>
                      <a:endParaRPr lang="en-US" sz="24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AKIBAT</a:t>
                      </a:r>
                      <a:endParaRPr lang="en-US" sz="24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</a:rPr>
                        <a:t>Reaksi</a:t>
                      </a:r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</a:rPr>
                        <a:t>penerima</a:t>
                      </a:r>
                      <a:endParaRPr lang="en-US" sz="24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70426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7</a:t>
                      </a:r>
                      <a:endParaRPr lang="en-US" sz="24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UMPAN BALIK</a:t>
                      </a:r>
                      <a:endParaRPr lang="en-US" sz="24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</a:rPr>
                        <a:t>Keberhasilan</a:t>
                      </a:r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</a:rPr>
                        <a:t>tercapai</a:t>
                      </a:r>
                      <a:r>
                        <a:rPr lang="en-US" sz="2400" dirty="0" smtClean="0">
                          <a:latin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lang="en-US" sz="2400" dirty="0" err="1" smtClean="0">
                          <a:latin typeface="Tahoma" pitchFamily="34" charset="0"/>
                          <a:cs typeface="Tahoma" pitchFamily="34" charset="0"/>
                        </a:rPr>
                        <a:t>tidak</a:t>
                      </a:r>
                      <a:endParaRPr lang="en-US" sz="24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BB989D-51FC-430D-B2C7-570621EAB526}" type="datetime1">
              <a:rPr lang="en-US" smtClean="0"/>
              <a:t>9/18/2017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KOMUNIKASI</a:t>
            </a: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PROSES DINAMIS</a:t>
            </a:r>
            <a:endParaRPr lang="en-US" sz="3600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41375" y="1600200"/>
            <a:ext cx="7921625" cy="3810000"/>
          </a:xfrm>
        </p:spPr>
        <p:txBody>
          <a:bodyPr/>
          <a:lstStyle/>
          <a:p>
            <a:pPr>
              <a:buClrTx/>
              <a:buFont typeface="Wingdings" pitchFamily="2" charset="2"/>
              <a:buChar char="Ø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Singkat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padat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(</a:t>
            </a:r>
            <a:r>
              <a:rPr lang="en-US" sz="3600" i="1" dirty="0" smtClean="0">
                <a:latin typeface="Tahoma" pitchFamily="34" charset="0"/>
                <a:cs typeface="Tahoma" pitchFamily="34" charset="0"/>
              </a:rPr>
              <a:t>concise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)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Jenis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informasi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disampaikan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lengkap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(</a:t>
            </a:r>
            <a:r>
              <a:rPr lang="en-US" sz="3600" i="1" dirty="0" smtClean="0">
                <a:latin typeface="Tahoma" pitchFamily="34" charset="0"/>
                <a:cs typeface="Tahoma" pitchFamily="34" charset="0"/>
              </a:rPr>
              <a:t>complete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)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Hal-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hal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harus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dikerjakan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jelas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(</a:t>
            </a:r>
            <a:r>
              <a:rPr lang="en-US" sz="3600" i="1" dirty="0" smtClean="0">
                <a:latin typeface="Tahoma" pitchFamily="34" charset="0"/>
                <a:cs typeface="Tahoma" pitchFamily="34" charset="0"/>
              </a:rPr>
              <a:t>clear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)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Mengandung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tujuan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jelas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(</a:t>
            </a:r>
            <a:r>
              <a:rPr lang="en-US" sz="3600" i="1" dirty="0" smtClean="0">
                <a:latin typeface="Tahoma" pitchFamily="34" charset="0"/>
                <a:cs typeface="Tahoma" pitchFamily="34" charset="0"/>
              </a:rPr>
              <a:t>concrete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)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625EEB-9E79-42C0-9637-343631FB2593}" type="datetime1">
              <a:rPr lang="en-US" smtClean="0"/>
              <a:t>9/18/2017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MENDENGAR</a:t>
            </a:r>
            <a:endParaRPr lang="en-US" sz="5400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76400"/>
            <a:ext cx="7315200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Penting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memperoleh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pesan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Mengambil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kesimpulan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Evaluasi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disesuaikan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Pesan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utama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diingat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Pengertian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keseluruhan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Perhatikan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Tanyakan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ulang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(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bila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diperlukan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)</a:t>
            </a:r>
          </a:p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Respon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15AEF5-00DA-4A7B-8A4D-2972C9E47969}" type="datetime1">
              <a:rPr lang="en-US" smtClean="0"/>
              <a:t>9/18/2017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HAMBATAN KOMUNIKASI</a:t>
            </a:r>
            <a:endParaRPr lang="en-US" sz="4800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7" name="Content Placeholder 5"/>
          <p:cNvGraphicFramePr>
            <a:graphicFrameLocks/>
          </p:cNvGraphicFramePr>
          <p:nvPr/>
        </p:nvGraphicFramePr>
        <p:xfrm>
          <a:off x="609600" y="1828800"/>
          <a:ext cx="7924800" cy="363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8653"/>
                <a:gridCol w="1940767"/>
                <a:gridCol w="51753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NO</a:t>
                      </a:r>
                      <a:endParaRPr lang="en-US" dirty="0">
                        <a:solidFill>
                          <a:schemeClr val="tx1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UNSUR</a:t>
                      </a:r>
                      <a:endParaRPr lang="en-US" dirty="0">
                        <a:solidFill>
                          <a:schemeClr val="tx1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ahoma" pitchFamily="34" charset="0"/>
                          <a:cs typeface="Tahoma" pitchFamily="34" charset="0"/>
                        </a:rPr>
                        <a:t>HAMBATAN</a:t>
                      </a:r>
                      <a:endParaRPr lang="en-US" dirty="0">
                        <a:solidFill>
                          <a:schemeClr val="tx1"/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28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ahoma" pitchFamily="34" charset="0"/>
                          <a:cs typeface="Tahoma" pitchFamily="34" charset="0"/>
                        </a:rPr>
                        <a:t>FISIK</a:t>
                      </a:r>
                      <a:endParaRPr lang="en-US" sz="28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Tahoma" pitchFamily="34" charset="0"/>
                          <a:cs typeface="Tahoma" pitchFamily="34" charset="0"/>
                        </a:rPr>
                        <a:t>Jarak</a:t>
                      </a:r>
                      <a:r>
                        <a:rPr lang="en-US" sz="2800" dirty="0" smtClean="0">
                          <a:latin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800" dirty="0" err="1" smtClean="0">
                          <a:latin typeface="Tahoma" pitchFamily="34" charset="0"/>
                          <a:cs typeface="Tahoma" pitchFamily="34" charset="0"/>
                        </a:rPr>
                        <a:t>waktu</a:t>
                      </a:r>
                      <a:r>
                        <a:rPr lang="en-US" sz="2800" dirty="0" smtClean="0">
                          <a:latin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800" dirty="0" err="1" smtClean="0">
                          <a:latin typeface="Tahoma" pitchFamily="34" charset="0"/>
                          <a:cs typeface="Tahoma" pitchFamily="34" charset="0"/>
                        </a:rPr>
                        <a:t>suara</a:t>
                      </a:r>
                      <a:r>
                        <a:rPr lang="en-US" sz="28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800" dirty="0" err="1" smtClean="0">
                          <a:latin typeface="Tahoma" pitchFamily="34" charset="0"/>
                          <a:cs typeface="Tahoma" pitchFamily="34" charset="0"/>
                        </a:rPr>
                        <a:t>dan</a:t>
                      </a:r>
                      <a:r>
                        <a:rPr lang="en-US" sz="28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800" dirty="0" err="1" smtClean="0">
                          <a:latin typeface="Tahoma" pitchFamily="34" charset="0"/>
                          <a:cs typeface="Tahoma" pitchFamily="34" charset="0"/>
                        </a:rPr>
                        <a:t>gangguan</a:t>
                      </a:r>
                      <a:r>
                        <a:rPr lang="en-US" sz="2800" dirty="0" smtClean="0">
                          <a:latin typeface="Tahoma" pitchFamily="34" charset="0"/>
                          <a:cs typeface="Tahoma" pitchFamily="34" charset="0"/>
                        </a:rPr>
                        <a:t> lain</a:t>
                      </a:r>
                      <a:endParaRPr lang="en-US" sz="28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endParaRPr lang="en-US" sz="28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ahoma" pitchFamily="34" charset="0"/>
                          <a:cs typeface="Tahoma" pitchFamily="34" charset="0"/>
                        </a:rPr>
                        <a:t>PSIKOLOGIS</a:t>
                      </a:r>
                      <a:endParaRPr lang="en-US" sz="28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Tahoma" pitchFamily="34" charset="0"/>
                          <a:cs typeface="Tahoma" pitchFamily="34" charset="0"/>
                        </a:rPr>
                        <a:t>Perbedaan</a:t>
                      </a:r>
                      <a:r>
                        <a:rPr lang="en-US" sz="28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800" dirty="0" err="1" smtClean="0">
                          <a:latin typeface="Tahoma" pitchFamily="34" charset="0"/>
                          <a:cs typeface="Tahoma" pitchFamily="34" charset="0"/>
                        </a:rPr>
                        <a:t>gagasan</a:t>
                      </a:r>
                      <a:r>
                        <a:rPr lang="en-US" sz="28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800" dirty="0" err="1" smtClean="0">
                          <a:latin typeface="Tahoma" pitchFamily="34" charset="0"/>
                          <a:cs typeface="Tahoma" pitchFamily="34" charset="0"/>
                        </a:rPr>
                        <a:t>pribadi</a:t>
                      </a:r>
                      <a:r>
                        <a:rPr lang="en-US" sz="2800" dirty="0" smtClean="0">
                          <a:latin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800" dirty="0" err="1" smtClean="0">
                          <a:latin typeface="Tahoma" pitchFamily="34" charset="0"/>
                          <a:cs typeface="Tahoma" pitchFamily="34" charset="0"/>
                        </a:rPr>
                        <a:t>emosi</a:t>
                      </a:r>
                      <a:r>
                        <a:rPr lang="en-US" sz="2800" dirty="0" smtClean="0">
                          <a:latin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800" dirty="0" err="1" smtClean="0">
                          <a:latin typeface="Tahoma" pitchFamily="34" charset="0"/>
                          <a:cs typeface="Tahoma" pitchFamily="34" charset="0"/>
                        </a:rPr>
                        <a:t>nilai</a:t>
                      </a:r>
                      <a:r>
                        <a:rPr lang="en-US" sz="28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800" dirty="0" err="1" smtClean="0">
                          <a:latin typeface="Tahoma" pitchFamily="34" charset="0"/>
                          <a:cs typeface="Tahoma" pitchFamily="34" charset="0"/>
                        </a:rPr>
                        <a:t>sosial</a:t>
                      </a:r>
                      <a:r>
                        <a:rPr lang="en-US" sz="2800" dirty="0" smtClean="0">
                          <a:latin typeface="Tahoma" pitchFamily="34" charset="0"/>
                          <a:cs typeface="Tahoma" pitchFamily="34" charset="0"/>
                        </a:rPr>
                        <a:t> &amp; </a:t>
                      </a:r>
                      <a:r>
                        <a:rPr lang="en-US" sz="2800" dirty="0" err="1" smtClean="0">
                          <a:latin typeface="Tahoma" pitchFamily="34" charset="0"/>
                          <a:cs typeface="Tahoma" pitchFamily="34" charset="0"/>
                        </a:rPr>
                        <a:t>perbedaan</a:t>
                      </a:r>
                      <a:r>
                        <a:rPr lang="en-US" sz="28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800" dirty="0" err="1" smtClean="0">
                          <a:latin typeface="Tahoma" pitchFamily="34" charset="0"/>
                          <a:cs typeface="Tahoma" pitchFamily="34" charset="0"/>
                        </a:rPr>
                        <a:t>posisi</a:t>
                      </a:r>
                      <a:r>
                        <a:rPr lang="en-US" sz="2800" dirty="0" smtClean="0">
                          <a:latin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800" dirty="0" err="1" smtClean="0">
                          <a:latin typeface="Tahoma" pitchFamily="34" charset="0"/>
                          <a:cs typeface="Tahoma" pitchFamily="34" charset="0"/>
                        </a:rPr>
                        <a:t>perasaan</a:t>
                      </a:r>
                      <a:r>
                        <a:rPr lang="en-US" sz="28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800" dirty="0" err="1" smtClean="0">
                          <a:latin typeface="Tahoma" pitchFamily="34" charset="0"/>
                          <a:cs typeface="Tahoma" pitchFamily="34" charset="0"/>
                        </a:rPr>
                        <a:t>sendiri</a:t>
                      </a:r>
                      <a:endParaRPr lang="en-US" sz="28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ahoma" pitchFamily="34" charset="0"/>
                          <a:cs typeface="Tahoma" pitchFamily="34" charset="0"/>
                        </a:rPr>
                        <a:t>3</a:t>
                      </a:r>
                      <a:endParaRPr lang="en-US" sz="28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ahoma" pitchFamily="34" charset="0"/>
                          <a:cs typeface="Tahoma" pitchFamily="34" charset="0"/>
                        </a:rPr>
                        <a:t>SEMATIK</a:t>
                      </a:r>
                      <a:endParaRPr lang="en-US" sz="28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Tahoma" pitchFamily="34" charset="0"/>
                          <a:cs typeface="Tahoma" pitchFamily="34" charset="0"/>
                        </a:rPr>
                        <a:t>Banyak</a:t>
                      </a:r>
                      <a:r>
                        <a:rPr lang="en-US" sz="28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800" dirty="0" err="1" smtClean="0">
                          <a:latin typeface="Tahoma" pitchFamily="34" charset="0"/>
                          <a:cs typeface="Tahoma" pitchFamily="34" charset="0"/>
                        </a:rPr>
                        <a:t>arti</a:t>
                      </a:r>
                      <a:r>
                        <a:rPr lang="en-US" sz="28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800" dirty="0" err="1" smtClean="0">
                          <a:latin typeface="Tahoma" pitchFamily="34" charset="0"/>
                          <a:cs typeface="Tahoma" pitchFamily="34" charset="0"/>
                        </a:rPr>
                        <a:t>perbendaharaan</a:t>
                      </a:r>
                      <a:r>
                        <a:rPr lang="en-US" sz="28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800" dirty="0" err="1" smtClean="0">
                          <a:latin typeface="Tahoma" pitchFamily="34" charset="0"/>
                          <a:cs typeface="Tahoma" pitchFamily="34" charset="0"/>
                        </a:rPr>
                        <a:t>kata</a:t>
                      </a:r>
                      <a:r>
                        <a:rPr lang="en-US" sz="280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800" dirty="0" err="1" smtClean="0">
                          <a:latin typeface="Tahoma" pitchFamily="34" charset="0"/>
                          <a:cs typeface="Tahoma" pitchFamily="34" charset="0"/>
                        </a:rPr>
                        <a:t>sangat</a:t>
                      </a:r>
                      <a:r>
                        <a:rPr lang="en-US" sz="2800" baseline="0" dirty="0" smtClean="0"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ahoma" pitchFamily="34" charset="0"/>
                          <a:cs typeface="Tahoma" pitchFamily="34" charset="0"/>
                        </a:rPr>
                        <a:t>kurang</a:t>
                      </a:r>
                      <a:r>
                        <a:rPr lang="en-US" sz="2800" baseline="0" dirty="0" smtClean="0">
                          <a:latin typeface="Tahoma" pitchFamily="34" charset="0"/>
                          <a:cs typeface="Tahoma" pitchFamily="34" charset="0"/>
                        </a:rPr>
                        <a:t>. </a:t>
                      </a:r>
                      <a:endParaRPr lang="en-US" sz="2800" dirty="0"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C6C7BB-6B4F-48EF-ADEF-48CDE3E69256}" type="datetime1">
              <a:rPr lang="en-US" smtClean="0"/>
              <a:t>9/18/2017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PENGAWASAN</a:t>
            </a:r>
            <a:endParaRPr lang="en-US" sz="5400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00200"/>
            <a:ext cx="7696200" cy="4114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Langkah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penting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dlm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proses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admin</a:t>
            </a:r>
          </a:p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Tidak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dapat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dilaksanakan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tanpa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perencanaan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Alat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mencegah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penyelewengan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/</a:t>
            </a:r>
          </a:p>
          <a:p>
            <a:pPr>
              <a:lnSpc>
                <a:spcPct val="90000"/>
              </a:lnSpc>
              <a:buClrTx/>
              <a:buNone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penyimpangan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Alat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mengukur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kemajuan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telah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dicapai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Sangat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erat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kaitannya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dg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perencanaan</a:t>
            </a:r>
            <a:endParaRPr lang="en-US" sz="18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535033-36CA-442A-8535-11B1B8789C7D}" type="datetime1">
              <a:rPr lang="en-US" smtClean="0"/>
              <a:t>9/18/2017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PENGAWASAN</a:t>
            </a:r>
            <a:endParaRPr lang="en-US" sz="5400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696200" cy="38862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ClrTx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Satu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langkah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dari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keseluruhan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proses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administrasi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buClrTx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Pengamatan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pengukuran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kegiatan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operasional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hasil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dicapai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dibandingkan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dg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sasaran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standar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buClrTx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Usaha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menganalisis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semua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kegiatan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---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terlaksana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sesuai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dg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kebijakan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strategi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keputusan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rencana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&amp; program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telah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dianalisis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dirumuskan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ditetapkan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seblm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B02BD3-BC83-46FA-9EC3-680CBA760FDF}" type="datetime1">
              <a:rPr lang="en-US" smtClean="0"/>
              <a:t>9/18/2017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CONTROLLING</a:t>
            </a:r>
            <a:endParaRPr lang="en-US" sz="5400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543800" cy="3810000"/>
          </a:xfrm>
        </p:spPr>
        <p:txBody>
          <a:bodyPr>
            <a:normAutofit fontScale="92500"/>
          </a:bodyPr>
          <a:lstStyle/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ClrTx/>
              <a:buFont typeface="Wingdings 3"/>
              <a:buChar char=""/>
              <a:defRPr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Controlling is determining whether planning has effective and taking steps to ensure that objectives and goals are met (Huffman, 1994)</a:t>
            </a:r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ClrTx/>
              <a:buFont typeface="Wingdings 3"/>
              <a:buChar char=""/>
              <a:defRPr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Pengamatan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pengukuran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suatu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kegiatan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operasional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hasil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dicapai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---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sasaran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standar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(Siagian,P,1995)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193FEA-9B3A-4EEC-A9B8-3CB5F7DADB3D}" type="datetime1">
              <a:rPr lang="en-US" smtClean="0"/>
              <a:t>9/18/2017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PENGAWASAN</a:t>
            </a:r>
            <a:endParaRPr lang="en-US" sz="5400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None/>
              <a:defRPr/>
            </a:pPr>
            <a:r>
              <a:rPr lang="en-US" sz="4400" dirty="0" smtClean="0"/>
              <a:t>	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Proses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pengamatan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dari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pelaksanaan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seluruh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kegiatan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organisasi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utk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menjamin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agar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semua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pekerjaan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sedang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dilakukan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berjalan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sesuai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dg </a:t>
            </a:r>
            <a:r>
              <a:rPr lang="en-US" sz="4400" dirty="0" err="1" smtClean="0">
                <a:latin typeface="Tahoma" pitchFamily="34" charset="0"/>
                <a:cs typeface="Tahoma" pitchFamily="34" charset="0"/>
              </a:rPr>
              <a:t>rencana</a:t>
            </a:r>
            <a:r>
              <a:rPr lang="en-US" sz="4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(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Siagian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, P, 1997)</a:t>
            </a:r>
            <a:endParaRPr lang="en-US" sz="44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D8A738-1D80-4CF7-B25E-CAB7280173E0}" type="datetime1">
              <a:rPr lang="en-US" smtClean="0"/>
              <a:t>9/18/2017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MENGAPA PERLU PENGAWASAN ?</a:t>
            </a:r>
            <a:endParaRPr lang="en-US" sz="3600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676400"/>
            <a:ext cx="7848600" cy="3886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Mengukur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kemajuan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dicapai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bukan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mencari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kesalahan</a:t>
            </a:r>
            <a:r>
              <a:rPr lang="en-US" sz="32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membimbing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Adakah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penyimpangan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?.</a:t>
            </a:r>
            <a:r>
              <a:rPr lang="en-US" sz="32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2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t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idak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membuat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takut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bawahan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mengambil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langkah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perbaikan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Mencegah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terjadinya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penyimpanan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arah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ditempuh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oleh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organisasi</a:t>
            </a:r>
            <a:endParaRPr lang="en-US" sz="20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316B66-00A6-406A-8CCF-8E6C6DDE368A}" type="datetime1">
              <a:rPr lang="en-US" smtClean="0"/>
              <a:t>9/18/2017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838200"/>
            <a:ext cx="8610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SASARAN UTAMA PENGAWASAN</a:t>
            </a:r>
            <a:endParaRPr lang="en-US" sz="3600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0F7CE6-A70C-4625-AD6B-C96ADB5AC71C}" type="datetime1">
              <a:rPr lang="en-US" smtClean="0"/>
              <a:t>9/18/2017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153400" cy="4876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Kebijakan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strategi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diselenggarakan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sesuai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tdk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Anggaran</a:t>
            </a:r>
            <a:r>
              <a:rPr lang="en-US" sz="32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efisien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efektif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Anggota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berorientasi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pd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kelangsungan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hidup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kemajuan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organisasi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scr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keseluruhan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Penyediaan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pemanfaatan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sarana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prasarana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sz="32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manfaat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bagi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org</a:t>
            </a:r>
          </a:p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Standar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mutu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terpenuhi</a:t>
            </a:r>
            <a:r>
              <a:rPr lang="en-US" sz="32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maksimal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Prosedur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ditaati</a:t>
            </a:r>
            <a:endParaRPr lang="en-US" sz="44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PENGGERAKKAN</a:t>
            </a:r>
            <a:endParaRPr lang="en-US" sz="54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4267200" y="1600200"/>
            <a:ext cx="533400" cy="457200"/>
          </a:xfrm>
          <a:prstGeom prst="downArrow">
            <a:avLst/>
          </a:prstGeom>
          <a:solidFill>
            <a:srgbClr val="0070C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33400" y="2209800"/>
            <a:ext cx="8001000" cy="2667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742950" indent="-742950">
              <a:buClrTx/>
              <a:buFont typeface="+mj-lt"/>
              <a:buAutoNum type="arabicPeriod"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Actuating (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memberikan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bimbingan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)</a:t>
            </a:r>
          </a:p>
          <a:p>
            <a:pPr marL="742950" indent="-742950">
              <a:buClrTx/>
              <a:buFont typeface="+mj-lt"/>
              <a:buAutoNum type="arabicPeriod"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Motivating (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membangkitkan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motivasi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)</a:t>
            </a:r>
          </a:p>
          <a:p>
            <a:pPr marL="742950" indent="-742950">
              <a:buClrTx/>
              <a:buFont typeface="+mj-lt"/>
              <a:buAutoNum type="arabicPeriod"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Directing (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memberikan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arah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)</a:t>
            </a:r>
          </a:p>
          <a:p>
            <a:pPr marL="742950" indent="-742950">
              <a:buClrTx/>
              <a:buFont typeface="+mj-lt"/>
              <a:buAutoNum type="arabicPeriod"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Influencing (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mempengaruhi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)</a:t>
            </a:r>
          </a:p>
          <a:p>
            <a:pPr marL="742950" indent="-742950">
              <a:buClrTx/>
              <a:buFont typeface="+mj-lt"/>
              <a:buAutoNum type="arabicPeriod"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Commanding (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memberikan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perintah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6F3A2-A20E-4CAF-8A19-DD3A7F1764E7}" type="datetime1">
              <a:rPr lang="en-US" smtClean="0"/>
              <a:t>9/18/2017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PENGAWASAN EFEKTIF</a:t>
            </a:r>
            <a:endParaRPr lang="en-US" sz="4800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7696200" cy="4495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Sesuai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dengan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rencana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Kecocokan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metode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teknik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pengawasan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dg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kebutuhan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organisasi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Dukungan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thd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kelancaran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pelaksanaan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fungsi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organik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manajemen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Cakupan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menyeluruh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Kehematan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penggunaan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biaya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Keterkaitan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dg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pencapaian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tujuan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sasaran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organisasional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979644-7B69-41AA-A11C-BA6ACFBC7245}" type="datetime1">
              <a:rPr lang="en-US" smtClean="0"/>
              <a:t>9/18/2017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INSTRUMEN PENGAWASAN</a:t>
            </a:r>
            <a:endParaRPr lang="en-US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752600"/>
            <a:ext cx="6934200" cy="3810000"/>
          </a:xfrm>
        </p:spPr>
        <p:txBody>
          <a:bodyPr>
            <a:normAutofit/>
          </a:bodyPr>
          <a:lstStyle/>
          <a:p>
            <a:pPr marL="971550" lvl="1" indent="-514350">
              <a:buClrTx/>
              <a:buFont typeface="+mj-lt"/>
              <a:buAutoNum type="arabicPeriod"/>
            </a:pPr>
            <a:r>
              <a:rPr lang="en-US" sz="3200" dirty="0" smtClean="0"/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Standar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hasil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direncanakan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  </a:t>
            </a:r>
          </a:p>
          <a:p>
            <a:pPr marL="971550" lvl="1" indent="-514350">
              <a:buClrTx/>
              <a:buFont typeface="+mj-lt"/>
              <a:buAutoNum type="arabicPeriod"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Anggaran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ClrTx/>
              <a:buFont typeface="+mj-lt"/>
              <a:buAutoNum type="arabicPeriod"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 Data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statistik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ClrTx/>
              <a:buFont typeface="+mj-lt"/>
              <a:buAutoNum type="arabicPeriod"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Laporan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ClrTx/>
              <a:buFont typeface="+mj-lt"/>
              <a:buAutoNum type="arabicPeriod"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 Auditing</a:t>
            </a:r>
          </a:p>
          <a:p>
            <a:pPr marL="971550" lvl="1" indent="-514350">
              <a:buClrTx/>
              <a:buFont typeface="+mj-lt"/>
              <a:buAutoNum type="arabicPeriod"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Observasi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langsung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3AD87E-FDA8-4CF8-9CA1-79C43401C7FE}" type="datetime1">
              <a:rPr lang="en-US" smtClean="0"/>
              <a:t>9/18/2017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OBJEK PENILAIAN</a:t>
            </a:r>
            <a:endParaRPr lang="en-US" sz="5400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76400"/>
            <a:ext cx="8305800" cy="4422775"/>
          </a:xfrm>
        </p:spPr>
        <p:txBody>
          <a:bodyPr>
            <a:normAutofit fontScale="92500"/>
          </a:bodyPr>
          <a:lstStyle/>
          <a:p>
            <a:pPr>
              <a:buClrTx/>
              <a:buFont typeface="Wingdings" pitchFamily="2" charset="2"/>
              <a:buChar char="Ø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Hasil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dicapai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dlm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kurun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waktu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tertentu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Biaya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dikeluarkan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   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biaya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tersedia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Tenaga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dipergunakan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Sarana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prasarana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dimanfaatkan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Efektifitas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mekanisme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prosedur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ditetapkan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800600" y="2667000"/>
            <a:ext cx="533400" cy="0"/>
          </a:xfrm>
          <a:prstGeom prst="straightConnector1">
            <a:avLst/>
          </a:prstGeom>
          <a:ln w="5715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171BD8-FE32-4D1D-87C3-6ACF9396B461}" type="datetime1">
              <a:rPr lang="en-US" smtClean="0"/>
              <a:t>9/18/2017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TUGAS </a:t>
            </a: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2</a:t>
            </a: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2920" y="1676400"/>
            <a:ext cx="8031480" cy="4267200"/>
          </a:xfrm>
        </p:spPr>
        <p:txBody>
          <a:bodyPr>
            <a:noAutofit/>
          </a:bodyPr>
          <a:lstStyle/>
          <a:p>
            <a:pPr marL="514350" indent="-514350">
              <a:buClrTx/>
              <a:buFont typeface="+mj-lt"/>
              <a:buAutoNum type="arabicPeriod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Direktur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merencanakan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pengembangan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unit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RMIK.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Saudara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diminta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menyusun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daftar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fasilitas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peralatan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apa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saja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dibutuhkan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.   </a:t>
            </a:r>
          </a:p>
          <a:p>
            <a:pPr marL="514350" indent="-514350">
              <a:buClrTx/>
              <a:buFont typeface="+mj-lt"/>
              <a:buAutoNum type="arabicPeriod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Seringkali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kita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menemukan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pekerjaan-pekerjaan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tidak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selesai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.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Padahal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manajer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telah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menyusun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rencana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kegiatan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tenaga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bertugas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.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Fungsi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manajemen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apakah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tidak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berjalan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dengan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baik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?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B7E6C2-E4A8-4189-A491-74969CDF9429}" type="datetime1">
              <a:rPr lang="en-US" smtClean="0"/>
              <a:t>9/18/2017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ACTUATING</a:t>
            </a: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en-US" sz="54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4267200" y="1600200"/>
            <a:ext cx="533400" cy="457200"/>
          </a:xfrm>
          <a:prstGeom prst="downArrow">
            <a:avLst/>
          </a:prstGeom>
          <a:solidFill>
            <a:srgbClr val="0070C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838199" y="2173287"/>
            <a:ext cx="7477125" cy="422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The directing function of management involves getting all members of a work group to contribute effectively and efficiently to the achievement of the organization’s objectives”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(Huffman, 1994)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F4E673-8ED8-46FC-B9B0-B7A06B04BA99}" type="datetime1">
              <a:rPr lang="en-US" smtClean="0"/>
              <a:t>9/18/2017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PENGGERAKKAN</a:t>
            </a:r>
            <a:endParaRPr lang="en-US" sz="54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4267200" y="1600200"/>
            <a:ext cx="533400" cy="457200"/>
          </a:xfrm>
          <a:prstGeom prst="downArrow">
            <a:avLst/>
          </a:prstGeom>
          <a:solidFill>
            <a:srgbClr val="0070C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38200" y="2174875"/>
            <a:ext cx="7391400" cy="3768725"/>
          </a:xfrm>
        </p:spPr>
        <p:txBody>
          <a:bodyPr>
            <a:normAutofit/>
          </a:bodyPr>
          <a:lstStyle/>
          <a:p>
            <a:pPr>
              <a:buClrTx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Menggerakkan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mengarahkan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pelaksanaan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program</a:t>
            </a:r>
          </a:p>
          <a:p>
            <a:pPr>
              <a:buClrTx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Menciptakan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iklim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kerjasama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antara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staf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mencapai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tujuan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dengan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efisien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efektif</a:t>
            </a:r>
            <a:endParaRPr lang="en-US" sz="24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7AA0EE-E236-405E-A628-D597FC10C135}" type="datetime1">
              <a:rPr lang="en-US" smtClean="0"/>
              <a:t>9/18/2017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PENGGERAKKAN</a:t>
            </a:r>
            <a:endParaRPr lang="en-US" sz="54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4267200" y="1600200"/>
            <a:ext cx="533400" cy="457200"/>
          </a:xfrm>
          <a:prstGeom prst="downArrow">
            <a:avLst/>
          </a:prstGeom>
          <a:solidFill>
            <a:srgbClr val="0070C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2212848"/>
            <a:ext cx="8183880" cy="3578352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US" sz="3900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Keseluruhan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>
                <a:latin typeface="Tahoma" pitchFamily="34" charset="0"/>
                <a:cs typeface="Tahoma" pitchFamily="34" charset="0"/>
              </a:rPr>
              <a:t>proses</a:t>
            </a:r>
            <a:r>
              <a:rPr lang="en-US" sz="3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latin typeface="Tahoma" pitchFamily="34" charset="0"/>
                <a:cs typeface="Tahoma" pitchFamily="34" charset="0"/>
              </a:rPr>
              <a:t>pemberian</a:t>
            </a:r>
            <a:r>
              <a:rPr lang="en-US" sz="3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>
                <a:latin typeface="Tahoma" pitchFamily="34" charset="0"/>
                <a:cs typeface="Tahoma" pitchFamily="34" charset="0"/>
              </a:rPr>
              <a:t>motif </a:t>
            </a:r>
            <a:r>
              <a:rPr lang="en-US" sz="3600" u="sng" dirty="0" err="1">
                <a:latin typeface="Tahoma" pitchFamily="34" charset="0"/>
                <a:cs typeface="Tahoma" pitchFamily="34" charset="0"/>
              </a:rPr>
              <a:t>bekerja</a:t>
            </a:r>
            <a:r>
              <a:rPr lang="en-US" sz="3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latin typeface="Tahoma" pitchFamily="34" charset="0"/>
                <a:cs typeface="Tahoma" pitchFamily="34" charset="0"/>
              </a:rPr>
              <a:t>kepada</a:t>
            </a:r>
            <a:r>
              <a:rPr lang="en-US" sz="3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latin typeface="Tahoma" pitchFamily="34" charset="0"/>
                <a:cs typeface="Tahoma" pitchFamily="34" charset="0"/>
              </a:rPr>
              <a:t>para</a:t>
            </a:r>
            <a:r>
              <a:rPr lang="en-US" sz="3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>
                <a:latin typeface="Tahoma" pitchFamily="34" charset="0"/>
                <a:cs typeface="Tahoma" pitchFamily="34" charset="0"/>
              </a:rPr>
              <a:t>bawahan</a:t>
            </a:r>
            <a:r>
              <a:rPr lang="en-US" sz="3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latin typeface="Tahoma" pitchFamily="34" charset="0"/>
                <a:cs typeface="Tahoma" pitchFamily="34" charset="0"/>
              </a:rPr>
              <a:t>sedemikian</a:t>
            </a:r>
            <a:r>
              <a:rPr lang="en-US" sz="3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latin typeface="Tahoma" pitchFamily="34" charset="0"/>
                <a:cs typeface="Tahoma" pitchFamily="34" charset="0"/>
              </a:rPr>
              <a:t>rupa</a:t>
            </a:r>
            <a:r>
              <a:rPr lang="en-US" sz="3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latin typeface="Tahoma" pitchFamily="34" charset="0"/>
                <a:cs typeface="Tahoma" pitchFamily="34" charset="0"/>
              </a:rPr>
              <a:t>sehingga</a:t>
            </a:r>
            <a:r>
              <a:rPr lang="en-US" sz="3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latin typeface="Tahoma" pitchFamily="34" charset="0"/>
                <a:cs typeface="Tahoma" pitchFamily="34" charset="0"/>
              </a:rPr>
              <a:t>mereka</a:t>
            </a:r>
            <a:r>
              <a:rPr lang="en-US" sz="3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>
                <a:latin typeface="Tahoma" pitchFamily="34" charset="0"/>
                <a:cs typeface="Tahoma" pitchFamily="34" charset="0"/>
              </a:rPr>
              <a:t>mau</a:t>
            </a:r>
            <a:r>
              <a:rPr lang="en-US" sz="3600" u="sng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>
                <a:latin typeface="Tahoma" pitchFamily="34" charset="0"/>
                <a:cs typeface="Tahoma" pitchFamily="34" charset="0"/>
              </a:rPr>
              <a:t>bekerja</a:t>
            </a:r>
            <a:r>
              <a:rPr lang="en-US" sz="3600" u="sng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latin typeface="Tahoma" pitchFamily="34" charset="0"/>
                <a:cs typeface="Tahoma" pitchFamily="34" charset="0"/>
              </a:rPr>
              <a:t>dengan</a:t>
            </a:r>
            <a:r>
              <a:rPr lang="en-US" sz="3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latin typeface="Tahoma" pitchFamily="34" charset="0"/>
                <a:cs typeface="Tahoma" pitchFamily="34" charset="0"/>
              </a:rPr>
              <a:t>ihklas</a:t>
            </a:r>
            <a:r>
              <a:rPr lang="en-US" sz="3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latin typeface="Tahoma" pitchFamily="34" charset="0"/>
                <a:cs typeface="Tahoma" pitchFamily="34" charset="0"/>
              </a:rPr>
              <a:t>demi</a:t>
            </a:r>
            <a:r>
              <a:rPr lang="en-US" sz="3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latin typeface="Tahoma" pitchFamily="34" charset="0"/>
                <a:cs typeface="Tahoma" pitchFamily="34" charset="0"/>
              </a:rPr>
              <a:t>tercapainya</a:t>
            </a:r>
            <a:r>
              <a:rPr lang="en-US" sz="3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>
                <a:latin typeface="Tahoma" pitchFamily="34" charset="0"/>
                <a:cs typeface="Tahoma" pitchFamily="34" charset="0"/>
              </a:rPr>
              <a:t>tujuan</a:t>
            </a:r>
            <a:r>
              <a:rPr lang="en-US" sz="3600" u="sng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>
                <a:latin typeface="Tahoma" pitchFamily="34" charset="0"/>
                <a:cs typeface="Tahoma" pitchFamily="34" charset="0"/>
              </a:rPr>
              <a:t>organ</a:t>
            </a:r>
            <a:r>
              <a:rPr lang="en-US" sz="3600" dirty="0" err="1">
                <a:latin typeface="Tahoma" pitchFamily="34" charset="0"/>
                <a:cs typeface="Tahoma" pitchFamily="34" charset="0"/>
              </a:rPr>
              <a:t>isasi</a:t>
            </a:r>
            <a:r>
              <a:rPr lang="en-US" sz="3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latin typeface="Tahoma" pitchFamily="34" charset="0"/>
                <a:cs typeface="Tahoma" pitchFamily="34" charset="0"/>
              </a:rPr>
              <a:t>dengan</a:t>
            </a:r>
            <a:r>
              <a:rPr lang="en-US" sz="3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latin typeface="Tahoma" pitchFamily="34" charset="0"/>
                <a:cs typeface="Tahoma" pitchFamily="34" charset="0"/>
              </a:rPr>
              <a:t>efisien</a:t>
            </a:r>
            <a:r>
              <a:rPr lang="en-US" sz="3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>
                <a:latin typeface="Tahoma" pitchFamily="34" charset="0"/>
                <a:cs typeface="Tahoma" pitchFamily="34" charset="0"/>
              </a:rPr>
              <a:t>efektif</a:t>
            </a:r>
            <a:r>
              <a:rPr lang="en-US" sz="3600" dirty="0">
                <a:latin typeface="Tahoma" pitchFamily="34" charset="0"/>
                <a:cs typeface="Tahoma" pitchFamily="34" charset="0"/>
              </a:rPr>
              <a:t> “ </a:t>
            </a:r>
            <a:r>
              <a:rPr lang="en-US" sz="2400" dirty="0"/>
              <a:t>(</a:t>
            </a:r>
            <a:r>
              <a:rPr lang="en-US" sz="2400" dirty="0" err="1"/>
              <a:t>Siagian</a:t>
            </a:r>
            <a:r>
              <a:rPr lang="en-US" sz="2400" dirty="0"/>
              <a:t>, 1997)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en-US" sz="2400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4D70A0-6884-4960-B92B-E02E48794EFA}" type="datetime1">
              <a:rPr lang="en-US" smtClean="0"/>
              <a:t>9/18/2017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PENGGERAKKAN</a:t>
            </a:r>
            <a:endParaRPr lang="en-US" sz="54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981200"/>
            <a:ext cx="7772400" cy="3962400"/>
          </a:xfrm>
        </p:spPr>
        <p:txBody>
          <a:bodyPr>
            <a:normAutofit/>
          </a:bodyPr>
          <a:lstStyle/>
          <a:p>
            <a:pPr>
              <a:buClrTx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Fungsi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terpenting</a:t>
            </a:r>
            <a:r>
              <a:rPr lang="en-US" sz="28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manusia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sbg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objek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>
              <a:buClrTx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Manusia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sbg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mahluk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hidup</a:t>
            </a:r>
            <a:r>
              <a:rPr lang="en-US" sz="28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terbaik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bagi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dirinya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waktunya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tenaganya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keahliannya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ketrampilannya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pPr>
              <a:buClrTx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Kebutuhan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beraneka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bentuk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jenis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sifatnya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>
              <a:buClrTx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Berubah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secara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dinamis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>
              <a:buClrTx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Pemuasan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kebutuhan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pribadi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harapan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keinginan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cita-cita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.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C651A8-F85D-4D0D-BBD7-5964D321A63F}" type="datetime1">
              <a:rPr lang="en-US" smtClean="0"/>
              <a:t>9/18/2017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TUJUAN PENGGERAKKAN</a:t>
            </a: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752599"/>
            <a:ext cx="8382000" cy="4038601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ClrTx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Menciptakan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kerjasama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&gt;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efisien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buClrTx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Mengembangkan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kemampuan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ketrampilan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>
              <a:lnSpc>
                <a:spcPct val="90000"/>
              </a:lnSpc>
              <a:buClrTx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Menumbuhkan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rasa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memiliki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menyukai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pekerjaan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ct val="90000"/>
              </a:lnSpc>
              <a:buClrTx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Mengusahakan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suasana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lingkungan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dapat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meningkatkan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motivasi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prestasi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>
              <a:lnSpc>
                <a:spcPct val="90000"/>
              </a:lnSpc>
              <a:buClrTx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Membuat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org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berkembang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&gt;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dinamis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273E2C-854E-4779-B4FE-A73D768BF448}" type="datetime1">
              <a:rPr lang="en-US" smtClean="0"/>
              <a:t>9/18/2017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KEPEMIMPINAN</a:t>
            </a:r>
            <a:endParaRPr lang="en-US" sz="54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066800" y="1752600"/>
            <a:ext cx="7162800" cy="2743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Kemampuan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seseorang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untuk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memberikan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pengaruh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kepada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perubahan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perilaku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orang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lain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secara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langsung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tidak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             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(</a:t>
            </a:r>
            <a:r>
              <a:rPr lang="en-US" sz="2000" dirty="0" err="1" smtClean="0">
                <a:latin typeface="Tahoma" pitchFamily="34" charset="0"/>
                <a:cs typeface="Tahoma" pitchFamily="34" charset="0"/>
              </a:rPr>
              <a:t>Muninjaya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, 1999)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CF03FC-85BB-4554-99D2-BFB92F6BB068}" type="datetime1">
              <a:rPr lang="en-US" smtClean="0"/>
              <a:t>9/18/2017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1382</TotalTime>
  <Words>1031</Words>
  <Application>Microsoft Office PowerPoint</Application>
  <PresentationFormat>On-screen Show (4:3)</PresentationFormat>
  <Paragraphs>308</Paragraphs>
  <Slides>33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Slide 1</vt:lpstr>
      <vt:lpstr>KEMAMPUAN YANG DIHARAPKAN</vt:lpstr>
      <vt:lpstr>PENGGERAKKAN</vt:lpstr>
      <vt:lpstr>ACTUATING </vt:lpstr>
      <vt:lpstr>PENGGERAKKAN</vt:lpstr>
      <vt:lpstr>PENGGERAKKAN</vt:lpstr>
      <vt:lpstr>PENGGERAKKAN</vt:lpstr>
      <vt:lpstr>TUJUAN PENGGERAKKAN</vt:lpstr>
      <vt:lpstr>KEPEMIMPINAN</vt:lpstr>
      <vt:lpstr>KEPEMIMPINAN</vt:lpstr>
      <vt:lpstr>KEPEMIMPINAN</vt:lpstr>
      <vt:lpstr>CIRI KEPEMIMPINAN</vt:lpstr>
      <vt:lpstr>CIRI KEPEMIMPINAN</vt:lpstr>
      <vt:lpstr>MOTIVASI</vt:lpstr>
      <vt:lpstr>TEHNIK MOTIVASI</vt:lpstr>
      <vt:lpstr>TEHNIK MOTIVASI</vt:lpstr>
      <vt:lpstr>PENGHAMBAT MOTIVASI</vt:lpstr>
      <vt:lpstr>KOMUNIKASI</vt:lpstr>
      <vt:lpstr>KOMUNIKASI</vt:lpstr>
      <vt:lpstr>KOMPONEN KOMUNIKASI</vt:lpstr>
      <vt:lpstr>KOMUNIKASIPROSES DINAMIS</vt:lpstr>
      <vt:lpstr>MENDENGAR</vt:lpstr>
      <vt:lpstr>HAMBATAN KOMUNIKASI</vt:lpstr>
      <vt:lpstr>PENGAWASAN</vt:lpstr>
      <vt:lpstr>PENGAWASAN</vt:lpstr>
      <vt:lpstr>CONTROLLING</vt:lpstr>
      <vt:lpstr>PENGAWASAN</vt:lpstr>
      <vt:lpstr>MENGAPA PERLU PENGAWASAN ?</vt:lpstr>
      <vt:lpstr>SASARAN UTAMA PENGAWASAN</vt:lpstr>
      <vt:lpstr>PENGAWASAN EFEKTIF</vt:lpstr>
      <vt:lpstr>INSTRUMEN PENGAWASAN</vt:lpstr>
      <vt:lpstr>OBJEK PENILAIAN</vt:lpstr>
      <vt:lpstr>TUGAS 2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Akreditasi</cp:lastModifiedBy>
  <cp:revision>271</cp:revision>
  <dcterms:created xsi:type="dcterms:W3CDTF">2010-08-24T06:47:44Z</dcterms:created>
  <dcterms:modified xsi:type="dcterms:W3CDTF">2017-09-18T07:15:46Z</dcterms:modified>
</cp:coreProperties>
</file>