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35" r:id="rId3"/>
    <p:sldId id="257" r:id="rId4"/>
    <p:sldId id="377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8" r:id="rId18"/>
    <p:sldId id="37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AF291F-EFFE-49DA-80D4-99CDFBA502DC}" type="datetimeFigureOut">
              <a:rPr lang="id-ID"/>
              <a:pPr>
                <a:defRPr/>
              </a:pPr>
              <a:t>11/09/2017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FA9FB5-6B5E-44D3-BE92-58CC5D99523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2C849-A231-42AE-9469-4EDD5AF0FCF4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A24E6-A867-4D1F-908F-B9F88C3D86CD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4B12E-D093-42F4-A510-A590A478D490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8C433-0A83-43F9-A9D8-318ED5C1DBBD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72436B-C707-4721-9D22-35EFB597D9A2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B243A5-5DD4-47CF-BBF1-477FF4844C02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23A20-139C-4A44-BD7B-2375C632F34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28FA0-9BB7-4B85-A47B-972588CDFB2E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4BB2F-8C69-4804-BA99-C8448AE156D5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82B22F-47FB-4A18-A6EF-8FF4870BADCB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BA88C-8004-461F-B530-3ED2F664597B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759A8-2C79-4E24-99D6-612572AA0FB6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B9F6AE-B518-46F0-9B4A-575BFD94D275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AD315-91D9-4769-9D2F-8FBD8272B14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44C5-541D-4472-BF9F-9779CB18A560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7C1A-32B1-48BE-BB39-EAA9018F2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E0F24-D7B7-47CB-BF85-2D138D2B2548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F8BB-2C66-4BC7-B058-6D837AE78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9307-6B68-4E17-9A44-BE400E8DD2BB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D3DF-4DE3-480C-9F71-B07BA97AE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E193-2634-4472-A259-4163F413901B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DCF6-0190-4DC8-83DD-E5E2FF1BF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5CE0-D73A-4496-BFB4-F68F7704D2D5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C3A3-3E49-465F-9871-31E1931E0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A449-5F64-4EB6-B640-A1DD36C29EB9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971E-A0DC-41A3-B962-664D6DCB8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1F84-196C-40BF-AF34-69BC920E7D49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2BF0-5DB7-417C-AE19-D89850D63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3959-1F7A-4D7B-A36B-2DAAA35034C3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E65F-F316-40FA-A519-B03E9F91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A67C-0A32-439C-815B-6BCC17A81549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179FC-82C2-4502-A6FF-5A6B49A08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6C70-3E6D-469D-8A0F-91DF9B6E32DA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2224-89BF-47EA-B981-17715B187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2EC3-4E26-40BA-B6FB-2B71DDC863E4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3DDC-DE4A-4D38-89B5-01BC58B92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4F8025-579B-4820-9F6A-DF2BBFA07944}" type="datetime1">
              <a:rPr lang="en-US"/>
              <a:pPr>
                <a:defRPr/>
              </a:pPr>
              <a:t>11/09/2017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F59EB56-96F0-4F57-8337-E193B55FE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SISTEM INFORMASI KESEHATAN II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 KALI PERTEMUAN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YATI </a:t>
            </a:r>
            <a:r>
              <a:rPr lang="en-US" b="1" dirty="0" smtClean="0">
                <a:solidFill>
                  <a:schemeClr val="bg1"/>
                </a:solidFill>
              </a:rPr>
              <a:t>MARYATI, SKM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REKAM MEDIS DAN INFORMASI KESEHATAN 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85800"/>
            <a:ext cx="9102172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2800" b="0" dirty="0">
                <a:latin typeface="Comic Sans MS" pitchFamily="66" charset="0"/>
              </a:rPr>
              <a:t>Data statistik rumah sakit biasanya digunakan untuk :</a:t>
            </a:r>
            <a:endParaRPr lang="en-US" sz="2800" b="0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229600" cy="474591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sv-SE" sz="2800" b="0" dirty="0">
                <a:latin typeface="Comic Sans MS" pitchFamily="66" charset="0"/>
              </a:rPr>
              <a:t>Perbadingan penampilan rumah sakit masa lalu dan sekarang</a:t>
            </a:r>
            <a:endParaRPr lang="en-US" sz="2800" b="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sv-SE" sz="2800" b="0" dirty="0">
                <a:latin typeface="Comic Sans MS" pitchFamily="66" charset="0"/>
              </a:rPr>
              <a:t>Sebagai bahan acuan untuk perencanaan pengembangan rumah sakit atau klinik di masa depan</a:t>
            </a:r>
            <a:endParaRPr lang="en-US" sz="2800" b="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fi-FI" sz="2800" b="0" dirty="0">
                <a:latin typeface="Comic Sans MS" pitchFamily="66" charset="0"/>
              </a:rPr>
              <a:t>Penilaian penampilan kerja tenaga medis, perawat dan staf lain</a:t>
            </a:r>
            <a:endParaRPr lang="en-US" sz="2800" b="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sv-SE" sz="2800" b="0" dirty="0">
                <a:latin typeface="Comic Sans MS" pitchFamily="66" charset="0"/>
              </a:rPr>
              <a:t>Biaya rumah sakit atau klinik jika disponsori oleh pemerintah</a:t>
            </a:r>
            <a:endParaRPr lang="en-US" sz="2800" b="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en-US" sz="2800" b="0" dirty="0" err="1">
                <a:latin typeface="Comic Sans MS" pitchFamily="66" charset="0"/>
              </a:rPr>
              <a:t>Penelitian</a:t>
            </a:r>
            <a:endParaRPr lang="en-US" sz="2800" b="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Comic Sans MS" pitchFamily="66" charset="0"/>
              </a:rPr>
              <a:t>Data </a:t>
            </a:r>
            <a:r>
              <a:rPr lang="en-US" sz="3200" dirty="0" err="1" smtClean="0">
                <a:latin typeface="Comic Sans MS" pitchFamily="66" charset="0"/>
              </a:rPr>
              <a:t>adalah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bentuk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jamak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dari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i="1" dirty="0" smtClean="0">
                <a:latin typeface="Comic Sans MS" pitchFamily="66" charset="0"/>
              </a:rPr>
              <a:t>datum: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229600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dirty="0" err="1" smtClean="0">
                <a:latin typeface="Comic Sans MS" pitchFamily="66" charset="0"/>
              </a:rPr>
              <a:t>Keterangan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tentang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seorang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kumpulan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orang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angka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pernyataan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>
                <a:latin typeface="Comic Sans MS" pitchFamily="66" charset="0"/>
              </a:rPr>
              <a:t>Kumpulan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hasil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pengukuran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pengamatan</a:t>
            </a:r>
            <a:endParaRPr lang="en-US" dirty="0">
              <a:latin typeface="Comic Sans MS" pitchFamily="66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dirty="0" err="1">
                <a:latin typeface="Comic Sans MS" pitchFamily="66" charset="0"/>
              </a:rPr>
              <a:t>Misal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ketika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membahas</a:t>
            </a:r>
            <a:r>
              <a:rPr lang="en-US" dirty="0">
                <a:latin typeface="Comic Sans MS" pitchFamily="66" charset="0"/>
              </a:rPr>
              <a:t> data </a:t>
            </a:r>
            <a:r>
              <a:rPr lang="en-US" dirty="0" err="1">
                <a:latin typeface="Comic Sans MS" pitchFamily="66" charset="0"/>
              </a:rPr>
              <a:t>seorang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kita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membicarakan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tentang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usia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jenis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kelamin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pendidikan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pekerjaan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suku</a:t>
            </a:r>
            <a:r>
              <a:rPr lang="en-US" dirty="0">
                <a:latin typeface="Comic Sans MS" pitchFamily="66" charset="0"/>
              </a:rPr>
              <a:t>, diagnosis </a:t>
            </a:r>
            <a:r>
              <a:rPr lang="en-US" dirty="0" err="1">
                <a:latin typeface="Comic Sans MS" pitchFamily="66" charset="0"/>
              </a:rPr>
              <a:t>dll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990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sz="4800" i="1" dirty="0" smtClean="0">
                <a:latin typeface="Comic Sans MS" pitchFamily="66" charset="0"/>
              </a:rPr>
              <a:t>Data</a:t>
            </a:r>
            <a:r>
              <a:rPr lang="sv-SE" sz="3600" i="1" dirty="0" smtClean="0">
                <a:latin typeface="Comic Sans MS" pitchFamily="66" charset="0"/>
              </a:rPr>
              <a:t> </a:t>
            </a:r>
            <a:r>
              <a:rPr lang="sv-SE" sz="4800" i="1" dirty="0" smtClean="0">
                <a:latin typeface="Comic Sans MS" pitchFamily="66" charset="0"/>
              </a:rPr>
              <a:t>yang baik</a:t>
            </a:r>
            <a:r>
              <a:rPr lang="sv-SE" sz="3200" dirty="0" smtClean="0">
                <a:latin typeface="Comic Sans MS" pitchFamily="66" charset="0"/>
              </a:rPr>
              <a:t> mengandung 4 persyaratan, yaitu :</a:t>
            </a:r>
            <a:r>
              <a:rPr lang="sv-SE" sz="3200" i="1" dirty="0" smtClean="0">
                <a:latin typeface="Comic Sans MS" pitchFamily="66" charset="0"/>
              </a:rPr>
              <a:t/>
            </a:r>
            <a:br>
              <a:rPr lang="sv-SE" sz="3200" i="1" dirty="0" smtClean="0">
                <a:latin typeface="Comic Sans MS" pitchFamily="66" charset="0"/>
              </a:rPr>
            </a:b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sv-SE" sz="2800" i="1" dirty="0" smtClean="0">
                <a:latin typeface="Comic Sans MS" pitchFamily="66" charset="0"/>
              </a:rPr>
              <a:t>Akurat</a:t>
            </a:r>
            <a:r>
              <a:rPr lang="sv-SE" sz="2800" dirty="0" smtClean="0">
                <a:latin typeface="Comic Sans MS" pitchFamily="66" charset="0"/>
              </a:rPr>
              <a:t>, artinya data tersebut harus lengkap dan tepat merekam keadaan tertentu</a:t>
            </a:r>
            <a:endParaRPr lang="sv-SE" sz="2800" i="1" dirty="0" smtClean="0">
              <a:latin typeface="Comic Sans MS" pitchFamily="66" charset="0"/>
            </a:endParaRPr>
          </a:p>
          <a:p>
            <a:pPr marL="228600" indent="-228600">
              <a:buFontTx/>
              <a:buChar char="•"/>
            </a:pPr>
            <a:r>
              <a:rPr lang="sv-SE" sz="2800" i="1" dirty="0" smtClean="0">
                <a:latin typeface="Comic Sans MS" pitchFamily="66" charset="0"/>
              </a:rPr>
              <a:t>Valid</a:t>
            </a:r>
            <a:r>
              <a:rPr lang="sv-SE" sz="2800" dirty="0" smtClean="0">
                <a:latin typeface="Comic Sans MS" pitchFamily="66" charset="0"/>
              </a:rPr>
              <a:t>, artinya masih berlaku untuk waktu tertentu, tidak kadaluarsa</a:t>
            </a:r>
            <a:endParaRPr lang="sv-SE" sz="2800" i="1" dirty="0" smtClean="0">
              <a:latin typeface="Comic Sans MS" pitchFamily="66" charset="0"/>
            </a:endParaRPr>
          </a:p>
          <a:p>
            <a:pPr marL="228600" indent="-228600">
              <a:buFontTx/>
              <a:buChar char="•"/>
            </a:pPr>
            <a:r>
              <a:rPr lang="sv-SE" sz="2800" i="1" dirty="0" smtClean="0">
                <a:latin typeface="Comic Sans MS" pitchFamily="66" charset="0"/>
              </a:rPr>
              <a:t>Terus-menerus</a:t>
            </a:r>
            <a:r>
              <a:rPr lang="sv-SE" sz="2800" dirty="0" smtClean="0">
                <a:latin typeface="Comic Sans MS" pitchFamily="66" charset="0"/>
              </a:rPr>
              <a:t>, dalam arti pengumpulannya tidak terputus-putus</a:t>
            </a:r>
            <a:endParaRPr lang="en-US" sz="2800" i="1" dirty="0" smtClean="0">
              <a:latin typeface="Comic Sans MS" pitchFamily="66" charset="0"/>
            </a:endParaRPr>
          </a:p>
          <a:p>
            <a:pPr marL="228600" indent="-228600">
              <a:buFontTx/>
              <a:buChar char="•"/>
            </a:pPr>
            <a:r>
              <a:rPr lang="en-US" sz="2800" i="1" dirty="0" smtClean="0">
                <a:latin typeface="Comic Sans MS" pitchFamily="66" charset="0"/>
              </a:rPr>
              <a:t>Reliable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adalah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dapat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diandalkan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atau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dapat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dipercaya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endParaRPr lang="id-ID" sz="2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27088" y="2133600"/>
            <a:ext cx="1944687" cy="7191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 err="1">
                <a:solidFill>
                  <a:schemeClr val="bg1"/>
                </a:solidFill>
                <a:latin typeface="Comic Sans MS" pitchFamily="66" charset="0"/>
              </a:rPr>
              <a:t>Pengumpulan</a:t>
            </a:r>
            <a:r>
              <a:rPr lang="en-US" sz="1800" b="0" dirty="0">
                <a:solidFill>
                  <a:schemeClr val="bg1"/>
                </a:solidFill>
                <a:latin typeface="Comic Sans MS" pitchFamily="66" charset="0"/>
              </a:rPr>
              <a:t> Data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348038" y="1773238"/>
            <a:ext cx="1944687" cy="719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 err="1">
                <a:solidFill>
                  <a:schemeClr val="bg1"/>
                </a:solidFill>
                <a:latin typeface="Comic Sans MS" pitchFamily="66" charset="0"/>
              </a:rPr>
              <a:t>Pengolahan</a:t>
            </a:r>
            <a:r>
              <a:rPr lang="en-US" sz="1800" b="0" dirty="0">
                <a:solidFill>
                  <a:schemeClr val="bg1"/>
                </a:solidFill>
                <a:latin typeface="Comic Sans MS" pitchFamily="66" charset="0"/>
              </a:rPr>
              <a:t> Data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940425" y="2133600"/>
            <a:ext cx="1944688" cy="7191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 err="1">
                <a:solidFill>
                  <a:schemeClr val="bg1"/>
                </a:solidFill>
                <a:latin typeface="Comic Sans MS" pitchFamily="66" charset="0"/>
              </a:rPr>
              <a:t>Penyajian</a:t>
            </a:r>
            <a:r>
              <a:rPr lang="en-US" sz="1800" b="0" dirty="0">
                <a:solidFill>
                  <a:schemeClr val="bg1"/>
                </a:solidFill>
                <a:latin typeface="Comic Sans MS" pitchFamily="66" charset="0"/>
              </a:rPr>
              <a:t> Data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011863" y="3573463"/>
            <a:ext cx="1944687" cy="719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 err="1">
                <a:solidFill>
                  <a:schemeClr val="bg1"/>
                </a:solidFill>
                <a:latin typeface="Comic Sans MS" pitchFamily="66" charset="0"/>
              </a:rPr>
              <a:t>Analisa</a:t>
            </a:r>
            <a:r>
              <a:rPr lang="en-US" sz="1800" b="0" dirty="0">
                <a:solidFill>
                  <a:schemeClr val="bg1"/>
                </a:solidFill>
                <a:latin typeface="Comic Sans MS" pitchFamily="66" charset="0"/>
              </a:rPr>
              <a:t> Data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932363" y="4725988"/>
            <a:ext cx="1944687" cy="719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Comic Sans MS" pitchFamily="66" charset="0"/>
              </a:rPr>
              <a:t>INFORMASI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900113" y="3717925"/>
            <a:ext cx="1727200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Comic Sans MS" pitchFamily="66" charset="0"/>
              </a:rPr>
              <a:t>DATA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V="1">
            <a:off x="2700338" y="2133600"/>
            <a:ext cx="792162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flipV="1">
            <a:off x="5219700" y="2133600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732588" y="2852738"/>
            <a:ext cx="360362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6948488" y="4221163"/>
            <a:ext cx="661987" cy="936625"/>
          </a:xfrm>
          <a:prstGeom prst="curvedLeftArrow">
            <a:avLst>
              <a:gd name="adj1" fmla="val 39944"/>
              <a:gd name="adj2" fmla="val 6824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547813" y="2852738"/>
            <a:ext cx="431800" cy="792162"/>
          </a:xfrm>
          <a:prstGeom prst="up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WordArt 17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 normalizeH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PROSES PENGALIHBENTUKKAN DATA MENJADI INFORMASI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FREKUENSI PENGUMPULAN DATA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id-ID" dirty="0" smtClean="0">
                <a:solidFill>
                  <a:srgbClr val="FF3300"/>
                </a:solidFill>
                <a:latin typeface="Comic Sans MS" pitchFamily="66" charset="0"/>
                <a:cs typeface="Times New Roman" charset="0"/>
              </a:rPr>
              <a:t>Data 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  <a:cs typeface="Times New Roman" charset="0"/>
              </a:rPr>
              <a:t>n</a:t>
            </a:r>
            <a:r>
              <a:rPr lang="id-ID" dirty="0" smtClean="0">
                <a:solidFill>
                  <a:srgbClr val="FF3300"/>
                </a:solidFill>
                <a:latin typeface="Comic Sans MS" pitchFamily="66" charset="0"/>
                <a:cs typeface="Times New Roman" charset="0"/>
              </a:rPr>
              <a:t>on-rutin: </a:t>
            </a:r>
            <a:endParaRPr lang="en-US" dirty="0" smtClean="0">
              <a:solidFill>
                <a:srgbClr val="FF3300"/>
              </a:solidFill>
              <a:latin typeface="Comic Sans MS" pitchFamily="66" charset="0"/>
              <a:cs typeface="Times New Roman" charset="0"/>
            </a:endParaRPr>
          </a:p>
          <a:p>
            <a:pPr lvl="1" algn="just">
              <a:lnSpc>
                <a:spcPct val="90000"/>
              </a:lnSpc>
              <a:buClr>
                <a:schemeClr val="hlink"/>
              </a:buClr>
              <a:buFontTx/>
              <a:buChar char="–"/>
            </a:pPr>
            <a:r>
              <a:rPr lang="en-US" dirty="0" smtClean="0">
                <a:latin typeface="Comic Sans MS" pitchFamily="66" charset="0"/>
                <a:cs typeface="Times New Roman" charset="0"/>
              </a:rPr>
              <a:t>D</a:t>
            </a:r>
            <a:r>
              <a:rPr lang="id-ID" dirty="0" smtClean="0">
                <a:latin typeface="Comic Sans MS" pitchFamily="66" charset="0"/>
                <a:cs typeface="Times New Roman" charset="0"/>
              </a:rPr>
              <a:t>ata yang dikumpulkan sewaktu-waktu</a:t>
            </a:r>
            <a:endParaRPr lang="en-US" dirty="0" smtClean="0">
              <a:latin typeface="Comic Sans MS" pitchFamily="66" charset="0"/>
              <a:cs typeface="Times New Roman" charset="0"/>
            </a:endParaRPr>
          </a:p>
          <a:p>
            <a:pPr lvl="1" algn="just">
              <a:lnSpc>
                <a:spcPct val="90000"/>
              </a:lnSpc>
              <a:buClr>
                <a:schemeClr val="hlink"/>
              </a:buClr>
              <a:buFontTx/>
              <a:buChar char="–"/>
            </a:pPr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:  </a:t>
            </a:r>
            <a:r>
              <a:rPr lang="en-US" dirty="0" err="1" smtClean="0">
                <a:latin typeface="Comic Sans MS" pitchFamily="66" charset="0"/>
              </a:rPr>
              <a:t>Survei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Survei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Cepat</a:t>
            </a:r>
            <a:r>
              <a:rPr lang="en-US" dirty="0" smtClean="0">
                <a:latin typeface="Comic Sans MS" pitchFamily="66" charset="0"/>
              </a:rPr>
              <a:t>, Rapid </a:t>
            </a:r>
            <a:r>
              <a:rPr lang="en-US" dirty="0" err="1" smtClean="0">
                <a:latin typeface="Comic Sans MS" pitchFamily="66" charset="0"/>
              </a:rPr>
              <a:t>Assesment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just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id-ID" dirty="0" smtClean="0">
                <a:solidFill>
                  <a:srgbClr val="FF3300"/>
                </a:solidFill>
                <a:latin typeface="Comic Sans MS" pitchFamily="66" charset="0"/>
                <a:cs typeface="Times New Roman" charset="0"/>
              </a:rPr>
              <a:t>Data rutin: </a:t>
            </a:r>
            <a:endParaRPr lang="en-US" dirty="0" smtClean="0">
              <a:solidFill>
                <a:srgbClr val="FF3300"/>
              </a:solidFill>
              <a:latin typeface="Comic Sans MS" pitchFamily="66" charset="0"/>
              <a:cs typeface="Times New Roman" charset="0"/>
            </a:endParaRPr>
          </a:p>
          <a:p>
            <a:pPr lvl="1" algn="just">
              <a:lnSpc>
                <a:spcPct val="90000"/>
              </a:lnSpc>
              <a:buClr>
                <a:schemeClr val="hlink"/>
              </a:buClr>
              <a:buFontTx/>
              <a:buChar char="–"/>
            </a:pPr>
            <a:r>
              <a:rPr lang="en-US" dirty="0" smtClean="0">
                <a:latin typeface="Comic Sans MS" pitchFamily="66" charset="0"/>
                <a:cs typeface="Times New Roman" charset="0"/>
              </a:rPr>
              <a:t>D</a:t>
            </a:r>
            <a:r>
              <a:rPr lang="id-ID" dirty="0" smtClean="0">
                <a:latin typeface="Comic Sans MS" pitchFamily="66" charset="0"/>
                <a:cs typeface="Times New Roman" charset="0"/>
              </a:rPr>
              <a:t>ata yang dikumpulkan secara rutin. </a:t>
            </a:r>
          </a:p>
          <a:p>
            <a:pPr lvl="1" algn="just">
              <a:lnSpc>
                <a:spcPct val="90000"/>
              </a:lnSpc>
              <a:buClr>
                <a:schemeClr val="hlink"/>
              </a:buClr>
              <a:buFontTx/>
              <a:buChar char="–"/>
            </a:pPr>
            <a:r>
              <a:rPr lang="en-US" dirty="0" err="1" smtClean="0">
                <a:latin typeface="Comic Sans MS" pitchFamily="66" charset="0"/>
              </a:rPr>
              <a:t>Diperoleh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laporan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rutin</a:t>
            </a:r>
            <a:endParaRPr lang="en-US" dirty="0" smtClean="0">
              <a:latin typeface="Comic Sans MS" pitchFamily="66" charset="0"/>
            </a:endParaRPr>
          </a:p>
          <a:p>
            <a:pPr lvl="1" algn="just">
              <a:lnSpc>
                <a:spcPct val="90000"/>
              </a:lnSpc>
              <a:buClr>
                <a:schemeClr val="hlink"/>
              </a:buClr>
              <a:buFontTx/>
              <a:buChar char="–"/>
            </a:pPr>
            <a:r>
              <a:rPr lang="en-US" dirty="0" smtClean="0">
                <a:latin typeface="Comic Sans MS" pitchFamily="66" charset="0"/>
              </a:rPr>
              <a:t>Data </a:t>
            </a:r>
            <a:r>
              <a:rPr lang="en-US" dirty="0" err="1" smtClean="0">
                <a:latin typeface="Comic Sans MS" pitchFamily="66" charset="0"/>
              </a:rPr>
              <a:t>selalu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tersedia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murah</a:t>
            </a:r>
            <a:endParaRPr lang="en-US" dirty="0" smtClean="0">
              <a:latin typeface="Comic Sans MS" pitchFamily="66" charset="0"/>
            </a:endParaRPr>
          </a:p>
          <a:p>
            <a:pPr lvl="1" algn="just">
              <a:lnSpc>
                <a:spcPct val="90000"/>
              </a:lnSpc>
              <a:buClr>
                <a:schemeClr val="hlink"/>
              </a:buClr>
              <a:buFontTx/>
              <a:buChar char="–"/>
            </a:pPr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:    </a:t>
            </a:r>
            <a:r>
              <a:rPr lang="en-US" dirty="0" err="1" smtClean="0">
                <a:latin typeface="Comic Sans MS" pitchFamily="66" charset="0"/>
              </a:rPr>
              <a:t>Puskesmas</a:t>
            </a:r>
            <a:r>
              <a:rPr lang="en-US" dirty="0" smtClean="0">
                <a:latin typeface="Comic Sans MS" pitchFamily="66" charset="0"/>
              </a:rPr>
              <a:t>  :  SP2TP/SIMPUS</a:t>
            </a:r>
          </a:p>
          <a:p>
            <a:pPr lvl="4">
              <a:lnSpc>
                <a:spcPct val="90000"/>
              </a:lnSpc>
              <a:buClr>
                <a:schemeClr val="accent1"/>
              </a:buClr>
            </a:pPr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sz="2600" dirty="0" err="1" smtClean="0">
                <a:latin typeface="Comic Sans MS" pitchFamily="66" charset="0"/>
              </a:rPr>
              <a:t>Rumah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err="1" smtClean="0">
                <a:latin typeface="Comic Sans MS" pitchFamily="66" charset="0"/>
              </a:rPr>
              <a:t>Sakit</a:t>
            </a:r>
            <a:r>
              <a:rPr lang="en-US" sz="2600" dirty="0" smtClean="0">
                <a:latin typeface="Comic Sans MS" pitchFamily="66" charset="0"/>
              </a:rPr>
              <a:t> :  SIRS </a:t>
            </a:r>
            <a:endParaRPr lang="id-ID" sz="2600" dirty="0" smtClean="0">
              <a:latin typeface="Comic Sans MS" pitchFamily="66" charset="0"/>
              <a:cs typeface="Times New Roman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err="1" smtClean="0">
                <a:solidFill>
                  <a:srgbClr val="FF3300"/>
                </a:solidFill>
                <a:latin typeface="Comic Sans MS" pitchFamily="66" charset="0"/>
              </a:rPr>
              <a:t>Pengamatan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 (</a:t>
            </a:r>
            <a:r>
              <a:rPr lang="en-US" sz="2400" dirty="0" err="1" smtClean="0">
                <a:solidFill>
                  <a:srgbClr val="FF3300"/>
                </a:solidFill>
                <a:latin typeface="Comic Sans MS" pitchFamily="66" charset="0"/>
              </a:rPr>
              <a:t>observasi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adalah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terjun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melihat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langsung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terhadap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objek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yand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diteliti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err="1" smtClean="0">
                <a:solidFill>
                  <a:srgbClr val="FF3300"/>
                </a:solidFill>
                <a:latin typeface="Comic Sans MS" pitchFamily="66" charset="0"/>
              </a:rPr>
              <a:t>Penelusuran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Comic Sans MS" pitchFamily="66" charset="0"/>
              </a:rPr>
              <a:t>literatur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adalah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menggunakan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sebagian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atau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seluruh</a:t>
            </a:r>
            <a:r>
              <a:rPr lang="en-US" sz="2400" dirty="0" smtClean="0">
                <a:latin typeface="Comic Sans MS" pitchFamily="66" charset="0"/>
              </a:rPr>
              <a:t> data yang </a:t>
            </a:r>
            <a:r>
              <a:rPr lang="en-US" sz="2400" dirty="0" err="1" smtClean="0">
                <a:latin typeface="Comic Sans MS" pitchFamily="66" charset="0"/>
              </a:rPr>
              <a:t>ada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atau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laporan</a:t>
            </a:r>
            <a:r>
              <a:rPr lang="en-US" sz="2400" dirty="0" smtClean="0">
                <a:latin typeface="Comic Sans MS" pitchFamily="66" charset="0"/>
              </a:rPr>
              <a:t> data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peneliti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sebelumnya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err="1" smtClean="0">
                <a:solidFill>
                  <a:srgbClr val="FF3300"/>
                </a:solidFill>
                <a:latin typeface="Comic Sans MS" pitchFamily="66" charset="0"/>
              </a:rPr>
              <a:t>Penggunaan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Comic Sans MS" pitchFamily="66" charset="0"/>
              </a:rPr>
              <a:t>kuesioner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/</a:t>
            </a:r>
            <a:r>
              <a:rPr lang="en-US" sz="2400" dirty="0" err="1" smtClean="0">
                <a:solidFill>
                  <a:srgbClr val="FF3300"/>
                </a:solidFill>
                <a:latin typeface="Comic Sans MS" pitchFamily="66" charset="0"/>
              </a:rPr>
              <a:t>angket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yaitu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menggunakan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daftar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pertanyaan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angket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err="1" smtClean="0">
                <a:latin typeface="Comic Sans MS" pitchFamily="66" charset="0"/>
              </a:rPr>
              <a:t>atau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daftar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isian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terhadap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objek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diteliti</a:t>
            </a:r>
            <a:endParaRPr lang="en-US" sz="2400" dirty="0" smtClean="0"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err="1" smtClean="0">
                <a:solidFill>
                  <a:srgbClr val="FF3300"/>
                </a:solidFill>
                <a:latin typeface="Comic Sans MS" pitchFamily="66" charset="0"/>
              </a:rPr>
              <a:t>Wawancara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(interview) </a:t>
            </a:r>
            <a:r>
              <a:rPr lang="en-US" sz="2400" dirty="0" err="1" smtClean="0">
                <a:latin typeface="Comic Sans MS" pitchFamily="66" charset="0"/>
              </a:rPr>
              <a:t>ialah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langsung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mengadakan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tanya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jawab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kepada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objek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diteliti</a:t>
            </a:r>
            <a:endParaRPr lang="en-US" sz="2400" dirty="0" smtClean="0"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600" i="1" dirty="0" smtClean="0">
                <a:latin typeface="Comic Sans MS" pitchFamily="66" charset="0"/>
              </a:rPr>
              <a:t>(Ir. M. </a:t>
            </a:r>
            <a:r>
              <a:rPr lang="en-US" sz="1600" i="1" dirty="0" err="1" smtClean="0">
                <a:latin typeface="Comic Sans MS" pitchFamily="66" charset="0"/>
              </a:rPr>
              <a:t>Iqbal</a:t>
            </a:r>
            <a:r>
              <a:rPr lang="en-US" sz="1600" i="1" dirty="0" smtClean="0">
                <a:latin typeface="Comic Sans MS" pitchFamily="66" charset="0"/>
              </a:rPr>
              <a:t> </a:t>
            </a:r>
            <a:r>
              <a:rPr lang="en-US" sz="1600" i="1" dirty="0" err="1" smtClean="0">
                <a:latin typeface="Comic Sans MS" pitchFamily="66" charset="0"/>
              </a:rPr>
              <a:t>Hasan</a:t>
            </a:r>
            <a:r>
              <a:rPr lang="en-US" sz="1600" i="1" dirty="0" smtClean="0">
                <a:latin typeface="Comic Sans MS" pitchFamily="66" charset="0"/>
              </a:rPr>
              <a:t>, MM)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CARA PENGUMPULAN DATA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FF3300"/>
                </a:solidFill>
                <a:latin typeface="Comic Sans MS" pitchFamily="66" charset="0"/>
              </a:rPr>
              <a:t>SUMBER DATA 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Data Primer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adalah</a:t>
            </a:r>
            <a:r>
              <a:rPr lang="en-US" sz="2400" dirty="0" smtClean="0">
                <a:latin typeface="Comic Sans MS" pitchFamily="66" charset="0"/>
              </a:rPr>
              <a:t> data yang </a:t>
            </a:r>
            <a:r>
              <a:rPr lang="en-US" sz="2400" dirty="0" err="1" smtClean="0">
                <a:latin typeface="Comic Sans MS" pitchFamily="66" charset="0"/>
              </a:rPr>
              <a:t>diperoleh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proses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pengumpulan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dilakukan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sendiri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langsung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sumber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datanya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yaitu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subyek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diteliti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misal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didapat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unit RM </a:t>
            </a:r>
            <a:r>
              <a:rPr lang="en-US" sz="2400" dirty="0" err="1" smtClean="0">
                <a:latin typeface="Comic Sans MS" pitchFamily="66" charset="0"/>
              </a:rPr>
              <a:t>sendiri</a:t>
            </a:r>
            <a:r>
              <a:rPr lang="en-US" sz="2400" dirty="0" smtClean="0">
                <a:latin typeface="Comic Sans MS" pitchFamily="66" charset="0"/>
              </a:rPr>
              <a:t> (SIM RS)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Data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Sekunder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adalah</a:t>
            </a:r>
            <a:r>
              <a:rPr lang="en-US" sz="2400" dirty="0" smtClean="0">
                <a:latin typeface="Comic Sans MS" pitchFamily="66" charset="0"/>
              </a:rPr>
              <a:t> data yang </a:t>
            </a:r>
            <a:r>
              <a:rPr lang="en-US" sz="2400" dirty="0" err="1" smtClean="0">
                <a:latin typeface="Comic Sans MS" pitchFamily="66" charset="0"/>
              </a:rPr>
              <a:t>diperoleh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institusi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telah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mengumpulkan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datanya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jadi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tidak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langsung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dikumpulkan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sumber</a:t>
            </a:r>
            <a:r>
              <a:rPr lang="en-US" sz="2400" dirty="0" smtClean="0">
                <a:latin typeface="Comic Sans MS" pitchFamily="66" charset="0"/>
              </a:rPr>
              <a:t> data </a:t>
            </a:r>
            <a:r>
              <a:rPr lang="en-US" sz="2400" dirty="0" err="1" smtClean="0">
                <a:latin typeface="Comic Sans MS" pitchFamily="66" charset="0"/>
              </a:rPr>
              <a:t>yaitu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subjek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diteliti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misal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dilaporkan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oleh</a:t>
            </a:r>
            <a:r>
              <a:rPr lang="en-US" sz="2400" dirty="0" smtClean="0">
                <a:latin typeface="Comic Sans MS" pitchFamily="66" charset="0"/>
              </a:rPr>
              <a:t> unit </a:t>
            </a:r>
            <a:r>
              <a:rPr lang="en-US" sz="2400" dirty="0" err="1" smtClean="0">
                <a:latin typeface="Comic Sans MS" pitchFamily="66" charset="0"/>
              </a:rPr>
              <a:t>terkait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bagian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rekam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medis</a:t>
            </a:r>
            <a:r>
              <a:rPr lang="en-US" sz="2400" dirty="0" smtClean="0">
                <a:latin typeface="Comic Sans MS" pitchFamily="66" charset="0"/>
              </a:rPr>
              <a:t> )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543050"/>
            <a:ext cx="5791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0" i="1" dirty="0">
                <a:solidFill>
                  <a:srgbClr val="FF00FF"/>
                </a:solidFill>
                <a:latin typeface="Comic Sans MS" pitchFamily="66" charset="0"/>
              </a:rPr>
              <a:t>SUMBER DATA PRIMER :</a:t>
            </a:r>
          </a:p>
          <a:p>
            <a:pPr marL="342900" indent="-342900">
              <a:spcBef>
                <a:spcPct val="50000"/>
              </a:spcBef>
            </a:pPr>
            <a:r>
              <a:rPr lang="en-US" b="0" dirty="0" err="1">
                <a:latin typeface="Comic Sans MS" pitchFamily="66" charset="0"/>
              </a:rPr>
              <a:t>Rekam</a:t>
            </a: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err="1">
                <a:latin typeface="Comic Sans MS" pitchFamily="66" charset="0"/>
              </a:rPr>
              <a:t>medis</a:t>
            </a:r>
            <a:r>
              <a:rPr lang="en-US" b="0" dirty="0">
                <a:latin typeface="Comic Sans MS" pitchFamily="66" charset="0"/>
              </a:rPr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4600" y="3048000"/>
            <a:ext cx="58674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0" i="1">
                <a:solidFill>
                  <a:srgbClr val="FF00FF"/>
                </a:solidFill>
                <a:latin typeface="Comic Sans MS" pitchFamily="66" charset="0"/>
              </a:rPr>
              <a:t>SUMBER DATA SEKUNDER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="0">
                <a:latin typeface="Comic Sans MS" pitchFamily="66" charset="0"/>
              </a:rPr>
              <a:t>Indeks Penyakit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="0">
                <a:latin typeface="Comic Sans MS" pitchFamily="66" charset="0"/>
              </a:rPr>
              <a:t>Indeks operasi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="0">
                <a:latin typeface="Comic Sans MS" pitchFamily="66" charset="0"/>
              </a:rPr>
              <a:t>Hasil sensus pasien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="0">
                <a:latin typeface="Comic Sans MS" pitchFamily="66" charset="0"/>
              </a:rPr>
              <a:t>Aktifitas dalam unit kerja/pelayanan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914400" y="838200"/>
            <a:ext cx="716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SUMBER DATA STATISTIK RS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167438"/>
            <a:ext cx="1905000" cy="457200"/>
          </a:xfrm>
        </p:spPr>
        <p:txBody>
          <a:bodyPr/>
          <a:lstStyle/>
          <a:p>
            <a:pPr>
              <a:defRPr/>
            </a:pPr>
            <a:fld id="{5B579269-1DA0-4994-9363-68AF6F3A531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5334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ALUR 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PELAPORAN RS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5000" y="2057400"/>
            <a:ext cx="48006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0">
                <a:latin typeface="Comic Sans MS" pitchFamily="66" charset="0"/>
              </a:rPr>
              <a:t>UNIT PELAPORAN INTERN/EKSTERN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Comic Sans MS" pitchFamily="66" charset="0"/>
              </a:rPr>
              <a:t>Pengumpulan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Comic Sans MS" pitchFamily="66" charset="0"/>
              </a:rPr>
              <a:t>Pengolahan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Comic Sans MS" pitchFamily="66" charset="0"/>
              </a:rPr>
              <a:t>Analisa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Comic Sans MS" pitchFamily="66" charset="0"/>
              </a:rPr>
              <a:t>Validasi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495800" y="2667000"/>
            <a:ext cx="1447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Comic Sans MS" pitchFamily="66" charset="0"/>
              </a:rPr>
              <a:t>DATA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124200" y="4724400"/>
            <a:ext cx="2133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0">
                <a:latin typeface="Comic Sans MS" pitchFamily="66" charset="0"/>
              </a:rPr>
              <a:t>MANAJER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048000" y="5943600"/>
            <a:ext cx="2286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0">
                <a:latin typeface="Comic Sans MS" pitchFamily="66" charset="0"/>
              </a:rPr>
              <a:t>TOP MANAJER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42988" y="1268413"/>
            <a:ext cx="2767012" cy="4079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0">
                <a:latin typeface="Comic Sans MS" pitchFamily="66" charset="0"/>
              </a:rPr>
              <a:t>DATA UNIT RM/SIRS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962400" y="1066800"/>
            <a:ext cx="41148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0" dirty="0">
                <a:latin typeface="Comic Sans MS" pitchFamily="66" charset="0"/>
              </a:rPr>
              <a:t>DATA RUANGAN / INSTALASI</a:t>
            </a:r>
          </a:p>
          <a:p>
            <a:pPr algn="ctr"/>
            <a:r>
              <a:rPr lang="en-US" sz="2000" b="0" dirty="0" err="1">
                <a:latin typeface="Comic Sans MS" pitchFamily="66" charset="0"/>
              </a:rPr>
              <a:t>Harian</a:t>
            </a:r>
            <a:r>
              <a:rPr lang="en-US" sz="2000" b="0" dirty="0">
                <a:latin typeface="Comic Sans MS" pitchFamily="66" charset="0"/>
              </a:rPr>
              <a:t> / </a:t>
            </a:r>
            <a:r>
              <a:rPr lang="en-US" sz="2000" b="0" dirty="0" err="1">
                <a:latin typeface="Comic Sans MS" pitchFamily="66" charset="0"/>
              </a:rPr>
              <a:t>Mingguan</a:t>
            </a:r>
            <a:r>
              <a:rPr lang="en-US" sz="2000" b="0" dirty="0">
                <a:latin typeface="Comic Sans MS" pitchFamily="66" charset="0"/>
              </a:rPr>
              <a:t> / </a:t>
            </a:r>
            <a:r>
              <a:rPr lang="en-US" sz="2000" b="0" dirty="0" err="1">
                <a:latin typeface="Comic Sans MS" pitchFamily="66" charset="0"/>
              </a:rPr>
              <a:t>Bulanan</a:t>
            </a:r>
            <a:endParaRPr lang="en-US" sz="2000" b="0" dirty="0">
              <a:latin typeface="Comic Sans MS" pitchFamily="66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191000" y="4343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191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0480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410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43600" y="6110288"/>
            <a:ext cx="2743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Comic Sans MS" pitchFamily="66" charset="0"/>
              </a:rPr>
              <a:t>Pengambilan Keputusan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334000" y="632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/>
          <a:p>
            <a:pPr>
              <a:defRPr/>
            </a:pPr>
            <a:fld id="{B1A4D576-B2FF-4735-A1C4-76A12BA3E50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76400" y="-76200"/>
            <a:ext cx="1112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3710226"/>
            <a:ext cx="6553200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Mahasiswa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mampu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menguraikan</a:t>
            </a:r>
            <a:r>
              <a:rPr lang="en-US" sz="1600" dirty="0" smtClean="0">
                <a:solidFill>
                  <a:schemeClr val="bg1"/>
                </a:solidFill>
              </a:rPr>
              <a:t> p</a:t>
            </a:r>
            <a:r>
              <a:rPr lang="es-ES" sz="1600" dirty="0" err="1" smtClean="0">
                <a:solidFill>
                  <a:schemeClr val="bg1"/>
                </a:solidFill>
              </a:rPr>
              <a:t>engertian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sensus data pasien, </a:t>
            </a:r>
            <a:r>
              <a:rPr lang="en-US" sz="1600" dirty="0" err="1" smtClean="0">
                <a:solidFill>
                  <a:schemeClr val="bg1"/>
                </a:solidFill>
              </a:rPr>
              <a:t>istilah-istilah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 terkait sensus data pasien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penghitungan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hari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perawatan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meghitung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sensus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rawat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19400" y="6172200"/>
            <a:ext cx="67818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Mahasiswa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mampu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menyelesaikan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tugas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indikator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pelayanan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kesehatan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data </a:t>
            </a:r>
            <a:r>
              <a:rPr lang="en-US" sz="1600" dirty="0" err="1" smtClean="0">
                <a:solidFill>
                  <a:schemeClr val="bg1"/>
                </a:solidFill>
              </a:rPr>
              <a:t>klinis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9400" y="4572000"/>
            <a:ext cx="6629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Mahasiswa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mampu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memahami </a:t>
            </a:r>
            <a:r>
              <a:rPr lang="en-US" sz="1600" dirty="0" err="1" smtClean="0">
                <a:solidFill>
                  <a:schemeClr val="bg1"/>
                </a:solidFill>
              </a:rPr>
              <a:t>Indikator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pelayanan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kesehatan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4953000"/>
            <a:ext cx="6553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Mahasiswa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mampu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memahami </a:t>
            </a:r>
            <a:r>
              <a:rPr lang="en-US" sz="1600" dirty="0" smtClean="0">
                <a:solidFill>
                  <a:schemeClr val="bg1"/>
                </a:solidFill>
              </a:rPr>
              <a:t>lama </a:t>
            </a:r>
            <a:r>
              <a:rPr lang="en-US" sz="1600" dirty="0" err="1" smtClean="0">
                <a:solidFill>
                  <a:schemeClr val="bg1"/>
                </a:solidFill>
              </a:rPr>
              <a:t>rawat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pasien</a:t>
            </a:r>
            <a:r>
              <a:rPr lang="en-US" sz="1600" dirty="0" smtClean="0">
                <a:solidFill>
                  <a:schemeClr val="bg1"/>
                </a:solidFill>
              </a:rPr>
              <a:t> (LOS)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9007" y="5205680"/>
            <a:ext cx="6563593" cy="6617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</a:t>
            </a:r>
            <a:r>
              <a:rPr lang="en-US" sz="1600" dirty="0" err="1" smtClean="0">
                <a:solidFill>
                  <a:schemeClr val="bg1"/>
                </a:solidFill>
              </a:rPr>
              <a:t>Mahasiswa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mampu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membuat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menginterpretasikan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indikator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rumah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sakit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19400" y="5867400"/>
            <a:ext cx="6629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1600" dirty="0" smtClean="0">
                <a:solidFill>
                  <a:schemeClr val="bg1"/>
                </a:solidFill>
              </a:rPr>
              <a:t>Mahasiswa mampu </a:t>
            </a:r>
            <a:r>
              <a:rPr lang="en-US" sz="1600" dirty="0" err="1" smtClean="0">
                <a:solidFill>
                  <a:schemeClr val="bg1"/>
                </a:solidFill>
              </a:rPr>
              <a:t>menjelaskan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statistik</a:t>
            </a:r>
            <a:r>
              <a:rPr lang="en-US" sz="1600" dirty="0" smtClean="0">
                <a:solidFill>
                  <a:schemeClr val="bg1"/>
                </a:solidFill>
              </a:rPr>
              <a:t> data </a:t>
            </a:r>
            <a:r>
              <a:rPr lang="en-US" sz="1600" dirty="0" err="1" smtClean="0">
                <a:solidFill>
                  <a:schemeClr val="bg1"/>
                </a:solidFill>
              </a:rPr>
              <a:t>klinis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19400" y="3124201"/>
            <a:ext cx="65532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Mahasiswa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mampu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menguraikan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konsep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dasar</a:t>
            </a:r>
            <a:r>
              <a:rPr lang="en-US" sz="1600" dirty="0" smtClean="0">
                <a:solidFill>
                  <a:schemeClr val="bg1"/>
                </a:solidFill>
              </a:rPr>
              <a:t> data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informasi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pelayanan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kesehatan </a:t>
            </a:r>
            <a:endParaRPr lang="en-US" sz="14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971800" y="3657600"/>
            <a:ext cx="5867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71800" y="4495800"/>
            <a:ext cx="5867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71800" y="4876800"/>
            <a:ext cx="59436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71800" y="5257800"/>
            <a:ext cx="59436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71800" y="5867400"/>
            <a:ext cx="5867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71800" y="6172200"/>
            <a:ext cx="5867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71800" y="6705600"/>
            <a:ext cx="5867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UB#LIST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7620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2622550"/>
            <a:ext cx="3238500" cy="46166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669268"/>
            <a:ext cx="65532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09.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Mahasiswa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mampu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memahami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tentang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Grafik</a:t>
            </a:r>
            <a:r>
              <a:rPr lang="en-US" sz="1600" dirty="0" smtClean="0">
                <a:solidFill>
                  <a:schemeClr val="bg1"/>
                </a:solidFill>
              </a:rPr>
              <a:t> Barber Johnson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0" y="5968425"/>
            <a:ext cx="63246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id-ID" sz="1600" dirty="0" smtClean="0">
                <a:solidFill>
                  <a:schemeClr val="bg1"/>
                </a:solidFill>
              </a:rPr>
              <a:t>Mahasiswa mampu </a:t>
            </a:r>
            <a:r>
              <a:rPr lang="en-US" sz="1600" dirty="0" err="1" smtClean="0">
                <a:solidFill>
                  <a:schemeClr val="bg1"/>
                </a:solidFill>
              </a:rPr>
              <a:t>membuat</a:t>
            </a:r>
            <a:r>
              <a:rPr lang="en-US" sz="1600" dirty="0" smtClean="0">
                <a:solidFill>
                  <a:schemeClr val="bg1"/>
                </a:solidFill>
              </a:rPr>
              <a:t> data </a:t>
            </a:r>
            <a:r>
              <a:rPr lang="en-US" sz="1600" dirty="0" err="1" smtClean="0">
                <a:solidFill>
                  <a:schemeClr val="bg1"/>
                </a:solidFill>
              </a:rPr>
              <a:t>sistem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informasi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rumah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sakit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puskesmas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4114800"/>
            <a:ext cx="6629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Mahasiswa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mampu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memahami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sistem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informasi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rumah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sakit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4517648"/>
            <a:ext cx="6553200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>
                <a:solidFill>
                  <a:schemeClr val="bg1"/>
                </a:solidFill>
              </a:rPr>
              <a:t>Mahasiswa mampu </a:t>
            </a:r>
            <a:r>
              <a:rPr lang="en-US" sz="1600" dirty="0" err="1" smtClean="0">
                <a:solidFill>
                  <a:schemeClr val="bg1"/>
                </a:solidFill>
              </a:rPr>
              <a:t>menginterpretasikan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studi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kasus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indikator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pelayanan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kesehatan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SIRS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7607" y="5147102"/>
            <a:ext cx="63349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id-ID" sz="1600" dirty="0" smtClean="0">
                <a:solidFill>
                  <a:schemeClr val="bg1"/>
                </a:solidFill>
              </a:rPr>
              <a:t>Mahasiswa mampu </a:t>
            </a:r>
            <a:r>
              <a:rPr lang="en-US" sz="1600" dirty="0" err="1" smtClean="0">
                <a:solidFill>
                  <a:schemeClr val="bg1"/>
                </a:solidFill>
              </a:rPr>
              <a:t>menginterpretasikan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indikator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produktivitas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5605046"/>
            <a:ext cx="6629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</a:t>
            </a:r>
            <a:r>
              <a:rPr lang="id-ID" sz="1600" dirty="0" smtClean="0">
                <a:solidFill>
                  <a:schemeClr val="bg1"/>
                </a:solidFill>
              </a:rPr>
              <a:t>Mahasiswa mampu </a:t>
            </a:r>
            <a:r>
              <a:rPr lang="en-US" sz="1600" dirty="0" err="1" smtClean="0">
                <a:solidFill>
                  <a:schemeClr val="bg1"/>
                </a:solidFill>
              </a:rPr>
              <a:t>memahami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sistem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informasi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puskesmas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3225225"/>
            <a:ext cx="65532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smtClean="0">
                <a:solidFill>
                  <a:schemeClr val="bg1"/>
                </a:solidFill>
              </a:rPr>
              <a:t>Mahasiswa mampu memahami indikator pelayanan rumah sakit</a:t>
            </a:r>
            <a:r>
              <a:rPr lang="fi-FI" sz="1600" dirty="0" smtClean="0"/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71800" y="3579812"/>
            <a:ext cx="6172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1800" y="4037012"/>
            <a:ext cx="6172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71800" y="4494212"/>
            <a:ext cx="6172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71800" y="5103812"/>
            <a:ext cx="6172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5484812"/>
            <a:ext cx="6172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5942012"/>
            <a:ext cx="6172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6627812"/>
            <a:ext cx="6172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3600" dirty="0" smtClean="0"/>
              <a:t>K</a:t>
            </a:r>
            <a:r>
              <a:rPr lang="id-ID" sz="3600" dirty="0" smtClean="0"/>
              <a:t>ontrak pembelajaran, </a:t>
            </a:r>
            <a:endParaRPr lang="en-US" sz="3600" dirty="0" smtClean="0"/>
          </a:p>
          <a:p>
            <a:r>
              <a:rPr lang="en-US" sz="3600" dirty="0" err="1" smtClean="0"/>
              <a:t>Mahasiswa</a:t>
            </a:r>
            <a:r>
              <a:rPr lang="en-US" sz="3600" dirty="0" smtClean="0"/>
              <a:t> </a:t>
            </a:r>
            <a:r>
              <a:rPr lang="en-US" sz="3600" dirty="0" err="1" smtClean="0"/>
              <a:t>memahami</a:t>
            </a:r>
            <a:r>
              <a:rPr lang="en-US" sz="3600" dirty="0" smtClean="0"/>
              <a:t> </a:t>
            </a:r>
            <a:r>
              <a:rPr lang="id-ID" sz="3600" dirty="0" smtClean="0"/>
              <a:t>p</a:t>
            </a:r>
            <a:r>
              <a:rPr lang="en-US" sz="3600" dirty="0" err="1" smtClean="0"/>
              <a:t>engertian</a:t>
            </a:r>
            <a:r>
              <a:rPr lang="en-US" sz="3600" dirty="0" smtClean="0"/>
              <a:t> </a:t>
            </a:r>
            <a:r>
              <a:rPr lang="id-ID" sz="3600" dirty="0" smtClean="0"/>
              <a:t>statistik pelayanan kesehatan</a:t>
            </a:r>
            <a:r>
              <a:rPr lang="en-US" sz="3600" dirty="0" smtClean="0"/>
              <a:t>, </a:t>
            </a:r>
          </a:p>
          <a:p>
            <a:r>
              <a:rPr lang="en-US" sz="3600" dirty="0" err="1" smtClean="0"/>
              <a:t>Mahasiswa</a:t>
            </a:r>
            <a:r>
              <a:rPr lang="en-US" sz="3600" dirty="0" smtClean="0"/>
              <a:t> </a:t>
            </a:r>
            <a:r>
              <a:rPr lang="en-US" sz="3600" dirty="0" err="1" smtClean="0"/>
              <a:t>memahami</a:t>
            </a:r>
            <a:r>
              <a:rPr lang="en-US" sz="3600" dirty="0" smtClean="0"/>
              <a:t> </a:t>
            </a:r>
            <a:r>
              <a:rPr lang="en-US" sz="3600" dirty="0" err="1" smtClean="0"/>
              <a:t>ruang</a:t>
            </a:r>
            <a:r>
              <a:rPr lang="en-US" sz="3600" dirty="0" smtClean="0"/>
              <a:t> </a:t>
            </a:r>
            <a:r>
              <a:rPr lang="en-US" sz="3600" dirty="0" err="1" smtClean="0"/>
              <a:t>lingkup</a:t>
            </a:r>
            <a:r>
              <a:rPr lang="en-US" sz="3600" dirty="0" smtClean="0"/>
              <a:t>, </a:t>
            </a:r>
          </a:p>
          <a:p>
            <a:r>
              <a:rPr lang="en-US" sz="3600" dirty="0" err="1" smtClean="0"/>
              <a:t>Mahasiswa</a:t>
            </a:r>
            <a:r>
              <a:rPr lang="en-US" sz="3600" dirty="0" smtClean="0"/>
              <a:t> </a:t>
            </a:r>
            <a:r>
              <a:rPr lang="en-US" sz="3600" dirty="0" err="1" smtClean="0"/>
              <a:t>memahami</a:t>
            </a:r>
            <a:r>
              <a:rPr lang="en-US" sz="3600" dirty="0" smtClean="0"/>
              <a:t> </a:t>
            </a:r>
            <a:r>
              <a:rPr lang="id-ID" sz="3600" dirty="0" smtClean="0"/>
              <a:t>sumber data</a:t>
            </a:r>
            <a:r>
              <a:rPr lang="en-US" sz="3600" dirty="0" smtClean="0"/>
              <a:t>, </a:t>
            </a:r>
          </a:p>
          <a:p>
            <a:r>
              <a:rPr lang="en-US" sz="3600" dirty="0" err="1" smtClean="0"/>
              <a:t>Mahasiswa</a:t>
            </a:r>
            <a:r>
              <a:rPr lang="en-US" sz="3600" dirty="0" smtClean="0"/>
              <a:t> </a:t>
            </a:r>
            <a:r>
              <a:rPr lang="en-US" sz="3600" dirty="0" err="1" smtClean="0"/>
              <a:t>memahami</a:t>
            </a:r>
            <a:r>
              <a:rPr lang="en-US" sz="3600" dirty="0" smtClean="0"/>
              <a:t> </a:t>
            </a:r>
            <a:r>
              <a:rPr lang="en-US" sz="3600" dirty="0" err="1" smtClean="0"/>
              <a:t>alur</a:t>
            </a:r>
            <a:r>
              <a:rPr lang="id-ID" sz="3600" dirty="0" smtClean="0"/>
              <a:t> dan </a:t>
            </a:r>
            <a:r>
              <a:rPr lang="en-US" sz="3600" dirty="0" err="1" smtClean="0"/>
              <a:t>kegunaannya</a:t>
            </a:r>
            <a:r>
              <a:rPr lang="id-ID" sz="3600" dirty="0" smtClean="0"/>
              <a:t> bagi pelayanan kesehatan</a:t>
            </a:r>
            <a:endParaRPr lang="en-US" sz="36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7620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STATISTIK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ilmu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mempelajari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tentang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seluk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beluk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data,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yaitu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tentang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pengumpulan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pengolahan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penganalisisan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penafsiran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penarikan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kesimpulan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data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berbentuk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angka-angka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450" y="3952875"/>
            <a:ext cx="64008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i="1">
                <a:solidFill>
                  <a:srgbClr val="FF3300"/>
                </a:solidFill>
                <a:latin typeface="Comic Sans MS" pitchFamily="66" charset="0"/>
              </a:rPr>
              <a:t>Statistik Kesehatan</a:t>
            </a:r>
            <a:r>
              <a:rPr lang="en-US" sz="2800" b="0">
                <a:solidFill>
                  <a:srgbClr val="FF3300"/>
                </a:solidFill>
                <a:latin typeface="Comic Sans MS" pitchFamily="66" charset="0"/>
              </a:rPr>
              <a:t> :</a:t>
            </a:r>
            <a:r>
              <a:rPr lang="en-US" sz="2800" b="0">
                <a:latin typeface="Comic Sans MS" pitchFamily="66" charset="0"/>
              </a:rPr>
              <a:t> statistik yang diterapkan atau digunakan dalam bidang kesehatan. </a:t>
            </a:r>
            <a:br>
              <a:rPr lang="en-US" sz="2800" b="0">
                <a:latin typeface="Comic Sans MS" pitchFamily="66" charset="0"/>
              </a:rPr>
            </a:br>
            <a:endParaRPr lang="en-US" sz="2800" b="0">
              <a:latin typeface="Comic Sans MS" pitchFamily="66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/>
          <a:p>
            <a:pPr>
              <a:defRPr/>
            </a:pPr>
            <a:fld id="{E7A81DB4-6645-4E65-A8FA-1B2AE3100DC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i="1" dirty="0" err="1" smtClean="0">
                <a:solidFill>
                  <a:srgbClr val="FF00FF"/>
                </a:solidFill>
                <a:latin typeface="Comic Sans MS" pitchFamily="66" charset="0"/>
              </a:rPr>
              <a:t>Statistik</a:t>
            </a:r>
            <a:r>
              <a:rPr lang="en-US" sz="3200" i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FF"/>
                </a:solidFill>
                <a:latin typeface="Comic Sans MS" pitchFamily="66" charset="0"/>
              </a:rPr>
              <a:t>Rumah</a:t>
            </a:r>
            <a:r>
              <a:rPr lang="en-US" sz="3200" i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FF"/>
                </a:solidFill>
                <a:latin typeface="Comic Sans MS" pitchFamily="66" charset="0"/>
              </a:rPr>
              <a:t>Sakit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22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en-US" sz="3200" b="0" dirty="0" err="1" smtClean="0">
                <a:latin typeface="Comic Sans MS" pitchFamily="66" charset="0"/>
              </a:rPr>
              <a:t>statistik</a:t>
            </a:r>
            <a:r>
              <a:rPr lang="en-US" sz="3200" b="0" dirty="0" smtClean="0">
                <a:latin typeface="Comic Sans MS" pitchFamily="66" charset="0"/>
              </a:rPr>
              <a:t> </a:t>
            </a:r>
            <a:r>
              <a:rPr lang="en-US" sz="3200" b="0" dirty="0">
                <a:latin typeface="Comic Sans MS" pitchFamily="66" charset="0"/>
              </a:rPr>
              <a:t>yang </a:t>
            </a:r>
            <a:r>
              <a:rPr lang="en-US" sz="3200" b="0" dirty="0" err="1">
                <a:latin typeface="Comic Sans MS" pitchFamily="66" charset="0"/>
              </a:rPr>
              <a:t>menggunakan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mengolah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sumber</a:t>
            </a:r>
            <a:r>
              <a:rPr lang="en-US" sz="3200" b="0" dirty="0">
                <a:latin typeface="Comic Sans MS" pitchFamily="66" charset="0"/>
              </a:rPr>
              <a:t> data </a:t>
            </a:r>
            <a:r>
              <a:rPr lang="en-US" sz="3200" b="0" dirty="0" err="1">
                <a:latin typeface="Comic Sans MS" pitchFamily="66" charset="0"/>
              </a:rPr>
              <a:t>dari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pelayanan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kesehatan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di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rumah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sakit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untuk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menghasilkan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informasi</a:t>
            </a:r>
            <a:r>
              <a:rPr lang="en-US" sz="3200" b="0" dirty="0">
                <a:latin typeface="Comic Sans MS" pitchFamily="66" charset="0"/>
              </a:rPr>
              <a:t>, </a:t>
            </a:r>
            <a:r>
              <a:rPr lang="en-US" sz="3200" b="0" dirty="0" err="1">
                <a:latin typeface="Comic Sans MS" pitchFamily="66" charset="0"/>
              </a:rPr>
              <a:t>fakta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pengetahuan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berkaitan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dengan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pelayanan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kesehatan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di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rumah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saki</a:t>
            </a:r>
            <a:r>
              <a:rPr lang="sv-SE" sz="3200" b="0" dirty="0">
                <a:latin typeface="Comic Sans MS" pitchFamily="66" charset="0"/>
              </a:rPr>
              <a:t>t</a:t>
            </a:r>
            <a:r>
              <a:rPr lang="en-US" sz="3200" b="0" dirty="0">
                <a:latin typeface="Comic Sans MS" pitchFamily="66" charset="0"/>
              </a:rPr>
              <a:t/>
            </a:r>
            <a:br>
              <a:rPr lang="en-US" sz="3200" b="0" dirty="0">
                <a:latin typeface="Comic Sans MS" pitchFamily="66" charset="0"/>
              </a:rPr>
            </a:br>
            <a:r>
              <a:rPr lang="en-US" sz="3200" b="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i="1" dirty="0" err="1" smtClean="0">
                <a:solidFill>
                  <a:srgbClr val="FF00FF"/>
                </a:solidFill>
                <a:latin typeface="Comic Sans MS" pitchFamily="66" charset="0"/>
              </a:rPr>
              <a:t>Statistik</a:t>
            </a:r>
            <a:r>
              <a:rPr lang="en-US" sz="3200" i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FF"/>
                </a:solidFill>
                <a:latin typeface="Comic Sans MS" pitchFamily="66" charset="0"/>
              </a:rPr>
              <a:t>Rumah</a:t>
            </a:r>
            <a:r>
              <a:rPr lang="en-US" sz="3200" i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FF"/>
                </a:solidFill>
                <a:latin typeface="Comic Sans MS" pitchFamily="66" charset="0"/>
              </a:rPr>
              <a:t>Sakit</a:t>
            </a:r>
            <a:r>
              <a:rPr lang="en-US" sz="3200" i="1" dirty="0" smtClean="0">
                <a:solidFill>
                  <a:srgbClr val="FF00FF"/>
                </a:solidFill>
                <a:latin typeface="Comic Sans MS" pitchFamily="66" charset="0"/>
              </a:rPr>
              <a:t>  </a:t>
            </a:r>
            <a:r>
              <a:rPr lang="en-US" sz="3200" i="1" dirty="0" err="1" smtClean="0">
                <a:solidFill>
                  <a:srgbClr val="FF00FF"/>
                </a:solidFill>
                <a:latin typeface="Comic Sans MS" pitchFamily="66" charset="0"/>
              </a:rPr>
              <a:t>adalah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tabLst>
                <a:tab pos="457200" algn="l"/>
              </a:tabLst>
            </a:pPr>
            <a:r>
              <a:rPr lang="en-US" sz="3200" b="0" dirty="0" err="1" smtClean="0">
                <a:latin typeface="Comic Sans MS" pitchFamily="66" charset="0"/>
              </a:rPr>
              <a:t>statistik</a:t>
            </a:r>
            <a:r>
              <a:rPr lang="en-US" sz="3200" b="0" dirty="0" smtClean="0">
                <a:latin typeface="Comic Sans MS" pitchFamily="66" charset="0"/>
              </a:rPr>
              <a:t> </a:t>
            </a:r>
            <a:r>
              <a:rPr lang="en-US" sz="3200" b="0" dirty="0">
                <a:latin typeface="Comic Sans MS" pitchFamily="66" charset="0"/>
              </a:rPr>
              <a:t>yang </a:t>
            </a:r>
            <a:r>
              <a:rPr lang="en-US" sz="3200" b="0" dirty="0" err="1">
                <a:latin typeface="Comic Sans MS" pitchFamily="66" charset="0"/>
              </a:rPr>
              <a:t>menggunakan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mengolah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sumber</a:t>
            </a:r>
            <a:r>
              <a:rPr lang="en-US" sz="3200" b="0" dirty="0">
                <a:latin typeface="Comic Sans MS" pitchFamily="66" charset="0"/>
              </a:rPr>
              <a:t> data </a:t>
            </a:r>
            <a:r>
              <a:rPr lang="en-US" sz="3200" b="0" dirty="0" err="1">
                <a:latin typeface="Comic Sans MS" pitchFamily="66" charset="0"/>
              </a:rPr>
              <a:t>dari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pelayanan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kesehatan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di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rumah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sakit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untuk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menghasilkan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informasi</a:t>
            </a:r>
            <a:r>
              <a:rPr lang="en-US" sz="3200" b="0" dirty="0">
                <a:latin typeface="Comic Sans MS" pitchFamily="66" charset="0"/>
              </a:rPr>
              <a:t>, </a:t>
            </a:r>
            <a:r>
              <a:rPr lang="en-US" sz="3200" b="0" dirty="0" err="1">
                <a:latin typeface="Comic Sans MS" pitchFamily="66" charset="0"/>
              </a:rPr>
              <a:t>fakta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pengetahuan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berkaitan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dengan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pelayanan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kesehatan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di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rumah</a:t>
            </a:r>
            <a:r>
              <a:rPr lang="en-US" sz="32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Comic Sans MS" pitchFamily="66" charset="0"/>
              </a:rPr>
              <a:t>saki</a:t>
            </a:r>
            <a:r>
              <a:rPr lang="sv-SE" sz="3200" b="0" dirty="0">
                <a:latin typeface="Comic Sans MS" pitchFamily="66" charset="0"/>
              </a:rPr>
              <a:t>t</a:t>
            </a:r>
            <a:r>
              <a:rPr lang="en-US" sz="3200" b="0" dirty="0">
                <a:latin typeface="Comic Sans MS" pitchFamily="66" charset="0"/>
              </a:rPr>
              <a:t/>
            </a:r>
            <a:br>
              <a:rPr lang="en-US" sz="3200" b="0" dirty="0">
                <a:latin typeface="Comic Sans MS" pitchFamily="66" charset="0"/>
              </a:rPr>
            </a:br>
            <a:r>
              <a:rPr lang="en-US" sz="3200" b="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PERAN STATISTIK KESEHATAN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229600" cy="488133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sv-SE" sz="2800" b="0" dirty="0">
                <a:latin typeface="Comic Sans MS" pitchFamily="66" charset="0"/>
              </a:rPr>
              <a:t>Mengetahui jumlah kunjungan pasien di institusi pelayanan.</a:t>
            </a:r>
            <a:endParaRPr lang="en-US" sz="2800" b="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fi-FI" sz="2800" b="0" dirty="0">
                <a:latin typeface="Comic Sans MS" pitchFamily="66" charset="0"/>
              </a:rPr>
              <a:t>Mengetahui pola penyakit pasien pada suatu institusi pelayanan kesehatan</a:t>
            </a:r>
            <a:endParaRPr lang="en-US" sz="2800" b="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sv-SE" sz="2800" b="0" dirty="0">
                <a:latin typeface="Comic Sans MS" pitchFamily="66" charset="0"/>
              </a:rPr>
              <a:t>Mengetahui proporsi penderita penyakit tertentu di Rumah Sakit</a:t>
            </a:r>
            <a:endParaRPr lang="en-US" sz="2800" b="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sv-SE" sz="2800" b="0" dirty="0">
                <a:latin typeface="Comic Sans MS" pitchFamily="66" charset="0"/>
              </a:rPr>
              <a:t>Memprediksi jenis pelayanan yang dibutuhkan pasien di masa yang akan datang </a:t>
            </a:r>
            <a:endParaRPr lang="en-US" sz="2800" b="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sv-SE" sz="2800" b="0" dirty="0">
                <a:latin typeface="Comic Sans MS" pitchFamily="66" charset="0"/>
              </a:rPr>
              <a:t>Mengetahui proporsi penduduk yang memiliki Asuransi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819</Words>
  <Application>Microsoft Office PowerPoint</Application>
  <PresentationFormat>On-screen Show (4:3)</PresentationFormat>
  <Paragraphs>124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KEMAMPUAN AKHIR YANG DIHARAPKAN</vt:lpstr>
      <vt:lpstr>Slide 6</vt:lpstr>
      <vt:lpstr>Statistik Rumah Sakit</vt:lpstr>
      <vt:lpstr>Statistik Rumah Sakit  adalah</vt:lpstr>
      <vt:lpstr>PERAN STATISTIK KESEHATAN</vt:lpstr>
      <vt:lpstr>Data statistik rumah sakit biasanya digunakan untuk :</vt:lpstr>
      <vt:lpstr>Data adalah bentuk jamak dari datum:</vt:lpstr>
      <vt:lpstr>Data yang baik mengandung 4 persyaratan, yaitu : </vt:lpstr>
      <vt:lpstr>PROSES PENGALIHBENTUKKAN DATA MENJADI INFORMASI</vt:lpstr>
      <vt:lpstr>FREKUENSI PENGUMPULAN DATA</vt:lpstr>
      <vt:lpstr>CARA PENGUMPULAN DATA</vt:lpstr>
      <vt:lpstr>Slide 16</vt:lpstr>
      <vt:lpstr>Slide 17</vt:lpstr>
      <vt:lpstr>Slide 18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DELL</cp:lastModifiedBy>
  <cp:revision>224</cp:revision>
  <dcterms:created xsi:type="dcterms:W3CDTF">2010-08-24T06:47:44Z</dcterms:created>
  <dcterms:modified xsi:type="dcterms:W3CDTF">2017-09-11T15:04:29Z</dcterms:modified>
</cp:coreProperties>
</file>