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3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01/10/2017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335DF1-B908-4762-B319-81971FE1475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FE77C-16C3-4398-AB29-C842F197272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8C5CC-6A1A-453F-A41D-F1610DD281C5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E5672-5E57-4CFB-A5C2-FD921A449897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3743-F6E1-498A-A171-6ED88392801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9092E-6642-4568-B9C2-4C341DA942F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82C78-CF41-4038-B197-39880B1E6FE0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55416D-0E66-4017-B38A-EFCC579A9F63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B1E28-1CD6-4B6C-958E-1F476DC4A25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657601"/>
            <a:ext cx="59213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SISTEM INFORMASI RUMAH SAKIT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KE 10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0" y="5334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solidFill>
                  <a:schemeClr val="hlink"/>
                </a:solidFill>
              </a:rPr>
              <a:t>DATA KETENAGAAN RS (</a:t>
            </a:r>
            <a:r>
              <a:rPr lang="en-US" sz="3200" dirty="0" smtClean="0">
                <a:solidFill>
                  <a:schemeClr val="hlink"/>
                </a:solidFill>
              </a:rPr>
              <a:t>RL2)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1231900"/>
            <a:ext cx="7772400" cy="4291013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</a:rPr>
              <a:t>Data tentang ketenagaan di rumah sakit (jumlah tenaga, kualifikasi pendidikan, status kepegawaian)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</a:rPr>
              <a:t>Bagi RS pemerintah/BUMN/ABRI disertai dengan data individual rumah sakit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</a:rPr>
              <a:t>Laporan per semester: </a:t>
            </a:r>
          </a:p>
          <a:p>
            <a:pPr marL="800100" lvl="1" indent="-342900"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Periode Januari-Juni dilaporkan 15 Juli</a:t>
            </a:r>
          </a:p>
          <a:p>
            <a:pPr marL="800100" lvl="1" indent="-342900"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Periode Juli-Desember dilaporkan 15 Januari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</a:rPr>
              <a:t>Dikirimkan ke DepKes, DinKes Propinsi dan DinKes Kab/Kota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277813"/>
            <a:ext cx="7848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DATA KEGIATAN RUMAH SAKIT (RL3)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Data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Kegiatan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Sakit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Rawat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inap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Rawat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jalan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Pelayanan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medis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lain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Periode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tahunan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secara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online)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ditujukan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DepKes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Dinas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Sudinkes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90601" y="762000"/>
            <a:ext cx="71627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hlink"/>
                </a:solidFill>
              </a:rPr>
              <a:t>DATA MORBIDITAS </a:t>
            </a:r>
            <a:r>
              <a:rPr lang="en-US" sz="3200" dirty="0" smtClean="0">
                <a:solidFill>
                  <a:schemeClr val="hlink"/>
                </a:solidFill>
              </a:rPr>
              <a:t>PASIEN (RL4)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81000" y="1752600"/>
            <a:ext cx="8385175" cy="353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600" dirty="0" err="1"/>
              <a:t>Morbiditas</a:t>
            </a:r>
            <a:r>
              <a:rPr lang="en-US" sz="2600" dirty="0"/>
              <a:t> </a:t>
            </a:r>
            <a:r>
              <a:rPr lang="en-US" sz="2600" dirty="0" err="1"/>
              <a:t>Pasien</a:t>
            </a:r>
            <a:r>
              <a:rPr lang="en-US" sz="2600" dirty="0"/>
              <a:t> </a:t>
            </a:r>
            <a:r>
              <a:rPr lang="en-US" sz="2600" dirty="0" err="1"/>
              <a:t>Rawat</a:t>
            </a:r>
            <a:r>
              <a:rPr lang="en-US" sz="2600" dirty="0"/>
              <a:t> </a:t>
            </a:r>
            <a:r>
              <a:rPr lang="en-US" sz="2600" dirty="0" err="1"/>
              <a:t>Inap</a:t>
            </a:r>
            <a:r>
              <a:rPr lang="en-US" sz="2600" dirty="0"/>
              <a:t> </a:t>
            </a:r>
            <a:r>
              <a:rPr lang="en-US" sz="2600" dirty="0" smtClean="0"/>
              <a:t>(RL4a)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600" dirty="0" err="1" smtClean="0"/>
              <a:t>Morbiditas</a:t>
            </a:r>
            <a:r>
              <a:rPr lang="en-US" sz="2600" dirty="0" smtClean="0"/>
              <a:t> </a:t>
            </a:r>
            <a:r>
              <a:rPr lang="en-US" sz="2600" dirty="0" err="1" smtClean="0"/>
              <a:t>Pasien</a:t>
            </a:r>
            <a:r>
              <a:rPr lang="en-US" sz="2600" dirty="0" smtClean="0"/>
              <a:t> </a:t>
            </a:r>
            <a:r>
              <a:rPr lang="en-US" sz="2600" dirty="0" err="1" smtClean="0"/>
              <a:t>Rawat</a:t>
            </a:r>
            <a:r>
              <a:rPr lang="en-US" sz="2600" dirty="0" smtClean="0"/>
              <a:t> </a:t>
            </a:r>
            <a:r>
              <a:rPr lang="en-US" sz="2600" dirty="0" err="1" smtClean="0"/>
              <a:t>Jalan</a:t>
            </a:r>
            <a:r>
              <a:rPr lang="en-US" sz="2600" dirty="0" smtClean="0"/>
              <a:t> (RL4b)</a:t>
            </a:r>
            <a:endParaRPr lang="en-US" sz="26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2600" dirty="0" smtClean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/>
              <a:t>Data </a:t>
            </a:r>
            <a:r>
              <a:rPr lang="en-US" sz="2600" dirty="0" err="1" smtClean="0"/>
              <a:t>Tahunan</a:t>
            </a:r>
            <a:endParaRPr lang="en-US" sz="26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600" dirty="0" smtClean="0"/>
              <a:t>RL4a </a:t>
            </a:r>
            <a:r>
              <a:rPr lang="en-US" sz="2600" dirty="0"/>
              <a:t>:  </a:t>
            </a:r>
            <a:r>
              <a:rPr lang="en-US" sz="2600" dirty="0" err="1"/>
              <a:t>Pengelompokkan</a:t>
            </a:r>
            <a:r>
              <a:rPr lang="en-US" sz="2600" dirty="0"/>
              <a:t> </a:t>
            </a:r>
            <a:r>
              <a:rPr lang="en-US" sz="2600" dirty="0" err="1"/>
              <a:t>Jenis</a:t>
            </a:r>
            <a:r>
              <a:rPr lang="en-US" sz="2600" dirty="0"/>
              <a:t> </a:t>
            </a:r>
            <a:r>
              <a:rPr lang="en-US" sz="2600" dirty="0" err="1"/>
              <a:t>Penyakit</a:t>
            </a:r>
            <a:r>
              <a:rPr lang="en-US" sz="2600" dirty="0"/>
              <a:t> </a:t>
            </a:r>
            <a:r>
              <a:rPr lang="en-US" sz="2600" dirty="0" err="1"/>
              <a:t>sesuai</a:t>
            </a:r>
            <a:r>
              <a:rPr lang="en-US" sz="2600" dirty="0"/>
              <a:t> DTD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600" dirty="0" smtClean="0"/>
              <a:t>RL4b </a:t>
            </a:r>
            <a:r>
              <a:rPr lang="en-US" sz="2600" dirty="0"/>
              <a:t>:  Data </a:t>
            </a:r>
            <a:r>
              <a:rPr lang="en-US" sz="2600" dirty="0" err="1"/>
              <a:t>Jumlah</a:t>
            </a:r>
            <a:r>
              <a:rPr lang="en-US" sz="2600" dirty="0"/>
              <a:t> </a:t>
            </a:r>
            <a:r>
              <a:rPr lang="en-US" sz="2600" dirty="0" err="1"/>
              <a:t>Kasus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Unit2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600" dirty="0"/>
              <a:t>    	  Data </a:t>
            </a:r>
            <a:r>
              <a:rPr lang="en-US" sz="2600" dirty="0" err="1"/>
              <a:t>Jumlah</a:t>
            </a:r>
            <a:r>
              <a:rPr lang="en-US" sz="2600" dirty="0"/>
              <a:t> </a:t>
            </a:r>
            <a:r>
              <a:rPr lang="en-US" sz="2600" dirty="0" err="1"/>
              <a:t>Kasus</a:t>
            </a:r>
            <a:r>
              <a:rPr lang="en-US" sz="2600" dirty="0"/>
              <a:t> 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err="1"/>
              <a:t>Umur</a:t>
            </a:r>
            <a:r>
              <a:rPr lang="en-US" sz="2600" dirty="0"/>
              <a:t> &amp; </a:t>
            </a:r>
            <a:r>
              <a:rPr lang="en-US" sz="2600" dirty="0" err="1"/>
              <a:t>Kelamin</a:t>
            </a:r>
            <a:endParaRPr lang="en-US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533400"/>
            <a:ext cx="8382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RL4a: Data Morbiditas Pasien Rawat Inap dan RL4b: Data Morbiditas Pasien Rawat Inap 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2860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Output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Pola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penyakit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RS (10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besar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penyakit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rawat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rawat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jalan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Pola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penyakit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menurut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pengelompokkan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umur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Pola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penyakit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menurut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jenis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kelamin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Penyebab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kematian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terbesar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2057400" y="506413"/>
            <a:ext cx="5181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Bulanan (RL5)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92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RL5.1. Data pengunjung RS (data total)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RL5.2. Data kunjungan rawat jalan sesuai dengan pengelompokan spesialisasi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RL5.3. Data sepuluh besar penyakit rawat inap (berdasarkan indeks penyakit rawat inap)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RL5.4. Data sepuluh besar penyakit rawat jalan ( berdasarkan indeks penyakit rawat jalan 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981200" y="2667000"/>
            <a:ext cx="5334000" cy="688975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 normalizeH="1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Sylfaen"/>
              </a:rPr>
              <a:t>Terima</a:t>
            </a:r>
            <a:r>
              <a:rPr lang="en-US" sz="3600" kern="10" normalizeH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Sylfaen"/>
              </a:rPr>
              <a:t> </a:t>
            </a:r>
            <a:r>
              <a:rPr lang="en-US" sz="3600" kern="10" normalizeH="1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Sylfaen"/>
              </a:rPr>
              <a:t>Kasih</a:t>
            </a:r>
            <a:endParaRPr lang="en-US" sz="3600" kern="10" normalizeH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Sylfae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077200" cy="2666999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 smtClean="0">
                <a:latin typeface="Arial" charset="0"/>
                <a:cs typeface="Arial" charset="0"/>
              </a:rPr>
              <a:t> SIRS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Menyebutkan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formulir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standar</a:t>
            </a:r>
            <a:r>
              <a:rPr lang="en-US" sz="2200" dirty="0" smtClean="0">
                <a:latin typeface="Arial" charset="0"/>
                <a:cs typeface="Arial" charset="0"/>
              </a:rPr>
              <a:t> SIRS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Memahami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sistematika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alur</a:t>
            </a:r>
            <a:r>
              <a:rPr lang="en-US" sz="2200" dirty="0" smtClean="0">
                <a:latin typeface="Arial" charset="0"/>
                <a:cs typeface="Arial" charset="0"/>
              </a:rPr>
              <a:t> SIRS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Menyebutkan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data </a:t>
            </a:r>
            <a:r>
              <a:rPr lang="en-US" sz="2200" dirty="0" err="1" smtClean="0">
                <a:latin typeface="Arial" charset="0"/>
                <a:cs typeface="Arial" charset="0"/>
              </a:rPr>
              <a:t>laporan</a:t>
            </a:r>
            <a:r>
              <a:rPr lang="en-US" sz="2200" dirty="0" smtClean="0">
                <a:latin typeface="Arial" charset="0"/>
                <a:cs typeface="Arial" charset="0"/>
              </a:rPr>
              <a:t> SIRS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Mengisi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formulir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standar</a:t>
            </a:r>
            <a:r>
              <a:rPr lang="en-US" sz="2200" dirty="0" smtClean="0">
                <a:latin typeface="Arial" charset="0"/>
                <a:cs typeface="Arial" charset="0"/>
              </a:rPr>
              <a:t> SIRS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PENDAHULUAN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Sistem Pelaporan Rumah Sakit ditetapkan pertama kali pada tahun 1952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SPRS telah beberapa kali dilakukan revisi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Keputusan Menteri Kesehatan RI Nomor 1410/MenKes/SK/X/2003, tanggal             1 Oktober 2003 tentang Sistem Informasi Rumah Sakit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362200" y="457200"/>
            <a:ext cx="396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DASAR HUKUM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371600" y="1447800"/>
            <a:ext cx="7086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Keputusan Menteri Kesehatan RI </a:t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Nomor: 1171 tahum 2011 Tentang Sistem Informasi Rumah Sakit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Surat Sekretaris Ditjen Pelayanan Medik </a:t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Nomor: IR.01.01.1.1.1609 tanggal 6 April 2005 Perihal SIRS/Pelaporan RS Online, maka pelaporan mulai berlaku melalui website dengan alamat: www.yanmedik-depkes.net</a:t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33400" y="685800"/>
            <a:ext cx="82296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SISTEM INFORMASI RUMAH SAKIT</a:t>
            </a: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371600" y="1752600"/>
            <a:ext cx="7086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Pelaporan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Sakit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Meliputi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Pengumpulan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Pengolahan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Penyajian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Data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Kegiatan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Pelayanan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Morbiditas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Mortalitas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Ketenagaan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Data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Dasar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Peralatan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dilakukan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manual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komputerisasi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752600" y="5334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TUJUAN SIRS</a:t>
            </a: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914400" y="16002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Tersedianya data sebagai dasar penentuan kebijakan khususnya untuk Rumah Sakit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Tersedianya informasi berupa statistik RS dalam bentuk softcopy (CD interaktif) serta hardcopy (buku Seri 1, 2, 3 dan Daftar RS)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Tersedianya informasi untuk konsumsi masyarakat umum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6096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Formulir Standar dalam Sistem Informasi Rumah Sakit</a:t>
            </a: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931988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RL1	Data Dasar Rumah Sakit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RL2	Data Ketenagaan Rumah Sakit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RL3	Data Kegiatan Rumah Sakit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RL4a	Data Morbiditas Pasien Rawat Inap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RL4b	Data Morbiditas Pasien Rawat Jalan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RL5	Data Bulanan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362200" y="471487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hlink"/>
                </a:solidFill>
                <a:latin typeface="Arial" charset="0"/>
                <a:ea typeface="Times New Roman" pitchFamily="18" charset="0"/>
                <a:cs typeface="Arial" charset="0"/>
              </a:rPr>
              <a:t>RESUME SIRS </a:t>
            </a:r>
            <a:r>
              <a:rPr lang="en-US" sz="2800" dirty="0" smtClean="0">
                <a:solidFill>
                  <a:schemeClr val="hlink"/>
                </a:solidFill>
                <a:latin typeface="Arial" charset="0"/>
                <a:ea typeface="Times New Roman" pitchFamily="18" charset="0"/>
                <a:cs typeface="Arial" charset="0"/>
              </a:rPr>
              <a:t>2011</a:t>
            </a:r>
            <a:endParaRPr lang="en-US" sz="2800" dirty="0">
              <a:solidFill>
                <a:schemeClr val="hlink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6" name="Group 338"/>
          <p:cNvGraphicFramePr>
            <a:graphicFrameLocks noGrp="1"/>
          </p:cNvGraphicFramePr>
          <p:nvPr/>
        </p:nvGraphicFramePr>
        <p:xfrm>
          <a:off x="609600" y="1371603"/>
          <a:ext cx="8077200" cy="4343397"/>
        </p:xfrm>
        <a:graphic>
          <a:graphicData uri="http://schemas.openxmlformats.org/drawingml/2006/table">
            <a:tbl>
              <a:tblPr/>
              <a:tblGrid>
                <a:gridCol w="1639702"/>
                <a:gridCol w="4647130"/>
                <a:gridCol w="1790368"/>
              </a:tblGrid>
              <a:tr h="699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FORMULIR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JENIS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PERIODE PELAPORAN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Dasar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Rumah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sakit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Update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Ketenagaan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Rumah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Sakit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Tahunan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Kegiatan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Rumah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Sakit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Tahunan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RL4a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Keadaan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Morbiditas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Inap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Tahunan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RL4b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Keadaan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Morbiditas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Jalan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Tahunan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RL5.1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Pengunjung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Rumah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Sakit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Bulanan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RL5.2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Kunjungan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Jalan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Bulanan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RL5.3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Daftar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10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Besar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Inap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Bulanan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RL5.4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Daftar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10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Besar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Rawat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Jalan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Bulanan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DATA DASAR RUMAH SAKIT (</a:t>
            </a:r>
            <a:r>
              <a:rPr lang="en-US" sz="3600" dirty="0" smtClean="0">
                <a:solidFill>
                  <a:schemeClr val="hlink"/>
                </a:solidFill>
              </a:rPr>
              <a:t>RL1)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1755100"/>
            <a:ext cx="83058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Data </a:t>
            </a:r>
            <a:r>
              <a:rPr lang="en-US" sz="2800" dirty="0" err="1"/>
              <a:t>tentang</a:t>
            </a:r>
            <a:r>
              <a:rPr lang="en-US" sz="2800" dirty="0"/>
              <a:t> status RS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TT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fasilitas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RJ </a:t>
            </a:r>
            <a:r>
              <a:rPr lang="en-US" sz="2800" dirty="0" err="1"/>
              <a:t>dan</a:t>
            </a:r>
            <a:r>
              <a:rPr lang="en-US" sz="2800" dirty="0"/>
              <a:t> RI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endParaRPr lang="en-US" sz="2800" dirty="0"/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err="1" smtClean="0"/>
              <a:t>Dilaporkan</a:t>
            </a:r>
            <a:r>
              <a:rPr lang="en-US" sz="2800" dirty="0" smtClean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endParaRPr lang="en-US" sz="2800" dirty="0"/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err="1" smtClean="0"/>
              <a:t>Dilaporkan</a:t>
            </a:r>
            <a:r>
              <a:rPr lang="en-US" sz="2800" dirty="0" smtClean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DepKes</a:t>
            </a:r>
            <a:r>
              <a:rPr lang="en-US" sz="2800" dirty="0"/>
              <a:t>, </a:t>
            </a:r>
            <a:r>
              <a:rPr lang="en-US" sz="2800" dirty="0" err="1"/>
              <a:t>Dinas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Sudinkes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493</Words>
  <Application>Microsoft Office PowerPoint</Application>
  <PresentationFormat>On-screen Show (4:3)</PresentationFormat>
  <Paragraphs>117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212</cp:revision>
  <dcterms:created xsi:type="dcterms:W3CDTF">2010-08-24T06:47:44Z</dcterms:created>
  <dcterms:modified xsi:type="dcterms:W3CDTF">2017-10-01T02:25:42Z</dcterms:modified>
</cp:coreProperties>
</file>