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6" r:id="rId2"/>
    <p:sldId id="335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91" r:id="rId14"/>
    <p:sldId id="384" r:id="rId15"/>
    <p:sldId id="385" r:id="rId16"/>
    <p:sldId id="386" r:id="rId17"/>
    <p:sldId id="387" r:id="rId18"/>
    <p:sldId id="388" r:id="rId19"/>
    <p:sldId id="395" r:id="rId20"/>
    <p:sldId id="394" r:id="rId21"/>
    <p:sldId id="39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01/10/2017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94B30E-5FCB-408D-8AB7-6845C20018A4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335DF1-B908-4762-B319-81971FE1475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FE77C-16C3-4398-AB29-C842F197272C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C8C5CC-6A1A-453F-A41D-F1610DD281C5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BE5672-5E57-4CFB-A5C2-FD921A44989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657600"/>
            <a:ext cx="59213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INTERPRETASI INDIKATOR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12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REKAM MEDIS DAN INFORMASI KESEHATAN  FAKULTAS ILMU-ILMU </a:t>
            </a:r>
            <a:r>
              <a:rPr lang="en-US" sz="2000" b="1" dirty="0" smtClean="0">
                <a:solidFill>
                  <a:schemeClr val="bg1"/>
                </a:solidFill>
              </a:rPr>
              <a:t>KESEHATAN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71600" y="685800"/>
            <a:ext cx="6464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LAPORAN BULANAN INSTALASI </a:t>
            </a:r>
          </a:p>
        </p:txBody>
      </p:sp>
      <p:graphicFrame>
        <p:nvGraphicFramePr>
          <p:cNvPr id="6" name="Group 66"/>
          <p:cNvGraphicFramePr>
            <a:graphicFrameLocks noGrp="1"/>
          </p:cNvGraphicFramePr>
          <p:nvPr/>
        </p:nvGraphicFramePr>
        <p:xfrm>
          <a:off x="284163" y="1512888"/>
          <a:ext cx="8577262" cy="3931285"/>
        </p:xfrm>
        <a:graphic>
          <a:graphicData uri="http://schemas.openxmlformats.org/drawingml/2006/table">
            <a:tbl>
              <a:tblPr/>
              <a:tblGrid>
                <a:gridCol w="706437"/>
                <a:gridCol w="2116138"/>
                <a:gridCol w="5754687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KATEGORI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LAPORAN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Laporan Kamar Operasi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tindakan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Golongan operasi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anestesi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pembedahan menurut waktu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Laporan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instalasi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Nama instalasi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tindakan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 tindakan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pembayaran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47"/>
          <p:cNvGraphicFramePr>
            <a:graphicFrameLocks/>
          </p:cNvGraphicFramePr>
          <p:nvPr/>
        </p:nvGraphicFramePr>
        <p:xfrm>
          <a:off x="457200" y="1487488"/>
          <a:ext cx="8229600" cy="3517900"/>
        </p:xfrm>
        <a:graphic>
          <a:graphicData uri="http://schemas.openxmlformats.org/drawingml/2006/table">
            <a:tbl>
              <a:tblPr/>
              <a:tblGrid>
                <a:gridCol w="569913"/>
                <a:gridCol w="2138362"/>
                <a:gridCol w="5521325"/>
              </a:tblGrid>
              <a:tr h="19240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Laporan Farmasi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pelayanan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 resep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 pemakaian obat generik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 persediaan obat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3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Pelayanan PMI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darah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Sifat pelayanan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Spesialisasi penyakit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1371600" y="533400"/>
            <a:ext cx="6464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LAPORAN BULANAN INSTALASI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044575" y="458788"/>
            <a:ext cx="7108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LAPORAN TAHUNAN RAWAT INAP</a:t>
            </a:r>
          </a:p>
        </p:txBody>
      </p:sp>
      <p:graphicFrame>
        <p:nvGraphicFramePr>
          <p:cNvPr id="6" name="Group 22"/>
          <p:cNvGraphicFramePr>
            <a:graphicFrameLocks noGrp="1"/>
          </p:cNvGraphicFramePr>
          <p:nvPr/>
        </p:nvGraphicFramePr>
        <p:xfrm>
          <a:off x="265113" y="1330325"/>
          <a:ext cx="8615362" cy="4937760"/>
        </p:xfrm>
        <a:graphic>
          <a:graphicData uri="http://schemas.openxmlformats.org/drawingml/2006/table">
            <a:tbl>
              <a:tblPr/>
              <a:tblGrid>
                <a:gridCol w="671512"/>
                <a:gridCol w="2152650"/>
                <a:gridCol w="5791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KATEGORI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LAPORAN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Gambaran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umum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RS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masuk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keluar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Meninggal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sebelum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48 jam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Meninggal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sesudah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48 jam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Persentasi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Meninggal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Hari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Rawat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dirawat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perhari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Rasio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pemakaian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tempat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tidur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(BOR)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Lama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Rawat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Rata-rata Lama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Rawat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AvLOS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Kekerapan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pemakaian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TT (BTO)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Rata-rata TT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tidak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ditempati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(TOI)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oup 27"/>
          <p:cNvGraphicFramePr>
            <a:graphicFrameLocks/>
          </p:cNvGraphicFramePr>
          <p:nvPr/>
        </p:nvGraphicFramePr>
        <p:xfrm>
          <a:off x="685800" y="1131888"/>
          <a:ext cx="7772400" cy="4846320"/>
        </p:xfrm>
        <a:graphic>
          <a:graphicData uri="http://schemas.openxmlformats.org/drawingml/2006/table">
            <a:tbl>
              <a:tblPr/>
              <a:tblGrid>
                <a:gridCol w="606425"/>
                <a:gridCol w="1941513"/>
                <a:gridCol w="5224462"/>
              </a:tblGrid>
              <a:tr h="4632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Produktivitas tempat tidur perruangan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Nama ruangan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 masuk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 keluar hidup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 Meninggal sebelum 48 jam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 Meninggal sesudah 48 jam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 Hari Rawat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 Pasien dirawat perhari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 Lama Rawat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Rasio pemakaian tempat tidur (BOR)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Rata-rata Lama Rawat (AvLOS)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Kekerapan pemakaian TT (BTO)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Rata-rata TT tidak ditempati (TOI)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044575" y="458788"/>
            <a:ext cx="6804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LAPORAN BULANAN RAWAT INAP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Group 28"/>
          <p:cNvGraphicFramePr>
            <a:graphicFrameLocks noGrp="1"/>
          </p:cNvGraphicFramePr>
          <p:nvPr/>
        </p:nvGraphicFramePr>
        <p:xfrm>
          <a:off x="609600" y="914400"/>
          <a:ext cx="8229600" cy="5806377"/>
        </p:xfrm>
        <a:graphic>
          <a:graphicData uri="http://schemas.openxmlformats.org/drawingml/2006/table">
            <a:tbl>
              <a:tblPr/>
              <a:tblGrid>
                <a:gridCol w="641350"/>
                <a:gridCol w="2055813"/>
                <a:gridCol w="5532437"/>
              </a:tblGrid>
              <a:tr h="1282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Produktivitas perkelas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TT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Hari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rawat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perkelas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Persentase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BOR per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kelas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Trend Penyakit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10 besar penyakit rumah sakit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10 besar penyakit per ruangan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10 besar penyakit anak-anak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Penyebab Kematian di Rumah Sakit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0838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 besar penyebab kematian di RS</a:t>
                      </a:r>
                    </a:p>
                    <a:p>
                      <a:pPr marL="350838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Kematian berdasarkan gol umur</a:t>
                      </a:r>
                    </a:p>
                    <a:p>
                      <a:pPr marL="350838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Distribusi kematian per wilayah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Pelayanan kamar bersalin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persalinan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Penolong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persalinan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Berat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badan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bayi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saat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lahir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tindakan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Total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persalinan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1196975" y="304800"/>
            <a:ext cx="7108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2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LAPORAN TAHUNAN RAWAT INAP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90600" y="914399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graphicFrame>
        <p:nvGraphicFramePr>
          <p:cNvPr id="6" name="Group 29"/>
          <p:cNvGraphicFramePr>
            <a:graphicFrameLocks noGrp="1"/>
          </p:cNvGraphicFramePr>
          <p:nvPr/>
        </p:nvGraphicFramePr>
        <p:xfrm>
          <a:off x="609600" y="1396999"/>
          <a:ext cx="8229600" cy="5461001"/>
        </p:xfrm>
        <a:graphic>
          <a:graphicData uri="http://schemas.openxmlformats.org/drawingml/2006/table">
            <a:tbl>
              <a:tblPr/>
              <a:tblGrid>
                <a:gridCol w="685800"/>
                <a:gridCol w="2011363"/>
                <a:gridCol w="5532437"/>
              </a:tblGrid>
              <a:tr h="487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KATEGORI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LAPORAN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8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Kunjungan Poliklinik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Nama Klinik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kunjungan ( baru/lama)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kelamin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pembayaran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Trend Penyakit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10 Besar Penyakit Perklinik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Penyakit Berdasarkan umur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Kunjungan Unit Gawat Darurat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spesialisasi penyakit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Tindak lanjut pengobatan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   ( dirawat/tidak dirawat)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Jumlah pasien pulang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Jumlah pasien meninggal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Total pasien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1066800" y="609599"/>
            <a:ext cx="7337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LAPORAN TAHUNAN RAWAT JALAN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24"/>
          <p:cNvGraphicFramePr>
            <a:graphicFrameLocks noGrp="1"/>
          </p:cNvGraphicFramePr>
          <p:nvPr/>
        </p:nvGraphicFramePr>
        <p:xfrm>
          <a:off x="533400" y="1570038"/>
          <a:ext cx="8229600" cy="3651187"/>
        </p:xfrm>
        <a:graphic>
          <a:graphicData uri="http://schemas.openxmlformats.org/drawingml/2006/table">
            <a:tbl>
              <a:tblPr/>
              <a:tblGrid>
                <a:gridCol w="566738"/>
                <a:gridCol w="2130425"/>
                <a:gridCol w="5532437"/>
              </a:tblGrid>
              <a:tr h="1325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Unit Medical Checkup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medical checkup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kelamin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pembayaran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Pelayanan keluarga berencana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0838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Jumlah pasien</a:t>
                      </a:r>
                    </a:p>
                    <a:p>
                      <a:pPr marL="350838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Jenis pelayanan yang diberikan</a:t>
                      </a:r>
                    </a:p>
                    <a:p>
                      <a:pPr marL="350838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Pelayanan imunisasi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75" marR="0" lvl="0" indent="-396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Jumlah pasien</a:t>
                      </a:r>
                    </a:p>
                    <a:p>
                      <a:pPr marL="396875" marR="0" lvl="0" indent="-396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Jenis imunisasi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914400" y="563563"/>
            <a:ext cx="7337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LAPORAN TAHUNAN RAWAT JALAN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54138" y="685800"/>
            <a:ext cx="6508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3200">
                <a:latin typeface="Arial" pitchFamily="34" charset="0"/>
                <a:ea typeface="Times New Roman" pitchFamily="18" charset="0"/>
                <a:cs typeface="Arial" pitchFamily="34" charset="0"/>
              </a:rPr>
              <a:t>LAPORAN TAHUNAN INSTALASI </a:t>
            </a:r>
          </a:p>
        </p:txBody>
      </p:sp>
      <p:graphicFrame>
        <p:nvGraphicFramePr>
          <p:cNvPr id="6" name="Group 24"/>
          <p:cNvGraphicFramePr>
            <a:graphicFrameLocks noGrp="1"/>
          </p:cNvGraphicFramePr>
          <p:nvPr/>
        </p:nvGraphicFramePr>
        <p:xfrm>
          <a:off x="284163" y="1512888"/>
          <a:ext cx="8577262" cy="3931285"/>
        </p:xfrm>
        <a:graphic>
          <a:graphicData uri="http://schemas.openxmlformats.org/drawingml/2006/table">
            <a:tbl>
              <a:tblPr/>
              <a:tblGrid>
                <a:gridCol w="706437"/>
                <a:gridCol w="2116138"/>
                <a:gridCol w="5754687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KATEGORI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LAPORAN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Laporan Kamar Operasi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tindakan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Golongan operasi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anestesi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pembedahan menurut waktu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Laporan instalasi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Nama instalasi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tindakan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 tindakan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pembayaran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20"/>
          <p:cNvGraphicFramePr>
            <a:graphicFrameLocks noGrp="1"/>
          </p:cNvGraphicFramePr>
          <p:nvPr/>
        </p:nvGraphicFramePr>
        <p:xfrm>
          <a:off x="609600" y="1646238"/>
          <a:ext cx="8229600" cy="3230563"/>
        </p:xfrm>
        <a:graphic>
          <a:graphicData uri="http://schemas.openxmlformats.org/drawingml/2006/table">
            <a:tbl>
              <a:tblPr/>
              <a:tblGrid>
                <a:gridCol w="569913"/>
                <a:gridCol w="2138362"/>
                <a:gridCol w="5521325"/>
              </a:tblGrid>
              <a:tr h="1630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Laporan Farmasi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pelayanan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 resep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 pemakaian obat generik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 persediaan obat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Pelayanan PMI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darah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Sifat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pelayanan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Spesialisasi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penyakit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506538" y="685800"/>
            <a:ext cx="6508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3200">
                <a:latin typeface="Arial" pitchFamily="34" charset="0"/>
                <a:ea typeface="Times New Roman" pitchFamily="18" charset="0"/>
                <a:cs typeface="Arial" pitchFamily="34" charset="0"/>
              </a:rPr>
              <a:t>LAPORAN TAHUNAN INSTALASI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438400"/>
          <a:ext cx="6096001" cy="3108960"/>
        </p:xfrm>
        <a:graphic>
          <a:graphicData uri="http://schemas.openxmlformats.org/drawingml/2006/table">
            <a:tbl>
              <a:tblPr/>
              <a:tblGrid>
                <a:gridCol w="2954442"/>
                <a:gridCol w="866637"/>
                <a:gridCol w="768156"/>
                <a:gridCol w="753383"/>
                <a:gridCol w="753383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Ruangan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JUMLAH T.T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Dalam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Bedah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Anak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Jantung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Kebidanan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Hati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Paru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 C C 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 C 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ICU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Anak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10668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r>
              <a:rPr lang="en-US" dirty="0" smtClean="0"/>
              <a:t> Data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 RS ‘X” </a:t>
            </a:r>
            <a:r>
              <a:rPr lang="en-US" dirty="0" err="1" smtClean="0"/>
              <a:t>Januari</a:t>
            </a:r>
            <a:r>
              <a:rPr lang="en-US" dirty="0" smtClean="0"/>
              <a:t>-</a:t>
            </a:r>
            <a:r>
              <a:rPr lang="en-US" dirty="0" err="1" smtClean="0"/>
              <a:t>Februari</a:t>
            </a:r>
            <a:r>
              <a:rPr lang="en-US" dirty="0" smtClean="0"/>
              <a:t> 2017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inap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1981200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Menginterpretasikan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jenis-jenis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laporan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harian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bulanan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tahunan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Menginterpretasikan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kenaikan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penurunan</a:t>
            </a:r>
            <a:r>
              <a:rPr lang="en-US" sz="2200" dirty="0" smtClean="0">
                <a:latin typeface="Arial" charset="0"/>
                <a:cs typeface="Arial" charset="0"/>
              </a:rPr>
              <a:t> data </a:t>
            </a:r>
            <a:r>
              <a:rPr lang="en-US" sz="2200" dirty="0" err="1" smtClean="0">
                <a:latin typeface="Arial" charset="0"/>
                <a:cs typeface="Arial" charset="0"/>
              </a:rPr>
              <a:t>kunjungan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rumah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sakit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INTERPRETASI DATA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663376"/>
          <a:ext cx="6629400" cy="3204024"/>
        </p:xfrm>
        <a:graphic>
          <a:graphicData uri="http://schemas.openxmlformats.org/drawingml/2006/table">
            <a:tbl>
              <a:tblPr/>
              <a:tblGrid>
                <a:gridCol w="523374"/>
                <a:gridCol w="3376604"/>
                <a:gridCol w="990470"/>
                <a:gridCol w="877918"/>
                <a:gridCol w="861034"/>
              </a:tblGrid>
              <a:tr h="399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DOKTER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357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Penyakit Dalam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975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Andi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Sarif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SpPD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Dr.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Irawati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Hadisuwarno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SpPD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Johannes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Santosa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SpPD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Abdullah,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SpPD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Dr.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Syarif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Baharusdin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SpPD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Dr.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Supriyanto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SpPD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KGEH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Dr. Sandy,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SpPD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KGH, FAMS, FASN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Dr.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Tedi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Asmarahadi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SpPD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1447800"/>
            <a:ext cx="701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r>
              <a:rPr lang="en-US" dirty="0" smtClean="0"/>
              <a:t> Data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Spesialis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Januari-Februari</a:t>
            </a:r>
            <a:r>
              <a:rPr lang="en-US" dirty="0" smtClean="0"/>
              <a:t> 2017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676400" y="2740025"/>
            <a:ext cx="6019800" cy="688975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 normalizeH="1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Sylfaen"/>
              </a:rPr>
              <a:t>Terima</a:t>
            </a:r>
            <a:r>
              <a:rPr lang="en-US" sz="3600" kern="10" normalizeH="1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Sylfaen"/>
              </a:rPr>
              <a:t> </a:t>
            </a:r>
            <a:r>
              <a:rPr lang="en-US" sz="3600" kern="10" normalizeH="1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Sylfaen"/>
              </a:rPr>
              <a:t>Kasih</a:t>
            </a:r>
            <a:endParaRPr lang="en-US" sz="3600" kern="10" normalizeH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Sylfae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6"/>
          <p:cNvSpPr txBox="1">
            <a:spLocks noChangeArrowheads="1"/>
          </p:cNvSpPr>
          <p:nvPr/>
        </p:nvSpPr>
        <p:spPr bwMode="auto">
          <a:xfrm>
            <a:off x="304800" y="1524000"/>
            <a:ext cx="3505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  SENSUS HARIAN RAWAT JALAN 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Kunjungan baru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Kunjungan lama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Jenis pembayaran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Jumlah pasien menurut dokter</a:t>
            </a:r>
          </a:p>
        </p:txBody>
      </p:sp>
      <p:sp>
        <p:nvSpPr>
          <p:cNvPr id="6" name="Rectangle 37"/>
          <p:cNvSpPr txBox="1">
            <a:spLocks noChangeArrowheads="1"/>
          </p:cNvSpPr>
          <p:nvPr/>
        </p:nvSpPr>
        <p:spPr>
          <a:xfrm>
            <a:off x="3657600" y="1524000"/>
            <a:ext cx="5257800" cy="5105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  SENSUS HARIAN RAWAT INAP 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Jumlah pasien per ruangan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Jumlah pasien perkelas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Jumlah pasien menurut jenis kelamin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Jumlah pasien menurut jenis pembayaran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Jumlah pasien rumah sakit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BOR total rumah sakit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BOR perkelas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1219200" y="6096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Arial" pitchFamily="34" charset="0"/>
              </a:rPr>
              <a:t>LAPORAN HARIAN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52400" y="1371600"/>
            <a:ext cx="8763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    LAPORAN HARIAN GAWAT DARURAT 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Jumlah kunjungan pasien (baru-lama)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Jumlah pasien menurut kasus penyakit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Tindak lanjut pengobatan ( dirawat/tidak dirawat)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Jumlah pasien pulang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Jumlah pasien meninggal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Total pasien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1676400" y="4648200"/>
            <a:ext cx="7162800" cy="1828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   LAPORAN HARIAN INSTALASI 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Jumlah pasien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Jumlah tindakan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Jumlah tindakan menurut dokter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19200" y="5334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LAPORAN HARIAN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4575" y="458788"/>
            <a:ext cx="6804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LAPORAN BULANAN RAWAT INAP</a:t>
            </a:r>
          </a:p>
        </p:txBody>
      </p:sp>
      <p:graphicFrame>
        <p:nvGraphicFramePr>
          <p:cNvPr id="6" name="Group 44"/>
          <p:cNvGraphicFramePr>
            <a:graphicFrameLocks noGrp="1"/>
          </p:cNvGraphicFramePr>
          <p:nvPr/>
        </p:nvGraphicFramePr>
        <p:xfrm>
          <a:off x="265113" y="1330325"/>
          <a:ext cx="8615362" cy="4937760"/>
        </p:xfrm>
        <a:graphic>
          <a:graphicData uri="http://schemas.openxmlformats.org/drawingml/2006/table">
            <a:tbl>
              <a:tblPr/>
              <a:tblGrid>
                <a:gridCol w="671512"/>
                <a:gridCol w="2152650"/>
                <a:gridCol w="5791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KATEGORI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LAPORAN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Gambaran umum RS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masuk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keluar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Meninggal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sebelum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48 jam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Meninggal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sesudah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48 jam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Persentasi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Meninggal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Hari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Rawat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dirawat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perhari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Rasio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pemakaian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tempat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tidur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(BOR)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Lama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Rawat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Rata-rata Lama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Rawat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AvLOS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Kekerapan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pemakaian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TT (BTO)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Rata-rata TT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tidak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ditempati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(TOI)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27"/>
          <p:cNvGraphicFramePr>
            <a:graphicFrameLocks/>
          </p:cNvGraphicFramePr>
          <p:nvPr/>
        </p:nvGraphicFramePr>
        <p:xfrm>
          <a:off x="685800" y="1131888"/>
          <a:ext cx="7772400" cy="4846320"/>
        </p:xfrm>
        <a:graphic>
          <a:graphicData uri="http://schemas.openxmlformats.org/drawingml/2006/table">
            <a:tbl>
              <a:tblPr/>
              <a:tblGrid>
                <a:gridCol w="606425"/>
                <a:gridCol w="1941513"/>
                <a:gridCol w="5224462"/>
              </a:tblGrid>
              <a:tr h="4632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Produktivitas tempat tidur perruangan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Nama ruangan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 masuk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 keluar hidup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 Meninggal sebelum 48 jam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Pasien Meninggal sesudah 48 jam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 Hari Rawat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 Pasien dirawat perhari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 Lama Rawat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Rasio pemakaian tempat tidur (BOR)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Rata-rata Lama Rawat (AvLOS)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Kekerapan pemakaian TT (BTO)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Rata-rata TT tidak ditempati (TOI)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044575" y="458788"/>
            <a:ext cx="6804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LAPORAN BULANAN RAWAT INAP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Group 97"/>
          <p:cNvGraphicFramePr>
            <a:graphicFrameLocks/>
          </p:cNvGraphicFramePr>
          <p:nvPr/>
        </p:nvGraphicFramePr>
        <p:xfrm>
          <a:off x="457200" y="762000"/>
          <a:ext cx="8229600" cy="5806377"/>
        </p:xfrm>
        <a:graphic>
          <a:graphicData uri="http://schemas.openxmlformats.org/drawingml/2006/table">
            <a:tbl>
              <a:tblPr/>
              <a:tblGrid>
                <a:gridCol w="641350"/>
                <a:gridCol w="2055813"/>
                <a:gridCol w="5532437"/>
              </a:tblGrid>
              <a:tr h="1282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Produktivitas perkelas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TT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Hari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rawat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perkelas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Persentase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BOR per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kelas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Trend Penyakit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10 besar penyakit rumah sakit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10 besar penyakit per ruangan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10 besar penyakit anak-anak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Penyebab Kematian di Rumah Sakit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0838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 besar penyebab kematian di RS</a:t>
                      </a:r>
                    </a:p>
                    <a:p>
                      <a:pPr marL="350838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Kematian berdasarkan gol umur</a:t>
                      </a:r>
                    </a:p>
                    <a:p>
                      <a:pPr marL="350838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Distribusi kematian per wilayah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Pelayanan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kamar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bersalin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persalinan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Penolong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persalinan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Berat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badan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bayi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saat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lahir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tindakan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Total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persalinan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90"/>
          <p:cNvSpPr>
            <a:spLocks noChangeArrowheads="1"/>
          </p:cNvSpPr>
          <p:nvPr/>
        </p:nvSpPr>
        <p:spPr bwMode="auto">
          <a:xfrm>
            <a:off x="1044575" y="152400"/>
            <a:ext cx="6804025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/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LAPORAN BULANAN RAWAT INAP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Group 93"/>
          <p:cNvGraphicFramePr>
            <a:graphicFrameLocks/>
          </p:cNvGraphicFramePr>
          <p:nvPr/>
        </p:nvGraphicFramePr>
        <p:xfrm>
          <a:off x="457200" y="939800"/>
          <a:ext cx="8229600" cy="5461001"/>
        </p:xfrm>
        <a:graphic>
          <a:graphicData uri="http://schemas.openxmlformats.org/drawingml/2006/table">
            <a:tbl>
              <a:tblPr/>
              <a:tblGrid>
                <a:gridCol w="685800"/>
                <a:gridCol w="2011363"/>
                <a:gridCol w="5532437"/>
              </a:tblGrid>
              <a:tr h="487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KATEGORI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LAPORAN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8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Kunjungan Poliklinik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Nama Klinik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kunjungan ( baru/lama)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kelamin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pembayaran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Trend Penyakit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10 Besar Penyakit Perklinik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Kunjungan Unit Gawat Darurat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spesialisasi penyakit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Tindak lanjut pengobatan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   ( dirawat/tidak dirawat)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Jumlah pasien pulang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Jumlah pasien meninggal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Total pasien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91"/>
          <p:cNvSpPr>
            <a:spLocks noChangeArrowheads="1"/>
          </p:cNvSpPr>
          <p:nvPr/>
        </p:nvSpPr>
        <p:spPr bwMode="auto">
          <a:xfrm>
            <a:off x="1044575" y="152400"/>
            <a:ext cx="7337425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/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LAPORAN BULANAN RAWAT JALAN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73"/>
          <p:cNvGraphicFramePr>
            <a:graphicFrameLocks/>
          </p:cNvGraphicFramePr>
          <p:nvPr/>
        </p:nvGraphicFramePr>
        <p:xfrm>
          <a:off x="457200" y="1609725"/>
          <a:ext cx="8229600" cy="4008438"/>
        </p:xfrm>
        <a:graphic>
          <a:graphicData uri="http://schemas.openxmlformats.org/drawingml/2006/table">
            <a:tbl>
              <a:tblPr/>
              <a:tblGrid>
                <a:gridCol w="566738"/>
                <a:gridCol w="2130425"/>
                <a:gridCol w="5532437"/>
              </a:tblGrid>
              <a:tr h="1317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Unit Medical Checkup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medical checkup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kelamin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pembayaran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4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Pelayanan keluarga berencana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0838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Jumlah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50838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Jenis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pelayanan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yang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diberikan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50838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Pelayanan imunisasi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75" marR="0" lvl="0" indent="-396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Jumlah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96875" marR="0" lvl="0" indent="-396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Jenis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imunisasi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71"/>
          <p:cNvSpPr>
            <a:spLocks noChangeArrowheads="1"/>
          </p:cNvSpPr>
          <p:nvPr/>
        </p:nvSpPr>
        <p:spPr bwMode="auto">
          <a:xfrm>
            <a:off x="838200" y="609600"/>
            <a:ext cx="7337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LAPORAN BULANAN RAWAT JALAN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1031</Words>
  <Application>Microsoft Office PowerPoint</Application>
  <PresentationFormat>On-screen Show (4:3)</PresentationFormat>
  <Paragraphs>394</Paragraphs>
  <Slides>21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INTERPRETASI DATA</vt:lpstr>
      <vt:lpstr>Slide 21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213</cp:revision>
  <dcterms:created xsi:type="dcterms:W3CDTF">2010-08-24T06:47:44Z</dcterms:created>
  <dcterms:modified xsi:type="dcterms:W3CDTF">2017-10-01T04:27:25Z</dcterms:modified>
</cp:coreProperties>
</file>