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6" r:id="rId2"/>
    <p:sldId id="33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8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02/10/2017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438400" y="3657600"/>
            <a:ext cx="6934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SISTEM PENCATATAN DAN PELAPORAN TERPADU PUSKESMAS (SP2TP)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13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KESEHATAN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00075" y="727075"/>
            <a:ext cx="79644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lnSpc>
                <a:spcPct val="150000"/>
              </a:lnSpc>
            </a:pPr>
            <a:r>
              <a:rPr lang="en-US" sz="3000" dirty="0">
                <a:solidFill>
                  <a:schemeClr val="tx2"/>
                </a:solidFill>
              </a:rPr>
              <a:t>DATA LAPORAN KEGIATAN PUSKESMAS: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(</a:t>
            </a:r>
            <a:r>
              <a:rPr lang="en-US" sz="2400" dirty="0" err="1"/>
              <a:t>Kes</a:t>
            </a:r>
            <a:r>
              <a:rPr lang="en-US" sz="2400" dirty="0"/>
              <a:t>. </a:t>
            </a:r>
            <a:r>
              <a:rPr lang="en-US" sz="2400" dirty="0" err="1"/>
              <a:t>Perorangan</a:t>
            </a:r>
            <a:r>
              <a:rPr lang="en-US" sz="2400" dirty="0"/>
              <a:t>)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(</a:t>
            </a:r>
            <a:r>
              <a:rPr lang="en-US" sz="2400" dirty="0" err="1"/>
              <a:t>Kesmas</a:t>
            </a:r>
            <a:r>
              <a:rPr lang="en-US" sz="2400" dirty="0"/>
              <a:t>)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09600" y="3048000"/>
            <a:ext cx="8077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600">
                <a:solidFill>
                  <a:schemeClr val="tx2"/>
                </a:solidFill>
              </a:rPr>
              <a:t>DATA LAPORAN ADMINISTRASI PUSKESMAS: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/>
              <a:t>Data Tenaga, Peralatan, Keuangan, Dll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772400" cy="23574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bg2"/>
                </a:solidFill>
              </a:rPr>
              <a:t>DATA RUTIN DARI MASYARAKAT:</a:t>
            </a:r>
          </a:p>
          <a:p>
            <a:pPr marL="182563" indent="-182563" eaLnBrk="1" hangingPunct="1">
              <a:lnSpc>
                <a:spcPct val="120000"/>
              </a:lnSpc>
              <a:buFontTx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Data </a:t>
            </a:r>
            <a:r>
              <a:rPr lang="en-US" sz="2400" dirty="0" err="1">
                <a:solidFill>
                  <a:schemeClr val="bg2"/>
                </a:solidFill>
              </a:rPr>
              <a:t>Ibu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Hamil</a:t>
            </a:r>
            <a:r>
              <a:rPr lang="en-US" sz="2400" dirty="0">
                <a:solidFill>
                  <a:schemeClr val="bg2"/>
                </a:solidFill>
              </a:rPr>
              <a:t>, Data </a:t>
            </a:r>
            <a:r>
              <a:rPr lang="en-US" sz="2400" dirty="0" err="1">
                <a:solidFill>
                  <a:schemeClr val="bg2"/>
                </a:solidFill>
              </a:rPr>
              <a:t>Bayi</a:t>
            </a:r>
            <a:r>
              <a:rPr lang="en-US" sz="2400" dirty="0">
                <a:solidFill>
                  <a:schemeClr val="bg2"/>
                </a:solidFill>
              </a:rPr>
              <a:t>/</a:t>
            </a:r>
            <a:r>
              <a:rPr lang="en-US" sz="2400" dirty="0" err="1">
                <a:solidFill>
                  <a:schemeClr val="bg2"/>
                </a:solidFill>
              </a:rPr>
              <a:t>Balita</a:t>
            </a:r>
            <a:r>
              <a:rPr lang="en-US" sz="2400" dirty="0">
                <a:solidFill>
                  <a:schemeClr val="bg2"/>
                </a:solidFill>
              </a:rPr>
              <a:t>, Data </a:t>
            </a:r>
            <a:r>
              <a:rPr lang="en-US" sz="2400" dirty="0" err="1">
                <a:solidFill>
                  <a:schemeClr val="bg2"/>
                </a:solidFill>
              </a:rPr>
              <a:t>Puskesmas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persalinan</a:t>
            </a:r>
            <a:r>
              <a:rPr lang="en-US" sz="2400" dirty="0">
                <a:solidFill>
                  <a:schemeClr val="bg2"/>
                </a:solidFill>
              </a:rPr>
              <a:t>,  </a:t>
            </a:r>
            <a:r>
              <a:rPr lang="en-US" sz="2400" dirty="0" err="1">
                <a:solidFill>
                  <a:schemeClr val="bg2"/>
                </a:solidFill>
              </a:rPr>
              <a:t>Kesling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Dll</a:t>
            </a:r>
            <a:endParaRPr lang="en-US" sz="900" dirty="0">
              <a:solidFill>
                <a:schemeClr val="bg2"/>
              </a:solidFill>
            </a:endParaRPr>
          </a:p>
          <a:p>
            <a:pPr marL="182563" indent="-182563" eaLnBrk="1" hangingPunct="1">
              <a:lnSpc>
                <a:spcPct val="120000"/>
              </a:lnSpc>
              <a:buFontTx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Data </a:t>
            </a:r>
            <a:r>
              <a:rPr lang="en-US" sz="2400" dirty="0" err="1">
                <a:solidFill>
                  <a:schemeClr val="bg2"/>
                </a:solidFill>
              </a:rPr>
              <a:t>dikumpulkan</a:t>
            </a:r>
            <a:r>
              <a:rPr lang="en-US" sz="2400" dirty="0">
                <a:solidFill>
                  <a:schemeClr val="bg2"/>
                </a:solidFill>
              </a:rPr>
              <a:t>/</a:t>
            </a:r>
            <a:r>
              <a:rPr lang="en-US" sz="2400" dirty="0" err="1">
                <a:solidFill>
                  <a:schemeClr val="bg2"/>
                </a:solidFill>
              </a:rPr>
              <a:t>dikoordinasikan</a:t>
            </a:r>
            <a:r>
              <a:rPr lang="en-US" sz="2400" dirty="0">
                <a:solidFill>
                  <a:schemeClr val="bg2"/>
                </a:solidFill>
              </a:rPr>
              <a:t>  </a:t>
            </a:r>
            <a:r>
              <a:rPr lang="en-US" sz="2400" dirty="0" err="1">
                <a:solidFill>
                  <a:schemeClr val="bg2"/>
                </a:solidFill>
              </a:rPr>
              <a:t>oleh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petugas</a:t>
            </a:r>
            <a:r>
              <a:rPr lang="en-US" sz="2400" dirty="0">
                <a:solidFill>
                  <a:schemeClr val="bg2"/>
                </a:solidFill>
              </a:rPr>
              <a:t> SP2TP &amp; </a:t>
            </a:r>
            <a:r>
              <a:rPr lang="en-US" sz="2400" dirty="0" err="1">
                <a:solidFill>
                  <a:schemeClr val="bg2"/>
                </a:solidFill>
              </a:rPr>
              <a:t>Bidan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Desa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81025" y="4305300"/>
            <a:ext cx="7724775" cy="133350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/>
              <a:t>DATA YANG DIKUMPULKAN SEWAKTU-WAKTU: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KK,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sz="2400" dirty="0"/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Dikumpulkan</a:t>
            </a:r>
            <a:r>
              <a:rPr lang="en-US" sz="2000" dirty="0"/>
              <a:t>/</a:t>
            </a:r>
            <a:r>
              <a:rPr lang="en-US" sz="2000" dirty="0" err="1"/>
              <a:t>dikoordinasikan</a:t>
            </a:r>
            <a:r>
              <a:rPr lang="en-US" sz="2000" dirty="0"/>
              <a:t>  </a:t>
            </a:r>
            <a:r>
              <a:rPr lang="en-US" sz="2000" dirty="0" err="1"/>
              <a:t>oleh</a:t>
            </a:r>
            <a:r>
              <a:rPr lang="en-US" sz="2000" dirty="0"/>
              <a:t> Kader </a:t>
            </a:r>
            <a:r>
              <a:rPr lang="en-US" sz="2000" dirty="0" err="1"/>
              <a:t>Desa</a:t>
            </a:r>
            <a:endParaRPr lang="en-US" sz="2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447800" y="57785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chemeClr val="tx2"/>
                </a:solidFill>
              </a:rPr>
              <a:t>JENIS DATA PUSKESMAS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9"/>
          <p:cNvSpPr txBox="1">
            <a:spLocks noChangeArrowheads="1"/>
          </p:cNvSpPr>
          <p:nvPr/>
        </p:nvSpPr>
        <p:spPr bwMode="auto">
          <a:xfrm>
            <a:off x="609600" y="5334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PELAPORAN PUSKESMAS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533400" y="1905000"/>
            <a:ext cx="8305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LAPORAN BULANAN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Formulir LB1	: Data Kesakitan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Formulir LB2	: Laporan Pemakaian dan Lembar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	  Permintaan Obat (LPLPO)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Formulir LB3	: Data Gizi, KIA, Imunisasi dan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	  Pengamatan Penyakit Menular (P2M)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Formulir LB4	: Data Kegiatan Puskesmas</a:t>
            </a:r>
          </a:p>
        </p:txBody>
      </p:sp>
      <p:sp>
        <p:nvSpPr>
          <p:cNvPr id="7" name="Text Box 52"/>
          <p:cNvSpPr txBox="1">
            <a:spLocks noChangeArrowheads="1"/>
          </p:cNvSpPr>
          <p:nvPr/>
        </p:nvSpPr>
        <p:spPr bwMode="auto">
          <a:xfrm>
            <a:off x="685800" y="5334000"/>
            <a:ext cx="7573963" cy="3968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Dilaporkan selambat-lambatnya tanggal 10 bulan berikutnya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1325" indent="-441325" eaLnBrk="1" hangingPunct="1">
              <a:lnSpc>
                <a:spcPct val="130000"/>
              </a:lnSpc>
            </a:pPr>
            <a:r>
              <a:rPr lang="en-US" sz="3200" dirty="0"/>
              <a:t>LAPORAN TAHUNAN</a:t>
            </a:r>
          </a:p>
          <a:p>
            <a:pPr marL="441325" indent="-441325" eaLnBrk="1" hangingPunct="1">
              <a:lnSpc>
                <a:spcPct val="130000"/>
              </a:lnSpc>
              <a:buFontTx/>
              <a:buChar char="•"/>
            </a:pPr>
            <a:r>
              <a:rPr lang="en-US" sz="2400" dirty="0" err="1"/>
              <a:t>Formulir</a:t>
            </a:r>
            <a:r>
              <a:rPr lang="en-US" sz="2400" dirty="0"/>
              <a:t> LT1  : Data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Puskesmas</a:t>
            </a:r>
            <a:endParaRPr lang="en-US" sz="2400" dirty="0"/>
          </a:p>
          <a:p>
            <a:pPr marL="441325" indent="-441325" eaLnBrk="1" hangingPunct="1">
              <a:lnSpc>
                <a:spcPct val="130000"/>
              </a:lnSpc>
              <a:buFontTx/>
              <a:buChar char="•"/>
            </a:pPr>
            <a:r>
              <a:rPr lang="en-US" sz="2400" dirty="0" err="1"/>
              <a:t>Formulir</a:t>
            </a:r>
            <a:r>
              <a:rPr lang="en-US" sz="2400" dirty="0"/>
              <a:t> LT2  : Data </a:t>
            </a:r>
            <a:r>
              <a:rPr lang="en-US" sz="2400" dirty="0" err="1"/>
              <a:t>Kepegawaian</a:t>
            </a:r>
            <a:r>
              <a:rPr lang="en-US" sz="2400" dirty="0"/>
              <a:t> </a:t>
            </a:r>
            <a:r>
              <a:rPr lang="en-US" sz="2400" dirty="0" err="1"/>
              <a:t>Puskesmas</a:t>
            </a:r>
            <a:r>
              <a:rPr lang="en-US" sz="2400" dirty="0"/>
              <a:t> </a:t>
            </a:r>
          </a:p>
          <a:p>
            <a:pPr marL="441325" indent="-441325" eaLnBrk="1" hangingPunct="1">
              <a:lnSpc>
                <a:spcPct val="130000"/>
              </a:lnSpc>
              <a:buFontTx/>
              <a:buChar char="•"/>
            </a:pPr>
            <a:r>
              <a:rPr lang="en-US" sz="2400" dirty="0" err="1"/>
              <a:t>Formulir</a:t>
            </a:r>
            <a:r>
              <a:rPr lang="en-US" sz="2400" dirty="0"/>
              <a:t> LT3  : Data </a:t>
            </a:r>
            <a:r>
              <a:rPr lang="en-US" sz="2400" dirty="0" err="1"/>
              <a:t>Ketersediaan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 marL="441325" indent="-441325" eaLnBrk="1" hangingPunct="1">
              <a:lnSpc>
                <a:spcPct val="130000"/>
              </a:lnSpc>
            </a:pPr>
            <a:r>
              <a:rPr lang="en-US" sz="2400" dirty="0"/>
              <a:t>			         </a:t>
            </a:r>
            <a:r>
              <a:rPr lang="en-US" sz="2400" dirty="0" err="1"/>
              <a:t>Permintaan</a:t>
            </a:r>
            <a:r>
              <a:rPr lang="en-US" sz="2400" dirty="0"/>
              <a:t> 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Puskesmas</a:t>
            </a:r>
            <a:endParaRPr lang="en-US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219200" y="53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PELAPORAN PUSKESMAS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8500" y="4648200"/>
            <a:ext cx="7759700" cy="3968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Dilaporkan selambat-lambatnya bulan kedua tahun berikutnya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752600"/>
            <a:ext cx="815340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800"/>
              <a:t>Puskesmas yang telah ditetapkan untuk pemantauan program tertentu juga mengirimkan </a:t>
            </a:r>
          </a:p>
          <a:p>
            <a:pPr eaLnBrk="1" hangingPunct="1">
              <a:lnSpc>
                <a:spcPct val="130000"/>
              </a:lnSpc>
            </a:pPr>
            <a:r>
              <a:rPr lang="en-US" sz="3200"/>
              <a:t>LAPORAN SENTINEL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2400"/>
              <a:t> LB1S  : Data Penyakit yang Dapat Dicegah dengan 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/>
              <a:t>	    Imunisasi (PD3I) dan Penyakit Diare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2400"/>
              <a:t> LB2S : Data KIA, Gizi, ISPA dan Penyakit Akibat 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/>
              <a:t>	    Kerja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219200" y="53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PELAPORAN PUSKESMAS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4400" y="590550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>
                <a:solidFill>
                  <a:schemeClr val="tx2"/>
                </a:solidFill>
              </a:rPr>
              <a:t>ALUR PELAPORAN PUSKESMAS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11513" y="1785938"/>
            <a:ext cx="18478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DEPKES</a:t>
            </a:r>
          </a:p>
          <a:p>
            <a:pPr eaLnBrk="1" hangingPunct="1"/>
            <a:r>
              <a:rPr lang="en-US" sz="2400"/>
              <a:t>PUSDATIN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13400" y="1785938"/>
            <a:ext cx="23431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DEPKES</a:t>
            </a:r>
          </a:p>
          <a:p>
            <a:pPr eaLnBrk="1" hangingPunct="1"/>
            <a:r>
              <a:rPr lang="en-US" sz="2400"/>
              <a:t>DITJEN2, DLL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00400" y="2944813"/>
            <a:ext cx="17732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DINKES </a:t>
            </a:r>
          </a:p>
          <a:p>
            <a:pPr eaLnBrk="1" hangingPunct="1"/>
            <a:r>
              <a:rPr lang="en-US" sz="2400"/>
              <a:t>PROVINSI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00400" y="4071938"/>
            <a:ext cx="180816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DINKES</a:t>
            </a:r>
          </a:p>
          <a:p>
            <a:pPr eaLnBrk="1" hangingPunct="1"/>
            <a:r>
              <a:rPr lang="en-US" sz="2400"/>
              <a:t>KAB/KOTA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048000" y="5407025"/>
            <a:ext cx="20780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PUSKESMAS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029200" y="5407025"/>
            <a:ext cx="20780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PUSKESMAS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66800" y="5407025"/>
            <a:ext cx="20780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PUSKESMAS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1981200" y="4483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953000" y="21209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3962400" y="48641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3962400" y="3733800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3962400" y="25781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5943600" y="45593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1981200" y="44831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4953000" y="45593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76400" y="68580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LAPORAN BULANAN DATA KESAKITAN (LB1)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85800" y="2035175"/>
            <a:ext cx="78486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/>
              <a:t>Adalah Laporan Data Kesakitan dari seluruh pasien yang berobat ke Puskesmas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/>
              <a:t>Sumber Data : Buku Harian Pelayanan Puskesmas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/>
              <a:t>Pengelompokkan Jenis Penyakit Menurut Umur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LAPORAN BULANAN OBAT-OBATAN (LB2)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8001000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/>
              <a:t>Adalah Laporan tentang pemakaian dan pengeluaran obat yang dikeluarkan Puskesmas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/>
              <a:t>Sumber Data : Buku Harian Petugas Farmasi Puskesmas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/>
              <a:t>Berisi Data    : Nama dan Jumlah obat yang keluar dan jumlah akhir bulan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219200" y="5334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LAPORAN BULANAN GIZI, KIA, IMUNISASI DAN P2M (LB3)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33400" y="1676400"/>
            <a:ext cx="80772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600" dirty="0"/>
              <a:t>LAPORAN BULANAN KIA DAN GIZI</a:t>
            </a:r>
          </a:p>
          <a:p>
            <a:pPr marL="225425" indent="-225425">
              <a:lnSpc>
                <a:spcPct val="120000"/>
              </a:lnSpc>
              <a:spcBef>
                <a:spcPct val="50000"/>
              </a:spcBef>
            </a:pPr>
            <a:r>
              <a:rPr lang="en-US" sz="2800" dirty="0"/>
              <a:t>   KIA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kunjungan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r>
              <a:rPr lang="en-US" sz="2800" dirty="0"/>
              <a:t>, </a:t>
            </a:r>
            <a:r>
              <a:rPr lang="en-US" sz="2800" dirty="0" err="1"/>
              <a:t>risti</a:t>
            </a:r>
            <a:r>
              <a:rPr lang="en-US" sz="2800" dirty="0"/>
              <a:t>,   </a:t>
            </a:r>
            <a:r>
              <a:rPr lang="en-US" sz="2800" dirty="0" err="1"/>
              <a:t>neonatus</a:t>
            </a:r>
            <a:r>
              <a:rPr lang="en-US" sz="2800" dirty="0"/>
              <a:t>, 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kematian</a:t>
            </a:r>
            <a:r>
              <a:rPr lang="en-US" sz="2800" dirty="0"/>
              <a:t> </a:t>
            </a:r>
            <a:r>
              <a:rPr lang="en-US" sz="2800" dirty="0" err="1"/>
              <a:t>dll</a:t>
            </a:r>
            <a:endParaRPr lang="en-US" sz="2800" dirty="0"/>
          </a:p>
          <a:p>
            <a:pPr marL="225425" indent="-22542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600" dirty="0"/>
              <a:t>LAPORAN BULANAN IMUNISASI DAN P2M</a:t>
            </a:r>
            <a:endParaRPr lang="en-US" sz="2800" dirty="0"/>
          </a:p>
          <a:p>
            <a:pPr marL="225425" indent="-22542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 err="1"/>
              <a:t>Sumber</a:t>
            </a:r>
            <a:r>
              <a:rPr lang="en-US" sz="2800" dirty="0"/>
              <a:t> Data : </a:t>
            </a:r>
            <a:r>
              <a:rPr lang="en-US" sz="2800" dirty="0" err="1"/>
              <a:t>Puskesmas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sarana2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wilayahnya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LAPORAN BULANAN KEGIATAN PUSKESMAS (LB4)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82296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indent="-2921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800"/>
              <a:t>Adalah Laporan Seluruh Kegiatan di Puskesmas</a:t>
            </a:r>
          </a:p>
          <a:p>
            <a:pPr marL="292100" indent="-2921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800"/>
              <a:t>Sumber data dari Puskesmas dan sarana2 kesehatan yang ada di wilayahnya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Puskesmas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SP2TP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Pencatatan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Puskesmas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Pengelompokan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Puskesmas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laporan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bulanan</a:t>
            </a:r>
            <a:r>
              <a:rPr lang="en-US" sz="2200" dirty="0" smtClean="0">
                <a:latin typeface="Arial" charset="0"/>
                <a:cs typeface="Arial" charset="0"/>
              </a:rPr>
              <a:t> (LB)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laporan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tahunan</a:t>
            </a:r>
            <a:r>
              <a:rPr lang="en-US" sz="2200" dirty="0" smtClean="0">
                <a:latin typeface="Arial" charset="0"/>
                <a:cs typeface="Arial" charset="0"/>
              </a:rPr>
              <a:t> (LT)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8382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PENGOLAHAN DAN ANALISIS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84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Puskesmas dapat mengolah laporan menjadi: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Pemantauan Wilayah Setempat (PWS)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Distribusi Penyakit dan kecenderungannya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Stratifikasi Puskesmas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676400" y="2740025"/>
            <a:ext cx="6019800" cy="68897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 normalizeH="1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Terima</a:t>
            </a:r>
            <a:r>
              <a:rPr lang="en-US" sz="3600" kern="10" normalizeH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 </a:t>
            </a:r>
            <a:r>
              <a:rPr lang="en-US" sz="3600" kern="10" normalizeH="1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Kasih</a:t>
            </a:r>
            <a:endParaRPr lang="en-US" sz="3600" kern="1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Sylfae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4572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PUSKESMAS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9050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Puskesmas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fasilitas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menyelenggarakan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perseorangan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mengutamakan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preventif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mencapai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derajat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setinggi-tingginya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wilayah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71600" y="639763"/>
            <a:ext cx="640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PEMANFAATAN INFORMASI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2362200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 AKURAT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TEPAT WAKTU   ?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57200" y="2878138"/>
            <a:ext cx="1752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0" y="3106738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SUMBER DATA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514600" y="2878138"/>
            <a:ext cx="1752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667000" y="30480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DATA DAN INFORMASI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648200" y="2819400"/>
            <a:ext cx="2057400" cy="103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PERENCANAAN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 EVALUASI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 KEBIJAKAN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934200" y="3048000"/>
            <a:ext cx="1524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PROGRAM PIMPINAN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648200" y="4478338"/>
            <a:ext cx="1981200" cy="103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PELAYANAN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PROMOSI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/>
              <a:t>PENERANGAN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934200" y="4706938"/>
            <a:ext cx="1828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MASYARAKAT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2672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7056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2766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629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276600" y="487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09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5334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SISTEM PENCATATAN DAN PELAPORAN TERPADU PUSKESMAS (SP2TP)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7848600" cy="16764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SK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Dirjen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BinKesMas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No.590/BM/DJ/INFO/V/96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TENTANG </a:t>
            </a:r>
          </a:p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Penyederhanaan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Sistem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Pencatatan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Pelaporan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Terpadu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Puskesmas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914400"/>
            <a:ext cx="8077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158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SP2TP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pencatatan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pelaporan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tenaga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Puskesmas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15875" eaLnBrk="0" hangingPunct="0">
              <a:spcBef>
                <a:spcPct val="20000"/>
              </a:spcBef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kesatuan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terdiri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komponen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berkaitan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berintegrasi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158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Terpadu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gabungan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macam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Puskesmas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dihindarkan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adanya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pencatatan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maupun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pelaporan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 ( overlapping ),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memperberat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petugas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Puskesmas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6096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PENCATATAN PUSKESMAS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676400"/>
            <a:ext cx="762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Ada 2 (dua) jenis pencatatan: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Pencatatan di dalam gedung Puskesmas</a:t>
            </a:r>
          </a:p>
          <a:p>
            <a:pPr marL="1047750" marR="0" lvl="1" indent="-5905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Kartu Tanda Pengenal Keluarga (KTPK) </a:t>
            </a:r>
          </a:p>
          <a:p>
            <a:pPr marL="1047750" marR="0" lvl="1" indent="-5905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Kartu Status Perorangan</a:t>
            </a:r>
          </a:p>
          <a:p>
            <a:pPr marL="1047750" marR="0" lvl="1" indent="-5905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Buku Register	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Pencatatan di luar gedung Puskesmas</a:t>
            </a:r>
          </a:p>
          <a:p>
            <a:pPr marL="1047750" marR="0" lvl="1" indent="-5905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Buku Register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5105400"/>
            <a:ext cx="6035675" cy="118745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Bagi Keluarga dengan resiko tertentu dipergunakan Rekam Kesehatan Keluarga (Family Folder)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2114550"/>
            <a:ext cx="85344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365125"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1. DATA EKSTERN :</a:t>
            </a:r>
          </a:p>
          <a:p>
            <a:pPr marL="365125" indent="-365125"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    </a:t>
            </a:r>
            <a:r>
              <a:rPr lang="en-US" sz="2400" dirty="0" err="1"/>
              <a:t>Sumber</a:t>
            </a:r>
            <a:r>
              <a:rPr lang="en-US" sz="2400" dirty="0"/>
              <a:t> Data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</a:p>
          <a:p>
            <a:pPr marL="365125" indent="-365125"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   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Program</a:t>
            </a:r>
          </a:p>
          <a:p>
            <a:pPr marL="365125" indent="-365125"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2. DATA INTERN :</a:t>
            </a:r>
          </a:p>
          <a:p>
            <a:pPr marL="365125" indent="-365125">
              <a:spcBef>
                <a:spcPct val="50000"/>
              </a:spcBef>
            </a:pPr>
            <a:r>
              <a:rPr lang="en-US" sz="2400" dirty="0"/>
              <a:t>    </a:t>
            </a:r>
            <a:r>
              <a:rPr lang="en-US" sz="2400" dirty="0" err="1"/>
              <a:t>Sumber</a:t>
            </a:r>
            <a:r>
              <a:rPr lang="en-US" sz="2400" dirty="0"/>
              <a:t> Data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: </a:t>
            </a:r>
            <a:r>
              <a:rPr lang="en-US" sz="2400" dirty="0" err="1"/>
              <a:t>Loket</a:t>
            </a:r>
            <a:r>
              <a:rPr lang="en-US" sz="2400" dirty="0"/>
              <a:t>, Unit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Unit </a:t>
            </a:r>
            <a:r>
              <a:rPr lang="en-US" sz="2400" dirty="0" err="1"/>
              <a:t>Penunjang</a:t>
            </a:r>
            <a:r>
              <a:rPr lang="en-US" sz="2400" dirty="0"/>
              <a:t> yang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Puskesmas</a:t>
            </a:r>
            <a:r>
              <a:rPr lang="en-US" sz="2400" dirty="0"/>
              <a:t> (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0" y="593725"/>
            <a:ext cx="693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DATA STATISTIK PUSKESMAS </a:t>
            </a:r>
          </a:p>
          <a:p>
            <a:r>
              <a:rPr lang="en-US" sz="2800" i="1" dirty="0" err="1"/>
              <a:t>berasal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dua</a:t>
            </a:r>
            <a:r>
              <a:rPr lang="en-US" sz="2800" i="1" dirty="0"/>
              <a:t> </a:t>
            </a:r>
            <a:r>
              <a:rPr lang="en-US" sz="2800" i="1" dirty="0" err="1"/>
              <a:t>sumber</a:t>
            </a:r>
            <a:r>
              <a:rPr lang="en-US" sz="2800" i="1" dirty="0"/>
              <a:t> </a:t>
            </a:r>
            <a:r>
              <a:rPr lang="en-US" sz="2800" i="1" dirty="0" err="1"/>
              <a:t>yaitu</a:t>
            </a:r>
            <a:r>
              <a:rPr lang="en-US" sz="2800" i="1" dirty="0"/>
              <a:t> 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12925" y="466725"/>
            <a:ext cx="5468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 dirty="0"/>
              <a:t>PENGELOMPOKKAN DATA </a:t>
            </a:r>
          </a:p>
          <a:p>
            <a:pPr algn="ctr" eaLnBrk="1" hangingPunct="1"/>
            <a:r>
              <a:rPr lang="en-US" sz="3200" dirty="0"/>
              <a:t>DI PUSKESMAS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42925" y="1835150"/>
            <a:ext cx="6467475" cy="15652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lnSpc>
                <a:spcPct val="110000"/>
              </a:lnSpc>
            </a:pPr>
            <a:r>
              <a:rPr lang="en-US" sz="2200">
                <a:solidFill>
                  <a:schemeClr val="bg2"/>
                </a:solidFill>
              </a:rPr>
              <a:t>DATA YANG DICATAT DALAM REKAM MEDIS</a:t>
            </a:r>
          </a:p>
          <a:p>
            <a:pPr marL="342900" indent="-342900" eaLnBrk="1" hangingPunct="1">
              <a:lnSpc>
                <a:spcPct val="110000"/>
              </a:lnSpc>
              <a:buFontTx/>
              <a:buChar char="•"/>
            </a:pPr>
            <a:r>
              <a:rPr lang="en-US" sz="2200">
                <a:solidFill>
                  <a:schemeClr val="bg2"/>
                </a:solidFill>
              </a:rPr>
              <a:t>Data Pasien Pengobatan</a:t>
            </a:r>
          </a:p>
          <a:p>
            <a:pPr marL="342900" indent="-342900" eaLnBrk="1" hangingPunct="1">
              <a:lnSpc>
                <a:spcPct val="110000"/>
              </a:lnSpc>
              <a:buFontTx/>
              <a:buChar char="•"/>
            </a:pPr>
            <a:r>
              <a:rPr lang="en-US" sz="2200">
                <a:solidFill>
                  <a:schemeClr val="bg2"/>
                </a:solidFill>
              </a:rPr>
              <a:t>Data Pasien/Klien Ibu, Anak Dan Bayi</a:t>
            </a:r>
          </a:p>
          <a:p>
            <a:pPr marL="342900" indent="-342900" eaLnBrk="1" hangingPunct="1">
              <a:lnSpc>
                <a:spcPct val="110000"/>
              </a:lnSpc>
              <a:buFontTx/>
              <a:buChar char="•"/>
            </a:pPr>
            <a:r>
              <a:rPr lang="en-US" sz="2200">
                <a:solidFill>
                  <a:schemeClr val="bg2"/>
                </a:solidFill>
              </a:rPr>
              <a:t>Data Pasien/Klien Gizi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00400" y="3733800"/>
            <a:ext cx="5257800" cy="25019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sz="2400">
                <a:solidFill>
                  <a:srgbClr val="FF0000"/>
                </a:solidFill>
              </a:rPr>
              <a:t>DATA YANG DICATAT DLM ADMINISTRASI PUSKESMAS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Data Tenaga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Data Peralatan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Data Obat Esensial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Data Keuangan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688</Words>
  <Application>Microsoft Office PowerPoint</Application>
  <PresentationFormat>On-screen Show (4:3)</PresentationFormat>
  <Paragraphs>145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Deas</cp:lastModifiedBy>
  <cp:revision>213</cp:revision>
  <dcterms:created xsi:type="dcterms:W3CDTF">2010-08-24T06:47:44Z</dcterms:created>
  <dcterms:modified xsi:type="dcterms:W3CDTF">2017-10-02T01:17:52Z</dcterms:modified>
</cp:coreProperties>
</file>