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80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87D338-9A88-4A6A-B763-119A11171C4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626584"/>
            <a:ext cx="609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SENSUS HARIAN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KE 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rgbClr val="FF33CC"/>
                </a:solidFill>
                <a:latin typeface="Arial" charset="0"/>
              </a:rPr>
              <a:t>Rekapitulasi</a:t>
            </a: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200" i="1" dirty="0" err="1">
                <a:solidFill>
                  <a:srgbClr val="FF33CC"/>
                </a:solidFill>
                <a:latin typeface="Arial" charset="0"/>
              </a:rPr>
              <a:t>Bulanan</a:t>
            </a: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200" i="1" dirty="0" err="1">
                <a:solidFill>
                  <a:srgbClr val="FF33CC"/>
                </a:solidFill>
                <a:latin typeface="Arial" charset="0"/>
              </a:rPr>
              <a:t>Pasien</a:t>
            </a: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200" i="1" dirty="0" err="1">
                <a:solidFill>
                  <a:srgbClr val="FF33CC"/>
                </a:solidFill>
                <a:latin typeface="Arial" charset="0"/>
              </a:rPr>
              <a:t>Rawat</a:t>
            </a: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200" i="1" dirty="0" err="1">
                <a:solidFill>
                  <a:srgbClr val="FF33CC"/>
                </a:solidFill>
                <a:latin typeface="Arial" charset="0"/>
              </a:rPr>
              <a:t>Inap</a:t>
            </a: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 :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Kegunaan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mengetahui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dirawat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sebulan</a:t>
            </a:r>
            <a:endParaRPr lang="en-US" sz="3000" b="0" dirty="0">
              <a:solidFill>
                <a:schemeClr val="bg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mengetahui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tingkat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penggunaan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bulanan</a:t>
            </a:r>
            <a:endParaRPr lang="en-US" sz="3000" b="0" dirty="0">
              <a:solidFill>
                <a:schemeClr val="bg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Merupakan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data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dasar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mengenai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, yang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dibutuhkan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pelaporan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ke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DepKes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447800"/>
            <a:ext cx="8229600" cy="460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Data yang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dibutuhkan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dalam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menghitung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Sensus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Harian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Inap</a:t>
            </a:r>
            <a:endParaRPr lang="en-US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  <a:defRPr/>
            </a:pP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awal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di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unit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tersebut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pada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periode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sensus</a:t>
            </a:r>
            <a:endParaRPr lang="en-US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  <a:defRPr/>
            </a:pP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baru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masuk</a:t>
            </a:r>
            <a:endParaRPr lang="en-US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  <a:defRPr/>
            </a:pP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transfer (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pindah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dari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unit/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bangsal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lain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ke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bangsal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tersebut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dipindahkan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dari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bangsal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tersebut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ke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charset="0"/>
              </a:rPr>
              <a:t>bangsal</a:t>
            </a:r>
            <a:r>
              <a:rPr lang="en-US" sz="2800" b="0" dirty="0">
                <a:solidFill>
                  <a:schemeClr val="tx1"/>
                </a:solidFill>
                <a:latin typeface="Arial" charset="0"/>
              </a:rPr>
              <a:t> lain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0" y="685800"/>
            <a:ext cx="7543800" cy="5632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lphaLcPeriod" startAt="4"/>
              <a:defRPr/>
            </a:pPr>
            <a:r>
              <a:rPr lang="en-US" sz="3000" b="0" dirty="0" err="1">
                <a:latin typeface="Arial" charset="0"/>
              </a:rPr>
              <a:t>Jumlah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pasien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keluar</a:t>
            </a:r>
            <a:r>
              <a:rPr lang="en-US" sz="3000" b="0" dirty="0">
                <a:latin typeface="Arial" charset="0"/>
              </a:rPr>
              <a:t>/</a:t>
            </a:r>
            <a:r>
              <a:rPr lang="en-US" sz="3000" b="0" dirty="0" err="1">
                <a:latin typeface="Arial" charset="0"/>
              </a:rPr>
              <a:t>pulang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dari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bangsal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tersebut</a:t>
            </a:r>
            <a:r>
              <a:rPr lang="en-US" sz="3000" b="0" dirty="0">
                <a:latin typeface="Arial" charset="0"/>
              </a:rPr>
              <a:t> (</a:t>
            </a:r>
            <a:r>
              <a:rPr lang="en-US" sz="3000" b="0" dirty="0" err="1">
                <a:latin typeface="Arial" charset="0"/>
              </a:rPr>
              <a:t>hidup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maupun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mati</a:t>
            </a:r>
            <a:r>
              <a:rPr lang="en-US" sz="3000" b="0" dirty="0">
                <a:latin typeface="Arial" charset="0"/>
              </a:rPr>
              <a:t>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eriod" startAt="4"/>
              <a:defRPr/>
            </a:pPr>
            <a:r>
              <a:rPr lang="en-US" sz="3000" b="0" dirty="0" err="1">
                <a:latin typeface="Arial" charset="0"/>
              </a:rPr>
              <a:t>Jumlah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pasien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masuk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keluar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pada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hari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sama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dengan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hari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pelaksanaan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sensus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bangsal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tersebut</a:t>
            </a:r>
            <a:endParaRPr lang="en-US" sz="3000" b="0" dirty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lphaLcPeriod" startAt="4"/>
              <a:defRPr/>
            </a:pPr>
            <a:r>
              <a:rPr lang="en-US" sz="3000" b="0" dirty="0" err="1">
                <a:latin typeface="Arial" charset="0"/>
              </a:rPr>
              <a:t>Jumlah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akhir</a:t>
            </a:r>
            <a:r>
              <a:rPr lang="en-US" sz="3000" b="0" dirty="0">
                <a:latin typeface="Arial" charset="0"/>
              </a:rPr>
              <a:t>/</a:t>
            </a:r>
            <a:r>
              <a:rPr lang="en-US" sz="3000" b="0" dirty="0" err="1">
                <a:latin typeface="Arial" charset="0"/>
              </a:rPr>
              <a:t>sisa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pasien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masih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dirawat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di</a:t>
            </a:r>
            <a:r>
              <a:rPr lang="en-US" sz="3000" b="0" dirty="0">
                <a:latin typeface="Arial" charset="0"/>
              </a:rPr>
              <a:t> unit </a:t>
            </a:r>
            <a:r>
              <a:rPr lang="en-US" sz="3000" b="0" dirty="0" err="1">
                <a:latin typeface="Arial" charset="0"/>
              </a:rPr>
              <a:t>tersebut</a:t>
            </a:r>
            <a:endParaRPr lang="en-US" sz="3000" b="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000" b="0" dirty="0" err="1">
                <a:latin typeface="Arial" charset="0"/>
              </a:rPr>
              <a:t>Bayi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baru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lahir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dihitung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tersendiri</a:t>
            </a:r>
            <a:r>
              <a:rPr lang="en-US" sz="3000" b="0" dirty="0">
                <a:latin typeface="Arial" charset="0"/>
              </a:rPr>
              <a:t>/</a:t>
            </a:r>
            <a:r>
              <a:rPr lang="en-US" sz="3000" b="0" dirty="0" err="1">
                <a:latin typeface="Arial" charset="0"/>
              </a:rPr>
              <a:t>terpisah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dalam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laporan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perinatologi</a:t>
            </a:r>
            <a:endParaRPr lang="en-US" sz="3000" b="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US" sz="3000" b="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0" y="1676400"/>
            <a:ext cx="64008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i="1" dirty="0">
                <a:latin typeface="Comic Sans MS" pitchFamily="66" charset="0"/>
              </a:rPr>
              <a:t>Inpatient bed days (</a:t>
            </a:r>
            <a:r>
              <a:rPr lang="en-US" sz="2600" i="1" dirty="0" err="1">
                <a:latin typeface="Comic Sans MS" pitchFamily="66" charset="0"/>
              </a:rPr>
              <a:t>Hari</a:t>
            </a:r>
            <a:r>
              <a:rPr lang="en-US" sz="2600" i="1" dirty="0">
                <a:latin typeface="Comic Sans MS" pitchFamily="66" charset="0"/>
              </a:rPr>
              <a:t> </a:t>
            </a:r>
            <a:r>
              <a:rPr lang="en-US" sz="2600" i="1" dirty="0" err="1">
                <a:latin typeface="Comic Sans MS" pitchFamily="66" charset="0"/>
              </a:rPr>
              <a:t>Rawat</a:t>
            </a:r>
            <a:r>
              <a:rPr lang="en-US" sz="2600" i="1" dirty="0">
                <a:latin typeface="Comic Sans MS" pitchFamily="66" charset="0"/>
              </a:rPr>
              <a:t>)</a:t>
            </a:r>
          </a:p>
          <a:p>
            <a:r>
              <a:rPr lang="en-US" sz="2600" dirty="0" err="1">
                <a:latin typeface="Comic Sans MS" pitchFamily="66" charset="0"/>
              </a:rPr>
              <a:t>Jumlah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yang </a:t>
            </a:r>
            <a:r>
              <a:rPr lang="en-US" sz="2600" dirty="0" err="1">
                <a:latin typeface="Comic Sans MS" pitchFamily="66" charset="0"/>
              </a:rPr>
              <a:t>ada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saat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sensus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dilakukan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setiap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ditambah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yang </a:t>
            </a:r>
            <a:r>
              <a:rPr lang="en-US" sz="2600" dirty="0" err="1">
                <a:latin typeface="Comic Sans MS" pitchFamily="66" charset="0"/>
              </a:rPr>
              <a:t>masuk</a:t>
            </a:r>
            <a:r>
              <a:rPr lang="en-US" sz="2600" dirty="0">
                <a:latin typeface="Comic Sans MS" pitchFamily="66" charset="0"/>
              </a:rPr>
              <a:t> &amp; </a:t>
            </a:r>
            <a:r>
              <a:rPr lang="en-US" sz="2600" dirty="0" err="1">
                <a:latin typeface="Comic Sans MS" pitchFamily="66" charset="0"/>
              </a:rPr>
              <a:t>keluar</a:t>
            </a:r>
            <a:r>
              <a:rPr lang="en-US" sz="2600" dirty="0">
                <a:latin typeface="Comic Sans MS" pitchFamily="66" charset="0"/>
              </a:rPr>
              <a:t> pd </a:t>
            </a:r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yg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sama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pada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sebelum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sensus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diambil</a:t>
            </a:r>
            <a:r>
              <a:rPr lang="en-US" sz="2600" dirty="0">
                <a:latin typeface="Comic Sans MS" pitchFamily="66" charset="0"/>
              </a:rPr>
              <a:t>. </a:t>
            </a:r>
            <a:r>
              <a:rPr lang="en-US" sz="2600" dirty="0" err="1">
                <a:latin typeface="Comic Sans MS" pitchFamily="66" charset="0"/>
              </a:rPr>
              <a:t>Jadi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sama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dengan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jumlah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yang </a:t>
            </a:r>
            <a:r>
              <a:rPr lang="en-US" sz="2600" dirty="0" err="1">
                <a:latin typeface="Comic Sans MS" pitchFamily="66" charset="0"/>
              </a:rPr>
              <a:t>menggunakan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tempat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tidur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dalam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jangka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waktu</a:t>
            </a:r>
            <a:r>
              <a:rPr lang="en-US" sz="2600" dirty="0">
                <a:latin typeface="Comic Sans MS" pitchFamily="66" charset="0"/>
              </a:rPr>
              <a:t> 24 jam ( </a:t>
            </a:r>
            <a:r>
              <a:rPr lang="en-US" sz="2600" dirty="0" err="1">
                <a:latin typeface="Comic Sans MS" pitchFamily="66" charset="0"/>
              </a:rPr>
              <a:t>sama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dengan</a:t>
            </a:r>
            <a:r>
              <a:rPr lang="en-US" sz="2600" dirty="0">
                <a:latin typeface="Comic Sans MS" pitchFamily="66" charset="0"/>
              </a:rPr>
              <a:t> "bed day",</a:t>
            </a:r>
          </a:p>
          <a:p>
            <a:r>
              <a:rPr lang="en-US" sz="2600" dirty="0">
                <a:latin typeface="Comic Sans MS" pitchFamily="66" charset="0"/>
              </a:rPr>
              <a:t>"patient day", "patient service day" 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i="1" dirty="0">
                <a:solidFill>
                  <a:srgbClr val="FF00FF"/>
                </a:solidFill>
                <a:latin typeface="Comic Sans MS" pitchFamily="66" charset="0"/>
              </a:rPr>
              <a:t>Total </a:t>
            </a:r>
            <a:r>
              <a:rPr lang="en-US" sz="2600" i="1" dirty="0" err="1">
                <a:solidFill>
                  <a:srgbClr val="FF00FF"/>
                </a:solidFill>
                <a:latin typeface="Comic Sans MS" pitchFamily="66" charset="0"/>
              </a:rPr>
              <a:t>Hari</a:t>
            </a:r>
            <a:r>
              <a:rPr lang="en-US" sz="2600" i="1" dirty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n-US" sz="2600" i="1" dirty="0" err="1">
                <a:solidFill>
                  <a:srgbClr val="FF00FF"/>
                </a:solidFill>
                <a:latin typeface="Comic Sans MS" pitchFamily="66" charset="0"/>
              </a:rPr>
              <a:t>Rawat</a:t>
            </a:r>
            <a:endParaRPr lang="en-US" sz="2600" i="1" dirty="0">
              <a:solidFill>
                <a:srgbClr val="FF00FF"/>
              </a:solidFill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Total </a:t>
            </a:r>
            <a:r>
              <a:rPr lang="en-US" sz="2600" dirty="0" err="1">
                <a:latin typeface="Comic Sans MS" pitchFamily="66" charset="0"/>
              </a:rPr>
              <a:t>dr</a:t>
            </a:r>
            <a:r>
              <a:rPr lang="en-US" sz="2600" dirty="0">
                <a:latin typeface="Comic Sans MS" pitchFamily="66" charset="0"/>
              </a:rPr>
              <a:t> hr </a:t>
            </a:r>
            <a:r>
              <a:rPr lang="en-US" sz="2600" dirty="0" err="1">
                <a:latin typeface="Comic Sans MS" pitchFamily="66" charset="0"/>
              </a:rPr>
              <a:t>rwt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dlm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suatu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jangka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waktu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ttt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yg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diambil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dr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sensus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harian</a:t>
            </a:r>
            <a:r>
              <a:rPr lang="en-US" sz="2600" dirty="0">
                <a:latin typeface="Comic Sans MS" pitchFamily="66" charset="0"/>
              </a:rPr>
              <a:t>. </a:t>
            </a:r>
            <a:r>
              <a:rPr lang="en-US" sz="2600" dirty="0" err="1">
                <a:latin typeface="Comic Sans MS" pitchFamily="66" charset="0"/>
              </a:rPr>
              <a:t>Setiap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mendapat</a:t>
            </a:r>
            <a:r>
              <a:rPr lang="en-US" sz="2600" dirty="0">
                <a:latin typeface="Comic Sans MS" pitchFamily="66" charset="0"/>
              </a:rPr>
              <a:t> 1 </a:t>
            </a:r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rawat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setiap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dia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dirawat</a:t>
            </a:r>
            <a:r>
              <a:rPr lang="en-US" sz="2600" dirty="0">
                <a:latin typeface="Comic Sans MS" pitchFamily="66" charset="0"/>
              </a:rPr>
              <a:t>. </a:t>
            </a:r>
            <a:r>
              <a:rPr lang="en-US" sz="2600" dirty="0" err="1">
                <a:latin typeface="Comic Sans MS" pitchFamily="66" charset="0"/>
              </a:rPr>
              <a:t>Jadi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jumlah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pasien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sisa</a:t>
            </a:r>
            <a:r>
              <a:rPr lang="en-US" sz="2600" dirty="0">
                <a:latin typeface="Comic Sans MS" pitchFamily="66" charset="0"/>
              </a:rPr>
              <a:t> jam 24:00 + </a:t>
            </a:r>
            <a:r>
              <a:rPr lang="en-US" sz="2600" dirty="0" err="1">
                <a:latin typeface="Comic Sans MS" pitchFamily="66" charset="0"/>
              </a:rPr>
              <a:t>jlh</a:t>
            </a:r>
            <a:r>
              <a:rPr lang="en-US" sz="2600" dirty="0">
                <a:latin typeface="Comic Sans MS" pitchFamily="66" charset="0"/>
              </a:rPr>
              <a:t> p. yang M&amp;K </a:t>
            </a:r>
            <a:r>
              <a:rPr lang="en-US" sz="2600" dirty="0" err="1">
                <a:latin typeface="Comic Sans MS" pitchFamily="66" charset="0"/>
              </a:rPr>
              <a:t>pada</a:t>
            </a:r>
            <a:endParaRPr lang="en-US" sz="2600" dirty="0">
              <a:latin typeface="Comic Sans MS" pitchFamily="66" charset="0"/>
            </a:endParaRPr>
          </a:p>
          <a:p>
            <a:r>
              <a:rPr lang="en-US" sz="2600" dirty="0" err="1">
                <a:latin typeface="Comic Sans MS" pitchFamily="66" charset="0"/>
              </a:rPr>
              <a:t>hari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tersebut</a:t>
            </a:r>
            <a:r>
              <a:rPr lang="en-US" sz="2600" dirty="0">
                <a:latin typeface="Comic Sans MS" pitchFamily="66" charset="0"/>
              </a:rPr>
              <a:t>. </a:t>
            </a:r>
            <a:r>
              <a:rPr lang="en-US" sz="2600" dirty="0" err="1">
                <a:latin typeface="Comic Sans MS" pitchFamily="66" charset="0"/>
              </a:rPr>
              <a:t>untuk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perhitungan</a:t>
            </a:r>
            <a:r>
              <a:rPr lang="en-US" sz="2600" dirty="0">
                <a:latin typeface="Comic Sans MS" pitchFamily="66" charset="0"/>
              </a:rPr>
              <a:t> BOR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514600" y="762000"/>
            <a:ext cx="3810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INPATIENTS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400" b="0" dirty="0" err="1">
                <a:latin typeface="Arial" charset="0"/>
              </a:rPr>
              <a:t>Seseorang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memakai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tempat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tidur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rumah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sakit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untuk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tujuan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pengobatan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tetapi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tidak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termasuk</a:t>
            </a:r>
            <a:r>
              <a:rPr lang="en-US" sz="2400" b="0" dirty="0">
                <a:latin typeface="Arial" charset="0"/>
              </a:rPr>
              <a:t> :</a:t>
            </a:r>
          </a:p>
          <a:p>
            <a:pPr marL="457200">
              <a:spcBef>
                <a:spcPct val="50000"/>
              </a:spcBef>
              <a:buFontTx/>
              <a:buChar char="•"/>
            </a:pP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Anggota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dari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karyawan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rumah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sakit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menerima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pengobatan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menjadi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tanggungannya</a:t>
            </a:r>
            <a:endParaRPr lang="en-US" sz="2400" b="0" dirty="0">
              <a:latin typeface="Arial" charset="0"/>
            </a:endParaRPr>
          </a:p>
          <a:p>
            <a:pPr marL="457200">
              <a:spcBef>
                <a:spcPct val="50000"/>
              </a:spcBef>
              <a:buFontTx/>
              <a:buChar char="•"/>
            </a:pP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Bayi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baru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lahir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dengan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ibu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memakai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tempat</a:t>
            </a:r>
            <a:r>
              <a:rPr lang="en-US" sz="2400" b="0" dirty="0">
                <a:latin typeface="Arial" charset="0"/>
              </a:rPr>
              <a:t>  </a:t>
            </a:r>
            <a:r>
              <a:rPr lang="en-US" sz="2400" b="0" dirty="0" err="1">
                <a:latin typeface="Arial" charset="0"/>
              </a:rPr>
              <a:t>tidur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rumah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sakit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kecuali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diberikan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sebagai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berikut</a:t>
            </a:r>
            <a:endParaRPr lang="en-US" sz="2400" b="0" dirty="0">
              <a:latin typeface="Arial" charset="0"/>
            </a:endParaRPr>
          </a:p>
          <a:p>
            <a:pPr marL="457200">
              <a:spcBef>
                <a:spcPct val="50000"/>
              </a:spcBef>
              <a:buFont typeface="Wingdings" pitchFamily="2" charset="2"/>
              <a:buAutoNum type="alphaLcParenR"/>
            </a:pP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Bayi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baru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lahir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menggunakan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tempat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tidur</a:t>
            </a:r>
            <a:r>
              <a:rPr lang="en-US" sz="2400" b="0" dirty="0">
                <a:latin typeface="Arial" charset="0"/>
              </a:rPr>
              <a:t> NICU </a:t>
            </a:r>
          </a:p>
          <a:p>
            <a:pPr marL="457200">
              <a:spcBef>
                <a:spcPct val="50000"/>
              </a:spcBef>
              <a:buFont typeface="Wingdings" pitchFamily="2" charset="2"/>
              <a:buAutoNum type="alphaLcParenR"/>
            </a:pP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Bayi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lahir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kembar</a:t>
            </a:r>
            <a:r>
              <a:rPr lang="en-US" sz="2400" b="0" dirty="0">
                <a:latin typeface="Arial" charset="0"/>
              </a:rPr>
              <a:t> (multiple) </a:t>
            </a:r>
            <a:r>
              <a:rPr lang="en-US" sz="2400" b="0" dirty="0" err="1">
                <a:latin typeface="Arial" charset="0"/>
              </a:rPr>
              <a:t>dapat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dianggap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menjadi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pasien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rawat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inap</a:t>
            </a:r>
            <a:endParaRPr lang="en-US" sz="2400" b="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6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ADMISSION</a:t>
            </a:r>
          </a:p>
        </p:txBody>
      </p:sp>
      <p:sp>
        <p:nvSpPr>
          <p:cNvPr id="6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 dirty="0" err="1">
                <a:latin typeface="Arial" charset="0"/>
              </a:rPr>
              <a:t>Proses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resmi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dialami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seseorang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pada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saat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diterima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oleh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rumah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sakit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dengan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tujuan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untuk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memberikan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pelayanan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pengobatan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pada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pasien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tesebut</a:t>
            </a:r>
            <a:r>
              <a:rPr lang="en-US" sz="3000" b="0" dirty="0">
                <a:latin typeface="Arial" charset="0"/>
              </a:rPr>
              <a:t>. </a:t>
            </a:r>
            <a:r>
              <a:rPr lang="en-US" sz="3000" b="0" dirty="0" err="1">
                <a:latin typeface="Arial" charset="0"/>
              </a:rPr>
              <a:t>Jika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pasien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tersebut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keluar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secara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resmi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dari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rumah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sakit</a:t>
            </a:r>
            <a:r>
              <a:rPr lang="en-US" sz="3000" b="0" dirty="0">
                <a:latin typeface="Arial" charset="0"/>
              </a:rPr>
              <a:t>  </a:t>
            </a:r>
            <a:r>
              <a:rPr lang="en-US" sz="3000" b="0" dirty="0" err="1">
                <a:latin typeface="Arial" charset="0"/>
              </a:rPr>
              <a:t>dan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kemudian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kembali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lagi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untuk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pengobatan</a:t>
            </a:r>
            <a:r>
              <a:rPr lang="en-US" sz="3000" b="0" dirty="0">
                <a:latin typeface="Arial" charset="0"/>
              </a:rPr>
              <a:t> yang </a:t>
            </a:r>
            <a:r>
              <a:rPr lang="en-US" sz="3000" b="0" dirty="0" err="1">
                <a:latin typeface="Arial" charset="0"/>
              </a:rPr>
              <a:t>lebih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lanjut</a:t>
            </a:r>
            <a:r>
              <a:rPr lang="en-US" sz="3000" b="0" dirty="0">
                <a:latin typeface="Arial" charset="0"/>
              </a:rPr>
              <a:t>, </a:t>
            </a:r>
            <a:r>
              <a:rPr lang="en-US" sz="3000" b="0" dirty="0" err="1">
                <a:latin typeface="Arial" charset="0"/>
              </a:rPr>
              <a:t>proses</a:t>
            </a:r>
            <a:r>
              <a:rPr lang="en-US" sz="3000" b="0" dirty="0">
                <a:latin typeface="Arial" charset="0"/>
              </a:rPr>
              <a:t> admission </a:t>
            </a:r>
            <a:r>
              <a:rPr lang="en-US" sz="3000" b="0" dirty="0" err="1">
                <a:latin typeface="Arial" charset="0"/>
              </a:rPr>
              <a:t>berulang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kembali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dan</a:t>
            </a:r>
            <a:r>
              <a:rPr lang="en-US" sz="3000" b="0" dirty="0">
                <a:latin typeface="Arial" charset="0"/>
              </a:rPr>
              <a:t> admission </a:t>
            </a:r>
            <a:r>
              <a:rPr lang="en-US" sz="3000" b="0" dirty="0" err="1">
                <a:latin typeface="Arial" charset="0"/>
              </a:rPr>
              <a:t>kedua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tercatat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pada</a:t>
            </a:r>
            <a:r>
              <a:rPr lang="en-US" sz="3000" b="0" dirty="0">
                <a:latin typeface="Arial" charset="0"/>
              </a:rPr>
              <a:t> </a:t>
            </a:r>
            <a:r>
              <a:rPr lang="en-US" sz="3000" b="0" dirty="0" err="1">
                <a:latin typeface="Arial" charset="0"/>
              </a:rPr>
              <a:t>statistik</a:t>
            </a:r>
            <a:r>
              <a:rPr lang="en-US" sz="3000" b="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/>
          <p:cNvSpPr txBox="1">
            <a:spLocks noChangeArrowheads="1" noChangeShapeType="1" noTextEdit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ctr" anchorCtr="0" compatLnSpc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Jumlah Pasien Masuk</a:t>
            </a:r>
            <a:endParaRPr kumimoji="0" lang="en-US" sz="32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57200" y="2011363"/>
            <a:ext cx="8229600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jumlah pasien masuk dari luar rumah sakit,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dihitung dari pk. 00.00 – 24.00 saat sensus dilakukan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43000" y="1752600"/>
            <a:ext cx="7086600" cy="1373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800" b="0">
                <a:latin typeface="Arial" charset="0"/>
                <a:cs typeface="Times New Roman" charset="0"/>
              </a:rPr>
              <a:t>jumlah pasien masuk ruang rawat ttt. yang berasal dari ruang rawat lain, dihitung dari pkl. 00.00 – 24.00 saat sensus dilakukan. 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866900" y="762000"/>
            <a:ext cx="59817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Pasien pindahan :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95400" y="4219575"/>
            <a:ext cx="6934200" cy="1800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800" b="0">
                <a:latin typeface="Arial" charset="0"/>
                <a:cs typeface="Times New Roman" charset="0"/>
              </a:rPr>
              <a:t>jumlah pasien yang keluar dari ruang rawat ttt. Yang dipindahkan ke ruang rawat lain, dihitung dari pk. 00.00 – 24.00 saat sensus dilakukan</a:t>
            </a:r>
            <a:endParaRPr lang="en-US" sz="2800" b="0">
              <a:latin typeface="Arial" charset="0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1676400" y="3581400"/>
            <a:ext cx="6324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Pasien dipindahkan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90600" y="1968500"/>
            <a:ext cx="7315200" cy="4279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80000"/>
            </a:pPr>
            <a:r>
              <a:rPr lang="en-US" sz="3200" b="0">
                <a:latin typeface="Arial" charset="0"/>
                <a:cs typeface="Times New Roman" charset="0"/>
              </a:rPr>
              <a:t>Proses resmi, seorang pasien rawat inap meninggalkan rumah sakit pada akhir perawatan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SzPct val="80000"/>
            </a:pPr>
            <a:r>
              <a:rPr lang="en-US" sz="3200" b="0">
                <a:latin typeface="Arial" charset="0"/>
                <a:cs typeface="Times New Roman" charset="0"/>
              </a:rPr>
              <a:t>Termasuk pemulangan pasien ke rumahnya, pemindahan ke rumah sakit lain, perawatan di rumah atau institusi lain dan kematian seseorang pada saat ia dirawat inap pada rumah sakit tersebut.</a:t>
            </a:r>
          </a:p>
        </p:txBody>
      </p:sp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609600" y="749300"/>
            <a:ext cx="792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Keluar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hidup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/ 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Meninggal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(Discharge/ Death)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71799"/>
          </a:xfrm>
        </p:spPr>
        <p:txBody>
          <a:bodyPr/>
          <a:lstStyle/>
          <a:p>
            <a:r>
              <a:rPr lang="es-ES" sz="2400" dirty="0" err="1" smtClean="0"/>
              <a:t>Mahasiswa</a:t>
            </a:r>
            <a:r>
              <a:rPr lang="es-ES" sz="2400" dirty="0" smtClean="0"/>
              <a:t> </a:t>
            </a:r>
            <a:r>
              <a:rPr lang="es-ES" sz="2400" dirty="0" err="1" smtClean="0"/>
              <a:t>mampu</a:t>
            </a:r>
            <a:r>
              <a:rPr lang="es-ES" sz="2400" dirty="0" smtClean="0"/>
              <a:t> </a:t>
            </a:r>
            <a:r>
              <a:rPr lang="es-ES" sz="2400" dirty="0" err="1" smtClean="0"/>
              <a:t>menjelaskan</a:t>
            </a:r>
            <a:r>
              <a:rPr lang="es-ES" sz="2400" dirty="0" smtClean="0"/>
              <a:t> </a:t>
            </a:r>
            <a:r>
              <a:rPr lang="es-ES" sz="2400" dirty="0" err="1" smtClean="0"/>
              <a:t>pengertian</a:t>
            </a:r>
            <a:r>
              <a:rPr lang="es-ES" sz="2400" dirty="0" smtClean="0"/>
              <a:t> </a:t>
            </a:r>
            <a:r>
              <a:rPr lang="id-ID" sz="2400" dirty="0" smtClean="0"/>
              <a:t>sensus data pasien, </a:t>
            </a:r>
            <a:endParaRPr lang="en-US" sz="2400" dirty="0" smtClean="0"/>
          </a:p>
          <a:p>
            <a:r>
              <a:rPr lang="es-ES" sz="2400" dirty="0" err="1" smtClean="0"/>
              <a:t>Mahasiswa</a:t>
            </a:r>
            <a:r>
              <a:rPr lang="es-ES" sz="2400" dirty="0" smtClean="0"/>
              <a:t> </a:t>
            </a:r>
            <a:r>
              <a:rPr lang="es-ES" sz="2400" dirty="0" err="1" smtClean="0"/>
              <a:t>mampu</a:t>
            </a:r>
            <a:r>
              <a:rPr lang="es-ES" sz="2400" dirty="0" smtClean="0"/>
              <a:t> </a:t>
            </a:r>
            <a:r>
              <a:rPr lang="es-ES" sz="2400" dirty="0" err="1" smtClean="0"/>
              <a:t>menjelaskan</a:t>
            </a:r>
            <a:r>
              <a:rPr lang="es-ES" sz="2400" dirty="0" smtClean="0"/>
              <a:t> </a:t>
            </a:r>
            <a:r>
              <a:rPr lang="en-US" sz="2400" dirty="0" err="1" smtClean="0"/>
              <a:t>istilah-istilah</a:t>
            </a:r>
            <a:r>
              <a:rPr lang="en-US" sz="2400" dirty="0" smtClean="0"/>
              <a:t> </a:t>
            </a:r>
            <a:r>
              <a:rPr lang="id-ID" sz="2400" dirty="0" smtClean="0"/>
              <a:t> terkait sensus data pasien</a:t>
            </a:r>
            <a:r>
              <a:rPr lang="en-US" sz="2400" dirty="0" smtClean="0"/>
              <a:t>, </a:t>
            </a:r>
          </a:p>
          <a:p>
            <a:r>
              <a:rPr lang="es-ES" sz="2400" dirty="0" err="1" smtClean="0"/>
              <a:t>Mahasiswa</a:t>
            </a:r>
            <a:r>
              <a:rPr lang="es-ES" sz="2400" dirty="0" smtClean="0"/>
              <a:t> </a:t>
            </a:r>
            <a:r>
              <a:rPr lang="es-ES" sz="2400" dirty="0" err="1" smtClean="0"/>
              <a:t>mampu</a:t>
            </a:r>
            <a:r>
              <a:rPr lang="es-ES" sz="2400" dirty="0" smtClean="0"/>
              <a:t> </a:t>
            </a:r>
            <a:r>
              <a:rPr lang="es-ES" sz="2400" dirty="0" err="1" smtClean="0"/>
              <a:t>menjelaskan</a:t>
            </a:r>
            <a:r>
              <a:rPr lang="es-E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</a:p>
          <a:p>
            <a:r>
              <a:rPr lang="es-ES" sz="2400" dirty="0" err="1" smtClean="0"/>
              <a:t>Mahasiswa</a:t>
            </a:r>
            <a:r>
              <a:rPr lang="es-ES" sz="2400" dirty="0" smtClean="0"/>
              <a:t> </a:t>
            </a:r>
            <a:r>
              <a:rPr lang="es-ES" sz="2400" dirty="0" err="1" smtClean="0"/>
              <a:t>mampu</a:t>
            </a:r>
            <a:r>
              <a:rPr lang="es-ES" sz="2400" dirty="0" smtClean="0"/>
              <a:t> </a:t>
            </a:r>
            <a:r>
              <a:rPr lang="es-ES" sz="2400" dirty="0" err="1" smtClean="0"/>
              <a:t>menjelaskan</a:t>
            </a:r>
            <a:r>
              <a:rPr lang="es-ES" sz="2400" dirty="0" smtClean="0"/>
              <a:t> </a:t>
            </a:r>
            <a:r>
              <a:rPr lang="id-ID" sz="2400" dirty="0" smtClean="0"/>
              <a:t>cara perthitungan sensus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1828800"/>
            <a:ext cx="6781800" cy="1092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600" b="0">
                <a:latin typeface="Arial" charset="0"/>
              </a:rPr>
              <a:t>pasien yang meninggal kurang dari 48 jam </a:t>
            </a:r>
          </a:p>
          <a:p>
            <a:pPr algn="ctr">
              <a:spcBef>
                <a:spcPct val="50000"/>
              </a:spcBef>
              <a:buSzPct val="80000"/>
            </a:pPr>
            <a:r>
              <a:rPr lang="en-US" sz="2600" b="0">
                <a:latin typeface="Arial" charset="0"/>
              </a:rPr>
              <a:t>sesudah masuk rawat.</a:t>
            </a: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670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Pasien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meninggal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&lt; 48 jam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4191000"/>
            <a:ext cx="7315200" cy="1092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600" b="0">
                <a:latin typeface="Arial" charset="0"/>
              </a:rPr>
              <a:t>pasien yang meninggal lebih  dari 48 jam </a:t>
            </a:r>
          </a:p>
          <a:p>
            <a:pPr algn="ctr">
              <a:spcBef>
                <a:spcPct val="50000"/>
              </a:spcBef>
              <a:buSzPct val="80000"/>
            </a:pPr>
            <a:r>
              <a:rPr lang="en-US" sz="2600" b="0">
                <a:latin typeface="Arial" charset="0"/>
              </a:rPr>
              <a:t>sesudah masuk rawat</a:t>
            </a: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Pasien meninggal &gt; 48 jam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7200" y="838200"/>
            <a:ext cx="8077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</a:pPr>
            <a:r>
              <a:rPr lang="en-US" sz="3200" b="0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Pada</a:t>
            </a:r>
            <a:r>
              <a:rPr lang="en-US" sz="3200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en-US" sz="3200" b="0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Jangka</a:t>
            </a:r>
            <a:r>
              <a:rPr lang="en-US" sz="3200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en-US" sz="3200" b="0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pendek</a:t>
            </a:r>
            <a:r>
              <a:rPr lang="en-US" sz="3200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/ </a:t>
            </a:r>
            <a:r>
              <a:rPr lang="en-US" sz="3200" b="0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perawatan</a:t>
            </a:r>
            <a:r>
              <a:rPr lang="en-US" sz="3200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en-US" sz="3200" b="0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sehari</a:t>
            </a:r>
            <a:r>
              <a:rPr lang="en-US" sz="3200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(ODC) </a:t>
            </a:r>
            <a:r>
              <a:rPr lang="en-US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dapat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dikriteria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sbb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:</a:t>
            </a:r>
            <a:r>
              <a:rPr lang="en-US" b="0" dirty="0">
                <a:solidFill>
                  <a:srgbClr val="FF3300"/>
                </a:solidFill>
                <a:latin typeface="Comic Sans MS" pitchFamily="66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b="0" dirty="0" err="1">
                <a:latin typeface="Comic Sans MS" pitchFamily="66" charset="0"/>
                <a:cs typeface="Times New Roman" charset="0"/>
              </a:rPr>
              <a:t>Seorang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pasien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dapat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menjadi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pasien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RI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jika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pengobatan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/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perawatan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diberikan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staf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rumah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sakit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tidak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kurang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dari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4 jam yang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mana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pasien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: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b="0" dirty="0">
                <a:latin typeface="Comic Sans MS" pitchFamily="66" charset="0"/>
                <a:cs typeface="Times New Roman" charset="0"/>
              </a:rPr>
              <a:t>¨ 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M</a:t>
            </a:r>
            <a:r>
              <a:rPr lang="en-US" b="0" u="sng" dirty="0" err="1">
                <a:latin typeface="Comic Sans MS" pitchFamily="66" charset="0"/>
                <a:cs typeface="Times New Roman" charset="0"/>
              </a:rPr>
              <a:t>emakai</a:t>
            </a:r>
            <a:r>
              <a:rPr lang="en-US" b="0" u="sng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u="sng" dirty="0" err="1">
                <a:latin typeface="Comic Sans MS" pitchFamily="66" charset="0"/>
                <a:cs typeface="Times New Roman" charset="0"/>
              </a:rPr>
              <a:t>tt</a:t>
            </a:r>
            <a:r>
              <a:rPr lang="en-US" b="0" u="sng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u="sng" dirty="0" err="1">
                <a:latin typeface="Comic Sans MS" pitchFamily="66" charset="0"/>
                <a:cs typeface="Times New Roman" charset="0"/>
              </a:rPr>
              <a:t>pasien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yang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disediakan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untuk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/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menangani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prosedur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diagnostik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/ </a:t>
            </a:r>
            <a:r>
              <a:rPr lang="en-US" b="0" u="sng" dirty="0" err="1">
                <a:latin typeface="Comic Sans MS" pitchFamily="66" charset="0"/>
                <a:cs typeface="Times New Roman" charset="0"/>
              </a:rPr>
              <a:t>memakai</a:t>
            </a:r>
            <a:r>
              <a:rPr lang="en-US" b="0" u="sng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tt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RS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untuk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tujuan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pengobatan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dan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 / </a:t>
            </a:r>
            <a:r>
              <a:rPr lang="en-US" b="0" dirty="0" err="1">
                <a:latin typeface="Comic Sans MS" pitchFamily="66" charset="0"/>
                <a:cs typeface="Times New Roman" charset="0"/>
              </a:rPr>
              <a:t>observasi</a:t>
            </a:r>
            <a:r>
              <a:rPr lang="en-US" b="0" dirty="0">
                <a:latin typeface="Comic Sans MS" pitchFamily="66" charset="0"/>
                <a:cs typeface="Times New Roman" charset="0"/>
              </a:rPr>
              <a:t>.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b="0" dirty="0">
                <a:latin typeface="Comic Sans MS" pitchFamily="66" charset="0"/>
                <a:cs typeface="Times New Roman" charset="0"/>
              </a:rPr>
              <a:t>    </a:t>
            </a:r>
            <a:endParaRPr lang="en-GB" b="0" dirty="0"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801688"/>
            <a:ext cx="7924800" cy="46085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</a:pP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Batas </a:t>
            </a:r>
            <a:r>
              <a:rPr lang="en-US" sz="3600" b="0" i="1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waktu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 4 jam </a:t>
            </a:r>
            <a:r>
              <a:rPr lang="en-US" sz="3600" b="0" i="1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perlu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 agar </a:t>
            </a:r>
            <a:r>
              <a:rPr lang="en-US" sz="3600" b="0" i="1" u="sng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tidak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 </a:t>
            </a:r>
            <a:r>
              <a:rPr lang="en-US" sz="3600" b="0" i="1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digunakan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 </a:t>
            </a:r>
            <a:r>
              <a:rPr lang="en-US" sz="3600" b="0" i="1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untuk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 </a:t>
            </a:r>
            <a:r>
              <a:rPr lang="en-US" sz="3600" b="0" i="1" dirty="0" err="1">
                <a:solidFill>
                  <a:srgbClr val="FF33CC"/>
                </a:solidFill>
                <a:latin typeface="Arial" charset="0"/>
                <a:cs typeface="Times New Roman" charset="0"/>
              </a:rPr>
              <a:t>hal</a:t>
            </a:r>
            <a:r>
              <a:rPr lang="en-US" sz="3600" b="0" i="1" dirty="0">
                <a:solidFill>
                  <a:srgbClr val="FF33CC"/>
                </a:solidFill>
                <a:latin typeface="Arial" charset="0"/>
                <a:cs typeface="Times New Roman" charset="0"/>
              </a:rPr>
              <a:t>: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sz="2800" b="0" dirty="0">
                <a:latin typeface="Arial" charset="0"/>
                <a:cs typeface="Times New Roman" charset="0"/>
              </a:rPr>
              <a:t>¨  </a:t>
            </a:r>
            <a:r>
              <a:rPr lang="en-US" sz="2800" b="0" dirty="0" err="1">
                <a:latin typeface="Arial" charset="0"/>
                <a:cs typeface="Times New Roman" charset="0"/>
              </a:rPr>
              <a:t>dimana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pasien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menggunakan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u="sng" dirty="0" err="1">
                <a:latin typeface="Arial" charset="0"/>
                <a:cs typeface="Times New Roman" charset="0"/>
              </a:rPr>
              <a:t>kamar</a:t>
            </a:r>
            <a:r>
              <a:rPr lang="en-US" sz="2800" b="0" u="sng" dirty="0">
                <a:latin typeface="Arial" charset="0"/>
                <a:cs typeface="Times New Roman" charset="0"/>
              </a:rPr>
              <a:t> </a:t>
            </a:r>
            <a:r>
              <a:rPr lang="en-US" sz="2800" b="0" u="sng" dirty="0" err="1">
                <a:latin typeface="Arial" charset="0"/>
                <a:cs typeface="Times New Roman" charset="0"/>
              </a:rPr>
              <a:t>operasi</a:t>
            </a:r>
            <a:endParaRPr lang="en-US" sz="2800" b="0" dirty="0">
              <a:latin typeface="Arial" charset="0"/>
              <a:cs typeface="Times New Roman" charset="0"/>
            </a:endParaRPr>
          </a:p>
          <a:p>
            <a:pPr>
              <a:spcBef>
                <a:spcPct val="50000"/>
              </a:spcBef>
              <a:buSzPct val="80000"/>
            </a:pPr>
            <a:r>
              <a:rPr lang="en-US" sz="2800" b="0" dirty="0">
                <a:latin typeface="Arial" charset="0"/>
                <a:cs typeface="Times New Roman" charset="0"/>
              </a:rPr>
              <a:t>¨  </a:t>
            </a:r>
            <a:r>
              <a:rPr lang="en-US" sz="2800" b="0" dirty="0" err="1">
                <a:latin typeface="Arial" charset="0"/>
                <a:cs typeface="Times New Roman" charset="0"/>
              </a:rPr>
              <a:t>dimana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pasien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menggunakan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alat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khusus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seperti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u="sng" dirty="0" err="1">
                <a:latin typeface="Arial" charset="0"/>
                <a:cs typeface="Times New Roman" charset="0"/>
              </a:rPr>
              <a:t>ruang</a:t>
            </a:r>
            <a:r>
              <a:rPr lang="en-US" sz="2800" b="0" u="sng" dirty="0">
                <a:latin typeface="Arial" charset="0"/>
                <a:cs typeface="Times New Roman" charset="0"/>
              </a:rPr>
              <a:t> </a:t>
            </a:r>
            <a:r>
              <a:rPr lang="en-US" sz="2800" b="0" u="sng" dirty="0" err="1">
                <a:latin typeface="Arial" charset="0"/>
                <a:cs typeface="Times New Roman" charset="0"/>
              </a:rPr>
              <a:t>endoskopi</a:t>
            </a:r>
            <a:r>
              <a:rPr lang="en-US" sz="2800" b="0" dirty="0">
                <a:latin typeface="Arial" charset="0"/>
                <a:cs typeface="Times New Roman" charset="0"/>
              </a:rPr>
              <a:t>, </a:t>
            </a:r>
            <a:r>
              <a:rPr lang="en-US" sz="2800" b="0" dirty="0" err="1">
                <a:latin typeface="Arial" charset="0"/>
                <a:cs typeface="Times New Roman" charset="0"/>
              </a:rPr>
              <a:t>ruang</a:t>
            </a:r>
            <a:r>
              <a:rPr lang="en-US" sz="2800" b="0" dirty="0">
                <a:latin typeface="Arial" charset="0"/>
                <a:cs typeface="Times New Roman" charset="0"/>
              </a:rPr>
              <a:t> X-ray, </a:t>
            </a:r>
            <a:r>
              <a:rPr lang="en-US" sz="2800" b="0" dirty="0" err="1">
                <a:latin typeface="Arial" charset="0"/>
                <a:cs typeface="Times New Roman" charset="0"/>
              </a:rPr>
              <a:t>terutama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memakai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alat-alat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prosedur</a:t>
            </a:r>
            <a:r>
              <a:rPr lang="en-US" sz="2800" b="0" dirty="0">
                <a:latin typeface="Arial" charset="0"/>
                <a:cs typeface="Times New Roman" charset="0"/>
              </a:rPr>
              <a:t> invasive ( </a:t>
            </a:r>
            <a:r>
              <a:rPr lang="en-US" sz="2800" b="0" dirty="0" err="1">
                <a:latin typeface="Arial" charset="0"/>
                <a:cs typeface="Times New Roman" charset="0"/>
              </a:rPr>
              <a:t>prosedur</a:t>
            </a:r>
            <a:r>
              <a:rPr lang="en-US" sz="2800" b="0" dirty="0">
                <a:latin typeface="Arial" charset="0"/>
                <a:cs typeface="Times New Roman" charset="0"/>
              </a:rPr>
              <a:t> yang </a:t>
            </a:r>
            <a:r>
              <a:rPr lang="en-US" sz="2800" b="0" dirty="0" err="1">
                <a:latin typeface="Arial" charset="0"/>
                <a:cs typeface="Times New Roman" charset="0"/>
              </a:rPr>
              <a:t>biasa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tetapi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angka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kematian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dan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angka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penyakit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nya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diketahui</a:t>
            </a:r>
            <a:r>
              <a:rPr lang="en-US" sz="2800" b="0" dirty="0">
                <a:latin typeface="Arial" charset="0"/>
                <a:cs typeface="Times New Roman" charset="0"/>
              </a:rPr>
              <a:t>, </a:t>
            </a:r>
            <a:r>
              <a:rPr lang="en-US" sz="2800" b="0" dirty="0" err="1">
                <a:latin typeface="Arial" charset="0"/>
                <a:cs typeface="Times New Roman" charset="0"/>
              </a:rPr>
              <a:t>dan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penampilannya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dapat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memperpanjang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masa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0" dirty="0" err="1">
                <a:latin typeface="Arial" charset="0"/>
                <a:cs typeface="Times New Roman" charset="0"/>
              </a:rPr>
              <a:t>rawat</a:t>
            </a:r>
            <a:r>
              <a:rPr lang="en-US" sz="2800" b="0" dirty="0">
                <a:latin typeface="Arial" charset="0"/>
                <a:cs typeface="Times New Roman" charset="0"/>
              </a:rPr>
              <a:t> ).</a:t>
            </a:r>
            <a:endParaRPr lang="en-GB" sz="2800" b="0" dirty="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077200" cy="1373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dirty="0" err="1">
                <a:latin typeface="Arial" charset="0"/>
              </a:rPr>
              <a:t>Rumus</a:t>
            </a:r>
            <a:r>
              <a:rPr lang="en-US" sz="3600" b="0" dirty="0">
                <a:latin typeface="Arial" charset="0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INPATIENTS + ADMISSION-DISCHARGE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3155950"/>
            <a:ext cx="2286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Tersisa pada tengah malam sebelumnya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5200" y="3232150"/>
            <a:ext cx="1828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Sampai sensus jam berikutnya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43600" y="3276600"/>
            <a:ext cx="2590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Keluar hidup/ kematian selama periode jam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784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SENSUS HARIAN RAWAT INAP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Rata-rata harian dari sensus pasien rawat inap untuk dewasa dan anak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90600" y="3200400"/>
            <a:ext cx="7391400" cy="2432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i="1">
                <a:solidFill>
                  <a:srgbClr val="FF33CC"/>
                </a:solidFill>
                <a:latin typeface="Arial" charset="0"/>
              </a:rPr>
              <a:t>Rumus :</a:t>
            </a:r>
          </a:p>
          <a:p>
            <a:pPr algn="ct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Total jumlah hari rawat inpatient untuk satu periode (tidak termasuk BBL) </a:t>
            </a:r>
          </a:p>
          <a:p>
            <a:pPr algn="ct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Total jumlah hari pada periode yang sama</a:t>
            </a: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1066800" y="990600"/>
            <a:ext cx="731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RATA-RATA SENSUS HARIAN RAWAT INAP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38200" y="3359150"/>
            <a:ext cx="7391400" cy="2432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i="1">
                <a:solidFill>
                  <a:srgbClr val="FF33CC"/>
                </a:solidFill>
                <a:latin typeface="Arial" charset="0"/>
              </a:rPr>
              <a:t>Rumus :</a:t>
            </a:r>
          </a:p>
          <a:p>
            <a:pPr algn="ct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Total jumlah hari rawat bayi baru lahir dalam satu periode</a:t>
            </a:r>
          </a:p>
          <a:p>
            <a:pPr algn="ct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Total jumlah hari pada periode yang sama</a:t>
            </a:r>
          </a:p>
        </p:txBody>
      </p:sp>
      <p:sp>
        <p:nvSpPr>
          <p:cNvPr id="6" name="WordArt 12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7315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RERATA SENSUS HARIAN BBL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Rata-rata </a:t>
            </a:r>
            <a:r>
              <a:rPr lang="en-US" sz="2800" b="0" dirty="0" err="1">
                <a:latin typeface="Arial" charset="0"/>
              </a:rPr>
              <a:t>harian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dari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sensus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pasien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rawat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inap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untuk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bayi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baru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lahir</a:t>
            </a:r>
            <a:r>
              <a:rPr lang="en-US" sz="2800" b="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SENSUS HARIAN 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524001"/>
            <a:ext cx="8305800" cy="18928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waktu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tertentu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diinginkan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. </a:t>
            </a:r>
          </a:p>
          <a:p>
            <a:pPr algn="ctr">
              <a:spcBef>
                <a:spcPct val="50000"/>
              </a:spcBef>
            </a:pP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Sensus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umumnya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dilaksanakan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saat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tengah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malam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Pkl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. 24.00)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selalu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saat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sama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setiap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6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600" b="0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dirty="0" err="1">
                <a:solidFill>
                  <a:srgbClr val="FF33CC"/>
                </a:solidFill>
                <a:latin typeface="Script MT Bold" pitchFamily="66" charset="0"/>
              </a:rPr>
              <a:t>Sensus</a:t>
            </a:r>
            <a:r>
              <a:rPr lang="en-US" sz="360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dirty="0" err="1">
                <a:solidFill>
                  <a:srgbClr val="FF33CC"/>
                </a:solidFill>
                <a:latin typeface="Script MT Bold" pitchFamily="66" charset="0"/>
              </a:rPr>
              <a:t>Harian</a:t>
            </a:r>
            <a:r>
              <a:rPr lang="en-US" sz="360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dirty="0" err="1">
                <a:solidFill>
                  <a:srgbClr val="FF33CC"/>
                </a:solidFill>
                <a:latin typeface="Script MT Bold" pitchFamily="66" charset="0"/>
              </a:rPr>
              <a:t>Rawat</a:t>
            </a:r>
            <a:r>
              <a:rPr lang="en-US" sz="360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dirty="0" err="1">
                <a:solidFill>
                  <a:srgbClr val="FF33CC"/>
                </a:solidFill>
                <a:latin typeface="Script MT Bold" pitchFamily="66" charset="0"/>
              </a:rPr>
              <a:t>Inap</a:t>
            </a:r>
            <a:r>
              <a:rPr lang="en-US" sz="3600" dirty="0">
                <a:solidFill>
                  <a:srgbClr val="FF33CC"/>
                </a:solidFill>
                <a:latin typeface="Script MT Bold" pitchFamily="66" charset="0"/>
              </a:rPr>
              <a:t> :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Adalah kegiatan pencacahan / penghitungan pasien rawat inap yang dilakukan setiap hari pada suatu ruang rawat inap  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Sensus harian berisi tentang mutasi keluar masuk pasien selama 24 jam mulai dari pukul            00.00 s.d. 24.00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CC"/>
                </a:solidFill>
                <a:latin typeface="Script MT Bold" pitchFamily="66" charset="0"/>
              </a:rPr>
              <a:t>Sensus Harian Rawat Inap :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Kegunaan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mengetahui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mengetahui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tingkat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penggunaan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tidur</a:t>
            </a:r>
            <a:endParaRPr lang="en-US" sz="3000" b="0" dirty="0">
              <a:solidFill>
                <a:schemeClr val="bg1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menghitung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penyediaan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sarana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/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fasilitas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pelayanan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kesehatan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2438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FORMULIR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Ada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3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macam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formulir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digunakan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membuat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semua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sensus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dikirim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oleh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Sensus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endParaRPr lang="en-US" sz="2800" b="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Bulanan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(RP1)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Triwulan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(RP2)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2438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FORMULIR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Sensus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formulir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menghitung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merekap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setiap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diterima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dari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masing-masing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memuat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informasi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satu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tentang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penggunaan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secara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global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maupun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terinci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masing-masing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jenis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pelayanan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atau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menurut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err="1">
                <a:solidFill>
                  <a:srgbClr val="FF33CC"/>
                </a:solidFill>
                <a:latin typeface="Script MT Bold" pitchFamily="66" charset="0"/>
              </a:rPr>
              <a:t>Sensus</a:t>
            </a:r>
            <a:r>
              <a:rPr lang="en-US" sz="3600" b="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b="0" dirty="0" err="1">
                <a:solidFill>
                  <a:srgbClr val="FF33CC"/>
                </a:solidFill>
                <a:latin typeface="Script MT Bold" pitchFamily="66" charset="0"/>
              </a:rPr>
              <a:t>Harian</a:t>
            </a:r>
            <a:r>
              <a:rPr lang="en-US" sz="3600" b="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b="0" dirty="0" err="1">
                <a:solidFill>
                  <a:srgbClr val="FF33CC"/>
                </a:solidFill>
                <a:latin typeface="Script MT Bold" pitchFamily="66" charset="0"/>
              </a:rPr>
              <a:t>Rawat</a:t>
            </a:r>
            <a:r>
              <a:rPr lang="en-US" sz="3600" b="0" dirty="0">
                <a:solidFill>
                  <a:srgbClr val="FF33CC"/>
                </a:solidFill>
                <a:latin typeface="Script MT Bold" pitchFamily="66" charset="0"/>
              </a:rPr>
              <a:t> </a:t>
            </a:r>
            <a:r>
              <a:rPr lang="en-US" sz="3600" b="0" dirty="0" err="1">
                <a:solidFill>
                  <a:srgbClr val="FF33CC"/>
                </a:solidFill>
                <a:latin typeface="Script MT Bold" pitchFamily="66" charset="0"/>
              </a:rPr>
              <a:t>Inap</a:t>
            </a:r>
            <a:r>
              <a:rPr lang="en-US" sz="3600" b="0" dirty="0">
                <a:solidFill>
                  <a:srgbClr val="FF33CC"/>
                </a:solidFill>
                <a:latin typeface="Script MT Bold" pitchFamily="66" charset="0"/>
              </a:rPr>
              <a:t> :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Arial" charset="0"/>
              </a:rPr>
              <a:t>Kegunaan :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800" b="0">
                <a:solidFill>
                  <a:schemeClr val="bg1"/>
                </a:solidFill>
                <a:latin typeface="Arial" charset="0"/>
              </a:rPr>
              <a:t>Untuk mengetahui jumlah pasien dirawat pada hari yang bersangkutan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800" b="0">
                <a:solidFill>
                  <a:schemeClr val="bg1"/>
                </a:solidFill>
                <a:latin typeface="Arial" charset="0"/>
              </a:rPr>
              <a:t>Untuk mengetahui tingkat penggunaan tempat tidur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800" b="0">
                <a:solidFill>
                  <a:schemeClr val="bg1"/>
                </a:solidFill>
                <a:latin typeface="Arial" charset="0"/>
              </a:rPr>
              <a:t>Merupakan data dasar mengenai pasien dirawat pada hari ybs yang harus dikirimkan kepada manajemen yang membutuhkan.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2438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FORMULIR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397031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charset="0"/>
              </a:rPr>
              <a:t>Bulanan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formulir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menghitung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merekap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sebulan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diterima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dari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masing-masing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endParaRPr lang="en-US" sz="2800" b="0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memuat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informasi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satu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dari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semua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Rekapitulasi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bulanan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dibuat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setiap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jenis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pelayanan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keseluruhan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1042</Words>
  <Application>Microsoft Office PowerPoint</Application>
  <PresentationFormat>On-screen Show (4:3)</PresentationFormat>
  <Paragraphs>124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KEMAMPUAN AKHIR YANG DIHARAPKAN</vt:lpstr>
      <vt:lpstr>SENSUS HARIAN </vt:lpstr>
      <vt:lpstr> Sensus Harian Rawat Inap :</vt:lpstr>
      <vt:lpstr>Sensus Harian Rawat Inap :</vt:lpstr>
      <vt:lpstr>Slide 6</vt:lpstr>
      <vt:lpstr>Slide 7</vt:lpstr>
      <vt:lpstr>Sensus Harian Rawat Inap :</vt:lpstr>
      <vt:lpstr>Slide 9</vt:lpstr>
      <vt:lpstr>Rekapitulasi Bulanan Pasien Rawat Inap :</vt:lpstr>
      <vt:lpstr>Slide 11</vt:lpstr>
      <vt:lpstr>Slide 12</vt:lpstr>
      <vt:lpstr>Slide 13</vt:lpstr>
      <vt:lpstr>Slide 14</vt:lpstr>
      <vt:lpstr>Slide 15</vt:lpstr>
      <vt:lpstr>ADMISSION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226</cp:revision>
  <dcterms:created xsi:type="dcterms:W3CDTF">2010-08-24T06:47:44Z</dcterms:created>
  <dcterms:modified xsi:type="dcterms:W3CDTF">2017-09-11T16:05:10Z</dcterms:modified>
</cp:coreProperties>
</file>