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35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3" r:id="rId14"/>
    <p:sldId id="384" r:id="rId15"/>
    <p:sldId id="38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11/09/2017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48000" y="3626584"/>
            <a:ext cx="6096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INDIKATOR BOR, TOI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BTO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KE 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</a:t>
            </a:r>
            <a:r>
              <a:rPr lang="en-US" sz="2000" b="1" dirty="0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7200" y="1941513"/>
            <a:ext cx="8153400" cy="4118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Data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sebuah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sbb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tersedia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210 (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diluar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bayi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)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dengan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4780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perawatan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mati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560,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maka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2400" b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u="sng" dirty="0" smtClean="0">
                <a:solidFill>
                  <a:srgbClr val="FFFF00"/>
                </a:solidFill>
                <a:latin typeface="Arial" charset="0"/>
              </a:rPr>
              <a:t>(210 X 31) – 4780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 = </a:t>
            </a:r>
            <a:r>
              <a:rPr lang="en-US" sz="2400" u="sng" dirty="0" smtClean="0">
                <a:solidFill>
                  <a:srgbClr val="FFFF00"/>
                </a:solidFill>
                <a:latin typeface="Arial" charset="0"/>
              </a:rPr>
              <a:t>1730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 = 3,09 </a:t>
            </a:r>
            <a:r>
              <a:rPr lang="en-US" sz="2400" dirty="0" err="1" smtClean="0">
                <a:solidFill>
                  <a:srgbClr val="FFFF00"/>
                </a:solidFill>
                <a:latin typeface="Arial" charset="0"/>
              </a:rPr>
              <a:t>hari</a:t>
            </a:r>
            <a:r>
              <a:rPr lang="en-US" sz="2400" u="sng" dirty="0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		     560	      560</a:t>
            </a:r>
            <a:endParaRPr lang="en-GB" sz="2400" dirty="0" smtClean="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Artinya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Jarak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pemakaian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tidur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di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RS “X”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Arial" charset="0"/>
              </a:rPr>
              <a:t>3,09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533400" y="1066800"/>
            <a:ext cx="586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Contoh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Perhitungan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965950"/>
            <a:ext cx="2133600" cy="365125"/>
          </a:xfrm>
        </p:spPr>
        <p:txBody>
          <a:bodyPr/>
          <a:lstStyle/>
          <a:p>
            <a:pPr>
              <a:defRPr/>
            </a:pPr>
            <a:fld id="{268A57D2-4046-4DB3-8ACD-514DE5CF798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763000" cy="310854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RUMUS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meninggal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 X 1000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tertentu</a:t>
            </a:r>
            <a:endParaRPr lang="en-US" sz="2800" b="0" dirty="0" smtClean="0">
              <a:solidFill>
                <a:schemeClr val="bg1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meninggal</a:t>
            </a:r>
            <a:endParaRPr lang="en-US" sz="2800" b="0" dirty="0" smtClean="0">
              <a:solidFill>
                <a:schemeClr val="bg1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sama</a:t>
            </a:r>
            <a:endParaRPr lang="en-US" sz="28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76400" y="6096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GDR : GROSS DEATH RATE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09600" y="534418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b="0" dirty="0" err="1">
                <a:latin typeface="Arial" charset="0"/>
              </a:rPr>
              <a:t>Angka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dianjurkan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kurang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dari</a:t>
            </a:r>
            <a:r>
              <a:rPr lang="en-US" sz="2800" b="0" dirty="0">
                <a:latin typeface="Arial" charset="0"/>
              </a:rPr>
              <a:t> 45 per 1000</a:t>
            </a:r>
            <a:endParaRPr lang="en-US" sz="2800" b="0" baseline="-25000" dirty="0">
              <a:latin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" y="1524000"/>
            <a:ext cx="8985152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 err="1">
                <a:latin typeface="Arial" charset="0"/>
              </a:rPr>
              <a:t>Angka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kematian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umum</a:t>
            </a:r>
            <a:r>
              <a:rPr lang="en-US" sz="2400" b="0" dirty="0" smtClean="0">
                <a:latin typeface="Arial" charset="0"/>
              </a:rPr>
              <a:t>/</a:t>
            </a:r>
            <a:r>
              <a:rPr lang="en-US" sz="2400" b="0" dirty="0" err="1" smtClean="0">
                <a:latin typeface="Arial" charset="0"/>
              </a:rPr>
              <a:t>kasar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untuk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setiap</a:t>
            </a:r>
            <a:r>
              <a:rPr lang="en-US" sz="2400" b="0" dirty="0">
                <a:latin typeface="Arial" charset="0"/>
              </a:rPr>
              <a:t> 1000 </a:t>
            </a:r>
            <a:r>
              <a:rPr lang="en-US" sz="2400" b="0" dirty="0" err="1">
                <a:latin typeface="Arial" charset="0"/>
              </a:rPr>
              <a:t>penderita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keluar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609600" y="4038599"/>
            <a:ext cx="6705600" cy="76199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pPr>
              <a:defRPr/>
            </a:pPr>
            <a:fld id="{0ED1FFAC-BB08-4EBB-9C46-DA8B19D2875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1828800"/>
            <a:ext cx="8153400" cy="4118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Data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sebuah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sbb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tersedia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210 (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diluar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bayi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)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dengan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meninggal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saat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5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orang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mati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360,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maka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2400" b="0" dirty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Arial" charset="0"/>
              </a:rPr>
              <a:t>	 </a:t>
            </a:r>
            <a:r>
              <a:rPr lang="en-US" sz="2400" u="sng" dirty="0" smtClean="0">
                <a:solidFill>
                  <a:srgbClr val="FFFF00"/>
                </a:solidFill>
                <a:latin typeface="Arial" charset="0"/>
              </a:rPr>
              <a:t>5 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x 1000 = 13,8 ‰</a:t>
            </a:r>
            <a:endParaRPr lang="en-US" sz="2400" u="sng" dirty="0" smtClean="0">
              <a:solidFill>
                <a:srgbClr val="FFFF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	360	      </a:t>
            </a:r>
            <a:endParaRPr lang="en-GB" sz="2400" dirty="0" smtClean="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Artinya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Angka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kematian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umum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di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RS “X”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13,8 per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seribu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mati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586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Contoh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Perhitungan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499350"/>
            <a:ext cx="2133600" cy="365125"/>
          </a:xfrm>
        </p:spPr>
        <p:txBody>
          <a:bodyPr/>
          <a:lstStyle/>
          <a:p>
            <a:pPr>
              <a:defRPr/>
            </a:pPr>
            <a:fld id="{268A57D2-4046-4DB3-8ACD-514DE5CF798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846388"/>
            <a:ext cx="8305800" cy="18018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NDR = </a:t>
            </a:r>
            <a:r>
              <a:rPr lang="en-US" sz="2800" b="0" u="sng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8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u="sng" dirty="0" err="1">
                <a:solidFill>
                  <a:schemeClr val="bg1"/>
                </a:solidFill>
                <a:latin typeface="Arial" charset="0"/>
              </a:rPr>
              <a:t>k</a:t>
            </a:r>
            <a:r>
              <a:rPr lang="en-US" sz="2800" b="0" u="sng" dirty="0" err="1" smtClean="0">
                <a:solidFill>
                  <a:schemeClr val="bg1"/>
                </a:solidFill>
                <a:latin typeface="Arial" charset="0"/>
              </a:rPr>
              <a:t>ematian</a:t>
            </a:r>
            <a:r>
              <a:rPr lang="en-US" sz="28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u="sng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u="sng" dirty="0">
                <a:solidFill>
                  <a:schemeClr val="bg1"/>
                </a:solidFill>
                <a:latin typeface="Arial" charset="0"/>
              </a:rPr>
              <a:t> &gt;48 jam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    X 1000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      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meninggal</a:t>
            </a:r>
            <a:endParaRPr lang="en-US" sz="28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00" y="685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NDR : NET DEATH RATE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7200" y="5024735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0" dirty="0" err="1">
                <a:latin typeface="Arial" charset="0"/>
              </a:rPr>
              <a:t>Angka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dianjurkan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kurang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dari</a:t>
            </a:r>
            <a:r>
              <a:rPr lang="en-US" sz="2400" b="0" dirty="0">
                <a:latin typeface="Arial" charset="0"/>
              </a:rPr>
              <a:t> 25 per 1000 </a:t>
            </a:r>
            <a:r>
              <a:rPr lang="en-US" sz="2400" b="0" dirty="0" err="1">
                <a:latin typeface="Arial" charset="0"/>
              </a:rPr>
              <a:t>penderita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keluar</a:t>
            </a:r>
            <a:endParaRPr lang="en-US" sz="2400" b="0" baseline="-250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" y="147955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0" dirty="0" err="1">
                <a:latin typeface="Arial" charset="0"/>
              </a:rPr>
              <a:t>Angka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kematian</a:t>
            </a:r>
            <a:r>
              <a:rPr lang="en-US" sz="2400" b="0" dirty="0">
                <a:latin typeface="Arial" charset="0"/>
              </a:rPr>
              <a:t> 48 jam </a:t>
            </a:r>
            <a:r>
              <a:rPr lang="en-US" sz="2400" b="0" dirty="0" err="1">
                <a:latin typeface="Arial" charset="0"/>
              </a:rPr>
              <a:t>setelah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dirawat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untuk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tiap-tiap</a:t>
            </a:r>
            <a:r>
              <a:rPr lang="en-US" sz="2400" b="0" dirty="0">
                <a:latin typeface="Arial" charset="0"/>
              </a:rPr>
              <a:t> 1000 </a:t>
            </a:r>
            <a:r>
              <a:rPr lang="en-US" sz="2400" b="0" dirty="0" err="1">
                <a:latin typeface="Arial" charset="0"/>
              </a:rPr>
              <a:t>penderita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keluar</a:t>
            </a:r>
            <a:r>
              <a:rPr lang="en-US" sz="2400" b="0" dirty="0" smtClean="0">
                <a:latin typeface="Arial" charset="0"/>
              </a:rPr>
              <a:t>. </a:t>
            </a:r>
            <a:r>
              <a:rPr lang="en-US" sz="2400" b="0" dirty="0" err="1" smtClean="0">
                <a:latin typeface="Arial" charset="0"/>
              </a:rPr>
              <a:t>Indikator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ini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memberikan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gambaran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mutu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pelayanan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rumah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sakit</a:t>
            </a:r>
            <a:r>
              <a:rPr lang="en-US" sz="2400" b="0" dirty="0">
                <a:latin typeface="Arial" charset="0"/>
              </a:rPr>
              <a:t> 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520750"/>
            <a:ext cx="8153400" cy="48567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Data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sebuah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sbb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tersedia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210 (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diluar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bayi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)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dengan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meninggal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saat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inap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setelah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48 jam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2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orang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mati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360,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maka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2400" b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Arial" charset="0"/>
              </a:rPr>
              <a:t>	 </a:t>
            </a:r>
            <a:r>
              <a:rPr lang="en-US" sz="2400" u="sng" dirty="0" smtClean="0">
                <a:solidFill>
                  <a:srgbClr val="FFFF00"/>
                </a:solidFill>
                <a:latin typeface="Arial" charset="0"/>
              </a:rPr>
              <a:t>2 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x 1000 = 5,6 ‰</a:t>
            </a:r>
            <a:endParaRPr lang="en-US" sz="2400" u="sng" dirty="0" smtClean="0">
              <a:solidFill>
                <a:srgbClr val="FFFF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	360	      </a:t>
            </a:r>
            <a:endParaRPr lang="en-GB" sz="2400" dirty="0" smtClean="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Artinya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Angka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kematian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&gt; </a:t>
            </a:r>
            <a:r>
              <a:rPr lang="en-US" sz="2400" b="0" i="1" smtClean="0">
                <a:solidFill>
                  <a:schemeClr val="bg1"/>
                </a:solidFill>
                <a:latin typeface="Arial" charset="0"/>
              </a:rPr>
              <a:t>48 jam di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RS “X”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5,6 per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seribu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2400" b="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 smtClean="0">
                <a:solidFill>
                  <a:schemeClr val="bg1"/>
                </a:solidFill>
                <a:latin typeface="Arial" charset="0"/>
              </a:rPr>
              <a:t>mati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586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Contoh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Perhitungan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2286000" y="3733800"/>
            <a:ext cx="46482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Terima kasih</a:t>
            </a:r>
          </a:p>
        </p:txBody>
      </p:sp>
      <p:pic>
        <p:nvPicPr>
          <p:cNvPr id="6" name="Picture 15" descr="j02819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3429000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4A98EBC-458E-4BB0-97C4-B6373AF2FA9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971800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id-ID" sz="2400" dirty="0" smtClean="0"/>
              <a:t>Persentase penggunaan tempat tidur (BOR)</a:t>
            </a:r>
            <a:r>
              <a:rPr lang="en-US" sz="2400" dirty="0" smtClean="0"/>
              <a:t>, 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id-ID" sz="2400" dirty="0" smtClean="0"/>
              <a:t>Bed </a:t>
            </a:r>
            <a:r>
              <a:rPr lang="id-ID" sz="2400" dirty="0" smtClean="0"/>
              <a:t>Turn Over (BTO)  dan 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luang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tidur</a:t>
            </a:r>
            <a:r>
              <a:rPr lang="en-US" sz="2400" dirty="0" smtClean="0"/>
              <a:t> (TOI), 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id-ID" sz="2400" dirty="0" smtClean="0"/>
              <a:t>cara </a:t>
            </a:r>
            <a:r>
              <a:rPr lang="id-ID" sz="2400" dirty="0" smtClean="0"/>
              <a:t>perhitungan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BOR, BTO </a:t>
            </a:r>
            <a:r>
              <a:rPr lang="en-US" sz="2400" dirty="0" err="1" smtClean="0"/>
              <a:t>dan</a:t>
            </a:r>
            <a:r>
              <a:rPr lang="en-US" sz="2400" dirty="0" smtClean="0"/>
              <a:t> TOI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81000" y="3276600"/>
            <a:ext cx="8382000" cy="2438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BOR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sering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juga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algn="just"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- Percent  of Occupancy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Occupancy Percent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Occupancy Ratio</a:t>
            </a:r>
            <a:endParaRPr lang="en-US" sz="2800" b="0" dirty="0" smtClean="0">
              <a:solidFill>
                <a:schemeClr val="bg1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endParaRPr lang="en-GB" sz="28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8199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Bed Occupancy Rate (BOR)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219200" y="18288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>
                <a:latin typeface="Arial" charset="0"/>
              </a:rPr>
              <a:t>Persentase pemakaian tempat tidur      pada periode tertentu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4267200"/>
            <a:ext cx="7924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1828800"/>
            <a:ext cx="8382000" cy="167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400" b="0" dirty="0" err="1">
                <a:solidFill>
                  <a:schemeClr val="bg1"/>
                </a:solidFill>
                <a:latin typeface="Arial" charset="0"/>
              </a:rPr>
              <a:t>Rumus</a:t>
            </a:r>
            <a:endParaRPr lang="en-US" sz="4400" b="0" u="sng" dirty="0">
              <a:solidFill>
                <a:schemeClr val="bg1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</a:pP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       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/ HP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tertentu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X  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100%</a:t>
            </a:r>
          </a:p>
          <a:p>
            <a:pPr algn="just">
              <a:spcBef>
                <a:spcPct val="2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yg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tersedia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yg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sama</a:t>
            </a:r>
            <a:endParaRPr lang="en-GB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8199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Bed Occupancy Rate (BOR)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895600" y="5562600"/>
            <a:ext cx="350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 dirty="0" err="1">
                <a:solidFill>
                  <a:srgbClr val="FF3300"/>
                </a:solidFill>
              </a:rPr>
              <a:t>Nilai</a:t>
            </a:r>
            <a:r>
              <a:rPr lang="en-US" sz="2800" dirty="0">
                <a:solidFill>
                  <a:srgbClr val="FF3300"/>
                </a:solidFill>
              </a:rPr>
              <a:t> BOR ideal: 60-85</a:t>
            </a:r>
            <a:r>
              <a:rPr lang="en-US" sz="2800" dirty="0" smtClean="0">
                <a:solidFill>
                  <a:srgbClr val="FF3300"/>
                </a:solidFill>
              </a:rPr>
              <a:t>% 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C3241F-0E8A-4C4E-85A8-68ED13B5B2C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3657600"/>
            <a:ext cx="8382000" cy="1600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perhitungan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BOR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ditentukan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berdasarkan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kebijakan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intern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misalnya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harian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bulanan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triwulan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tahunan</a:t>
            </a:r>
            <a:endParaRPr lang="en-GB" sz="30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4267200"/>
            <a:ext cx="7924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1828800"/>
            <a:ext cx="83820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400" b="0" dirty="0" err="1">
                <a:solidFill>
                  <a:schemeClr val="bg1"/>
                </a:solidFill>
                <a:latin typeface="Arial" charset="0"/>
              </a:rPr>
              <a:t>Rumus</a:t>
            </a:r>
            <a:endParaRPr lang="en-US" sz="4400" b="0" u="sng" dirty="0">
              <a:solidFill>
                <a:schemeClr val="bg1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</a:pP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       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tertentu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       X  100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%</a:t>
            </a:r>
          </a:p>
          <a:p>
            <a:pPr algn="just">
              <a:spcBef>
                <a:spcPct val="20000"/>
              </a:spcBef>
            </a:pP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TT x t1) + (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TT2 x t2)+ ….(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TTz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ttz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20000"/>
              </a:spcBef>
            </a:pPr>
            <a:endParaRPr lang="en-US" sz="2400" b="0" dirty="0" smtClean="0">
              <a:solidFill>
                <a:schemeClr val="bg1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</a:pP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Ket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: TT: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tidur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	: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tsb</a:t>
            </a:r>
            <a:endParaRPr lang="en-US" sz="2400" b="0" dirty="0" smtClean="0">
              <a:solidFill>
                <a:schemeClr val="bg1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</a:pPr>
            <a:endParaRPr lang="en-GB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8199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BOR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dengan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perubahan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tempat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tidur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C3241F-0E8A-4C4E-85A8-68ED13B5B2C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4572000"/>
            <a:ext cx="8382000" cy="1600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GB" sz="3000" dirty="0" err="1" smtClean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erhitungan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BOR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Perinatologi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prinsipnya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sama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dengan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rumus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BOR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hanya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digunakan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angka</a:t>
            </a:r>
            <a:r>
              <a:rPr lang="en-GB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000" b="0" dirty="0" err="1" smtClean="0">
                <a:solidFill>
                  <a:schemeClr val="bg1"/>
                </a:solidFill>
                <a:latin typeface="Arial" charset="0"/>
              </a:rPr>
              <a:t>Perinatologi</a:t>
            </a:r>
            <a:endParaRPr lang="en-GB" sz="30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331913"/>
            <a:ext cx="8153400" cy="397031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Data </a:t>
            </a:r>
            <a:r>
              <a:rPr lang="en-US" sz="2400" b="0" dirty="0" err="1">
                <a:latin typeface="Arial" charset="0"/>
              </a:rPr>
              <a:t>sebuah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rumah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sakit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pada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bulan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Juni</a:t>
            </a:r>
            <a:r>
              <a:rPr lang="en-US" sz="2400" b="0" dirty="0">
                <a:latin typeface="Arial" charset="0"/>
              </a:rPr>
              <a:t> 2000 </a:t>
            </a:r>
            <a:r>
              <a:rPr lang="en-US" sz="2400" b="0" dirty="0" err="1">
                <a:latin typeface="Arial" charset="0"/>
              </a:rPr>
              <a:t>sbb</a:t>
            </a:r>
            <a:r>
              <a:rPr lang="en-US" sz="2400" b="0" dirty="0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0" dirty="0" err="1">
                <a:latin typeface="Arial" charset="0"/>
              </a:rPr>
              <a:t>Jumlah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tt</a:t>
            </a:r>
            <a:r>
              <a:rPr lang="en-US" sz="2400" b="0" dirty="0">
                <a:latin typeface="Arial" charset="0"/>
              </a:rPr>
              <a:t> yang </a:t>
            </a:r>
            <a:r>
              <a:rPr lang="en-US" sz="2400" b="0" dirty="0" err="1">
                <a:latin typeface="Arial" charset="0"/>
              </a:rPr>
              <a:t>tersedia</a:t>
            </a:r>
            <a:r>
              <a:rPr lang="en-US" sz="2400" b="0" dirty="0">
                <a:latin typeface="Arial" charset="0"/>
              </a:rPr>
              <a:t> 210 ( </a:t>
            </a:r>
            <a:r>
              <a:rPr lang="en-US" sz="2400" b="0" dirty="0" err="1">
                <a:latin typeface="Arial" charset="0"/>
              </a:rPr>
              <a:t>diluar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bayi</a:t>
            </a:r>
            <a:r>
              <a:rPr lang="en-US" sz="2400" b="0" dirty="0">
                <a:latin typeface="Arial" charset="0"/>
              </a:rPr>
              <a:t>) </a:t>
            </a:r>
            <a:r>
              <a:rPr lang="en-US" sz="2400" b="0" dirty="0" err="1">
                <a:latin typeface="Arial" charset="0"/>
              </a:rPr>
              <a:t>dengan</a:t>
            </a:r>
            <a:r>
              <a:rPr lang="en-US" sz="2400" b="0" dirty="0">
                <a:latin typeface="Arial" charset="0"/>
              </a:rPr>
              <a:t> 4780 </a:t>
            </a:r>
            <a:r>
              <a:rPr lang="en-US" sz="2400" b="0" dirty="0" err="1">
                <a:latin typeface="Arial" charset="0"/>
              </a:rPr>
              <a:t>jumlah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hari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rawat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pada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bulan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Juni</a:t>
            </a:r>
            <a:r>
              <a:rPr lang="en-US" sz="2400" b="0" dirty="0">
                <a:latin typeface="Arial" charset="0"/>
              </a:rPr>
              <a:t>. </a:t>
            </a:r>
            <a:r>
              <a:rPr lang="en-US" sz="2400" b="0" dirty="0" err="1">
                <a:latin typeface="Arial" charset="0"/>
              </a:rPr>
              <a:t>Juni</a:t>
            </a:r>
            <a:r>
              <a:rPr lang="en-US" sz="2400" b="0" dirty="0">
                <a:latin typeface="Arial" charset="0"/>
              </a:rPr>
              <a:t> =30 </a:t>
            </a:r>
            <a:r>
              <a:rPr lang="en-US" sz="2400" b="0" dirty="0" err="1">
                <a:latin typeface="Arial" charset="0"/>
              </a:rPr>
              <a:t>hari</a:t>
            </a:r>
            <a:r>
              <a:rPr lang="en-US" sz="2400" b="0" dirty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rgbClr val="FF3300"/>
                </a:solidFill>
                <a:latin typeface="Arial" charset="0"/>
              </a:rPr>
              <a:t>Persentase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rgbClr val="FF3300"/>
                </a:solidFill>
                <a:latin typeface="Arial" charset="0"/>
              </a:rPr>
              <a:t>pemakaian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rgbClr val="FF3300"/>
                </a:solidFill>
                <a:latin typeface="Arial" charset="0"/>
              </a:rPr>
              <a:t>tempat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rgbClr val="FF3300"/>
                </a:solidFill>
                <a:latin typeface="Arial" charset="0"/>
              </a:rPr>
              <a:t>tidur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rgbClr val="FF3300"/>
                </a:solidFill>
                <a:latin typeface="Arial" charset="0"/>
              </a:rPr>
              <a:t>adalah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0" u="sng" dirty="0">
                <a:solidFill>
                  <a:srgbClr val="FF3300"/>
                </a:solidFill>
                <a:latin typeface="Arial" charset="0"/>
              </a:rPr>
              <a:t> 4780 </a:t>
            </a:r>
            <a:r>
              <a:rPr lang="en-US" sz="2400" b="0" u="sng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400" b="0" dirty="0" smtClean="0">
                <a:solidFill>
                  <a:srgbClr val="FF3300"/>
                </a:solidFill>
                <a:latin typeface="Arial" charset="0"/>
              </a:rPr>
              <a:t>X 100</a:t>
            </a:r>
            <a:r>
              <a:rPr lang="en-US" sz="2400" dirty="0">
                <a:solidFill>
                  <a:srgbClr val="FF3300"/>
                </a:solidFill>
                <a:latin typeface="Arial" charset="0"/>
              </a:rPr>
              <a:t>%</a:t>
            </a:r>
            <a:r>
              <a:rPr lang="en-US" sz="2400" b="0" dirty="0" smtClean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=  </a:t>
            </a:r>
            <a:r>
              <a:rPr lang="en-US" sz="2400" b="0" u="sng" dirty="0">
                <a:solidFill>
                  <a:srgbClr val="FF3300"/>
                </a:solidFill>
                <a:latin typeface="Arial" charset="0"/>
              </a:rPr>
              <a:t>478000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  = 75,87% </a:t>
            </a:r>
          </a:p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  210 X 30           6300</a:t>
            </a:r>
            <a:r>
              <a:rPr lang="en-US" sz="2400" b="0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Artinya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Persentase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pemakaian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tidur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di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rumah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sakit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	  “X”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Juni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2000 </a:t>
            </a:r>
            <a:r>
              <a:rPr lang="en-US" sz="2400" b="0" i="1" dirty="0" err="1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400" b="0" i="1" dirty="0">
                <a:solidFill>
                  <a:schemeClr val="bg1"/>
                </a:solidFill>
                <a:latin typeface="Arial" charset="0"/>
              </a:rPr>
              <a:t> 75,87%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586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Contoh Perhitungan: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268A57D2-4046-4DB3-8ACD-514DE5CF7980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6629400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Berapa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kali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satu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tidur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dipakai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oleh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chemeClr val="bg1"/>
                </a:solidFill>
                <a:latin typeface="Arial" charset="0"/>
              </a:rPr>
              <a:t>tertentu</a:t>
            </a:r>
            <a:r>
              <a:rPr lang="en-US" sz="3000" b="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3048000"/>
            <a:ext cx="6477000" cy="211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 dirty="0" err="1">
                <a:solidFill>
                  <a:schemeClr val="bg1"/>
                </a:solidFill>
                <a:latin typeface="Arial" charset="0"/>
              </a:rPr>
              <a:t>Rumus</a:t>
            </a:r>
            <a:r>
              <a:rPr lang="en-US" sz="3600" i="1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3600" b="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200" b="0" dirty="0">
                <a:latin typeface="Arial" charset="0"/>
              </a:rPr>
              <a:t>     </a:t>
            </a:r>
            <a:r>
              <a:rPr lang="en-US" sz="3200" b="0" u="sng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32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u="sng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200" b="0" u="sng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3200" b="0" u="sng" dirty="0" err="1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3200" b="0" u="sng" dirty="0">
                <a:solidFill>
                  <a:schemeClr val="bg1"/>
                </a:solidFill>
                <a:latin typeface="Arial" charset="0"/>
              </a:rPr>
              <a:t> (H+M)</a:t>
            </a:r>
          </a:p>
          <a:p>
            <a:pPr lvl="2">
              <a:spcBef>
                <a:spcPct val="50000"/>
              </a:spcBef>
              <a:buClr>
                <a:schemeClr val="tx1"/>
              </a:buClr>
            </a:pPr>
            <a:r>
              <a:rPr lang="en-US" sz="3200" b="0" dirty="0">
                <a:solidFill>
                  <a:schemeClr val="bg1"/>
                </a:solidFill>
                <a:latin typeface="Arial" charset="0"/>
              </a:rPr>
              <a:t>      Total </a:t>
            </a:r>
            <a:r>
              <a:rPr lang="en-US" sz="3200" b="0" dirty="0" err="1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32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>
                <a:solidFill>
                  <a:schemeClr val="bg1"/>
                </a:solidFill>
                <a:latin typeface="Arial" charset="0"/>
              </a:rPr>
              <a:t>tidur</a:t>
            </a:r>
            <a:endParaRPr lang="en-US" sz="32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524000" y="9906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Bed Turn Over (BTO)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97000" y="5510213"/>
            <a:ext cx="6146800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  <a:latin typeface="Arial" charset="0"/>
              </a:rPr>
              <a:t>Angka ideal dalam 1 tahun: 40-50 kali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BA7574-90DA-4C2A-86DA-E203DCEC994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43000" y="1676400"/>
            <a:ext cx="66294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Di  RS “X”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memiliki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50 TT,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selama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tercatat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ada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360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hidup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mati</a:t>
            </a:r>
            <a:r>
              <a:rPr lang="en-US" sz="3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charset="0"/>
              </a:rPr>
              <a:t>maka</a:t>
            </a:r>
            <a:r>
              <a:rPr lang="en-US" sz="3000" dirty="0" smtClean="0">
                <a:solidFill>
                  <a:schemeClr val="bg1"/>
                </a:solidFill>
                <a:latin typeface="Arial" charset="0"/>
              </a:rPr>
              <a:t>:</a:t>
            </a:r>
            <a:endParaRPr lang="en-US" sz="30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0" y="3352800"/>
            <a:ext cx="3352800" cy="132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    </a:t>
            </a:r>
            <a:r>
              <a:rPr lang="en-US" sz="3200" u="sng" dirty="0" smtClean="0">
                <a:solidFill>
                  <a:schemeClr val="bg1"/>
                </a:solidFill>
                <a:latin typeface="Arial" charset="0"/>
              </a:rPr>
              <a:t>360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 = 7,2 kali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      50 </a:t>
            </a:r>
            <a:endParaRPr lang="en-US" sz="32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524000" y="914400"/>
            <a:ext cx="2590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Contoh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: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pPr>
              <a:defRPr/>
            </a:pPr>
            <a:fld id="{39BA7574-90DA-4C2A-86DA-E203DCEC994F}" type="slidenum">
              <a:rPr lang="en-US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43000" y="4876800"/>
            <a:ext cx="66294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Artinya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frekwensi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pemakaian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tempat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tidur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di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RS “X”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Agustus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2015 </a:t>
            </a:r>
            <a:r>
              <a:rPr lang="en-US" sz="3000" b="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3000" b="0" dirty="0" smtClean="0">
                <a:solidFill>
                  <a:schemeClr val="bg1"/>
                </a:solidFill>
                <a:latin typeface="Arial" charset="0"/>
              </a:rPr>
              <a:t> 7,2 kali</a:t>
            </a:r>
            <a:endParaRPr lang="en-US" sz="30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81000" y="3962400"/>
            <a:ext cx="84582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0" dirty="0" err="1">
                <a:solidFill>
                  <a:schemeClr val="bg1"/>
                </a:solidFill>
                <a:latin typeface="Arial" charset="0"/>
              </a:rPr>
              <a:t>Rumus</a:t>
            </a:r>
            <a:r>
              <a:rPr lang="en-US" sz="3600" b="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. X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Jml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pd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ttt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) –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/HP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(H+M)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sama</a:t>
            </a:r>
            <a:endParaRPr lang="en-GB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73247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Turn Over Interval (TOI)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7924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Rata-rata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hari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tempat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tidur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tersedia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pada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periode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tertentu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yang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tidak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terisi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antara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pasien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keluar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/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meninggal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dan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>
                <a:solidFill>
                  <a:srgbClr val="FF33CC"/>
                </a:solidFill>
                <a:latin typeface="Arial" charset="0"/>
              </a:rPr>
              <a:t>pasien</a:t>
            </a:r>
            <a:r>
              <a:rPr lang="en-US" sz="3000" b="0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000" b="0" dirty="0" err="1" smtClean="0">
                <a:solidFill>
                  <a:srgbClr val="FF33CC"/>
                </a:solidFill>
                <a:latin typeface="Arial" charset="0"/>
              </a:rPr>
              <a:t>masuk</a:t>
            </a:r>
            <a:endParaRPr lang="en-US" sz="3000" b="0" dirty="0" smtClean="0">
              <a:solidFill>
                <a:srgbClr val="FF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3000" dirty="0" smtClean="0">
                <a:latin typeface="Arial" charset="0"/>
              </a:rPr>
              <a:t>(</a:t>
            </a:r>
            <a:r>
              <a:rPr lang="en-US" sz="3000" dirty="0" err="1" smtClean="0">
                <a:latin typeface="Arial" charset="0"/>
              </a:rPr>
              <a:t>waktu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luang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tempat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tidur</a:t>
            </a:r>
            <a:r>
              <a:rPr lang="en-US" sz="3000" dirty="0" smtClean="0">
                <a:latin typeface="Arial" charset="0"/>
              </a:rPr>
              <a:t>)</a:t>
            </a:r>
            <a:endParaRPr lang="en-US" sz="3000" b="0" dirty="0" smtClean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000" b="0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86000" y="5662613"/>
            <a:ext cx="4602163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  <a:latin typeface="Arial" charset="0"/>
              </a:rPr>
              <a:t>Angka ideal kisaran 1-3 hari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838200" y="50292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C360121-8F7F-46FE-BCCD-E77C1ED34B4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672</Words>
  <Application>Microsoft Office PowerPoint</Application>
  <PresentationFormat>On-screen Show (4:3)</PresentationFormat>
  <Paragraphs>108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217</cp:revision>
  <dcterms:created xsi:type="dcterms:W3CDTF">2010-08-24T06:47:44Z</dcterms:created>
  <dcterms:modified xsi:type="dcterms:W3CDTF">2017-09-11T16:02:55Z</dcterms:modified>
</cp:coreProperties>
</file>