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6" r:id="rId2"/>
    <p:sldId id="335" r:id="rId3"/>
    <p:sldId id="366" r:id="rId4"/>
    <p:sldId id="367" r:id="rId5"/>
    <p:sldId id="368" r:id="rId6"/>
    <p:sldId id="369" r:id="rId7"/>
    <p:sldId id="370" r:id="rId8"/>
    <p:sldId id="371" r:id="rId9"/>
    <p:sldId id="38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EBB44-9204-449A-9436-A5F72C709857}" type="datetimeFigureOut">
              <a:rPr lang="id-ID"/>
              <a:pPr>
                <a:defRPr/>
              </a:pPr>
              <a:t>11/09/2017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94B30E-5FCB-408D-8AB7-6845C20018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0AACD-4BDB-4C4A-9C4E-5FB45D951300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177A3F-FF02-4D7B-92DE-7BA5E053003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E32045-4B80-4D17-81D9-D39B5E8ED655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483743-F6E1-498A-A171-6ED883928016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9092E-6642-4568-B9C2-4C341DA942F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782C78-CF41-4038-B197-39880B1E6FE0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9B39-5458-4FC2-A4CD-4FD70F2E2D83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123A-B96C-438E-AA56-80159B7C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BC89-7FAE-47F7-90F7-632E0A16E252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CB9F-F93B-4496-ACB9-10B898FED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339A-2AAF-49C4-9197-E410C2CEE0DE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E4F-94C6-497D-8ABB-28216A0E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69A6-D5FD-4DFC-A7A4-088FA154EFC3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2F2F-6424-4AA5-9E3D-90E72048A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2CDE-EC27-401E-96A4-F423FCAD5268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F3F7-E82D-4BEE-86BE-B323AA6C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553E-1036-449E-B003-66115D4ED24F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A3DD-A43A-4BC2-B64F-C39A0AAF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BFCD-AC7B-40A6-B174-555E77579E6C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BFAD-EE7A-4390-B85D-F6749E612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A3B2-0B60-4969-9B1F-DF4CA0940E77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0592-9ED0-4225-85FE-07429403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9E38-E174-4575-93A6-3F28C24F5BCA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F0A2-CEA4-48F0-BD95-4B91D9F57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95-69FC-4C89-9D20-947F3459C0AC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10FE-E2AD-41EF-9E96-8634289E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FA72-65A3-4048-9DF1-FF50E6FA9291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A6C4-D736-4F47-833A-224B6EFE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23179-116D-4FDB-85FF-BF328392149F}" type="datetime1">
              <a:rPr lang="en-US"/>
              <a:pPr>
                <a:defRPr/>
              </a:pPr>
              <a:t>11/09/2017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76388A-37C8-4864-86A6-D008759A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4" y="3657600"/>
            <a:ext cx="59213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LAMA RAWAT PASIEN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KE 4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YATI </a:t>
            </a:r>
            <a:r>
              <a:rPr lang="en-US" sz="2000" b="1" dirty="0" smtClean="0">
                <a:solidFill>
                  <a:schemeClr val="bg1"/>
                </a:solidFill>
              </a:rPr>
              <a:t>MARYATI, SKM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REKAM MEDIS DAN INFORMASI KESEHATAN  FAKULTAS ILMU-ILMU </a:t>
            </a:r>
            <a:r>
              <a:rPr lang="en-US" sz="2000" b="1" dirty="0" smtClean="0">
                <a:solidFill>
                  <a:schemeClr val="bg1"/>
                </a:solidFill>
              </a:rPr>
              <a:t>KESEHATAN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1904999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id-ID" sz="2400" dirty="0" smtClean="0"/>
              <a:t>Pengertian LOS</a:t>
            </a:r>
            <a:r>
              <a:rPr lang="id-ID" sz="2400" dirty="0" smtClean="0"/>
              <a:t>,</a:t>
            </a:r>
            <a:endParaRPr lang="en-US" sz="2400" dirty="0" smtClean="0"/>
          </a:p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menjelaskan</a:t>
            </a:r>
            <a:r>
              <a:rPr lang="id-ID" sz="2400" dirty="0" smtClean="0"/>
              <a:t> </a:t>
            </a:r>
            <a:r>
              <a:rPr lang="en-US" sz="2400" dirty="0" smtClean="0"/>
              <a:t>total LOS</a:t>
            </a:r>
            <a:r>
              <a:rPr lang="id-ID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AvLOS</a:t>
            </a:r>
            <a:r>
              <a:rPr lang="en-US" sz="2400" dirty="0" smtClean="0"/>
              <a:t>, </a:t>
            </a:r>
            <a:endParaRPr lang="en-US" sz="2400" dirty="0" smtClean="0"/>
          </a:p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menjelaskan</a:t>
            </a:r>
            <a:r>
              <a:rPr lang="id-ID" sz="2400" dirty="0" smtClean="0"/>
              <a:t> </a:t>
            </a:r>
            <a:r>
              <a:rPr lang="id-ID" sz="2400" dirty="0" smtClean="0"/>
              <a:t>cara perhitungan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interpretasi</a:t>
            </a:r>
            <a:r>
              <a:rPr lang="en-US" sz="2400" dirty="0" smtClean="0"/>
              <a:t> </a:t>
            </a:r>
            <a:r>
              <a:rPr lang="en-US" sz="2400" dirty="0" err="1" smtClean="0"/>
              <a:t>AvLOS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24000" y="1676400"/>
            <a:ext cx="6096000" cy="528638"/>
          </a:xfrm>
          <a:prstGeom prst="rect">
            <a:avLst/>
          </a:prstGeom>
          <a:solidFill>
            <a:schemeClr val="tx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80000"/>
            </a:pPr>
            <a:r>
              <a:rPr lang="en-US" sz="2800" b="0" dirty="0">
                <a:solidFill>
                  <a:srgbClr val="FF3300"/>
                </a:solidFill>
                <a:latin typeface="Arial" charset="0"/>
              </a:rPr>
              <a:t>Lama </a:t>
            </a:r>
            <a:r>
              <a:rPr lang="en-US" sz="2800" b="0" dirty="0" err="1">
                <a:solidFill>
                  <a:srgbClr val="FF3300"/>
                </a:solidFill>
                <a:latin typeface="Arial" charset="0"/>
              </a:rPr>
              <a:t>rawat</a:t>
            </a:r>
            <a:r>
              <a:rPr lang="en-US" sz="2800" b="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rgbClr val="FF3300"/>
                </a:solidFill>
                <a:latin typeface="Arial" charset="0"/>
              </a:rPr>
              <a:t>pasien</a:t>
            </a:r>
            <a:r>
              <a:rPr lang="en-US" sz="2800" b="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rgbClr val="FF3300"/>
                </a:solidFill>
                <a:latin typeface="Arial" charset="0"/>
              </a:rPr>
              <a:t>di</a:t>
            </a:r>
            <a:r>
              <a:rPr lang="en-US" sz="2800" b="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rgbClr val="FF3300"/>
                </a:solidFill>
                <a:latin typeface="Arial" charset="0"/>
              </a:rPr>
              <a:t>rumah</a:t>
            </a:r>
            <a:r>
              <a:rPr lang="en-US" sz="2800" b="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rgbClr val="FF3300"/>
                </a:solidFill>
                <a:latin typeface="Arial" charset="0"/>
              </a:rPr>
              <a:t>sakit</a:t>
            </a:r>
            <a:endParaRPr lang="en-US" sz="2800" b="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85800" y="2438400"/>
            <a:ext cx="7772400" cy="32670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 dirty="0" err="1">
                <a:solidFill>
                  <a:schemeClr val="bg1"/>
                </a:solidFill>
                <a:latin typeface="Arial" charset="0"/>
              </a:rPr>
              <a:t>Rumus</a:t>
            </a:r>
            <a:r>
              <a:rPr lang="en-US" sz="4000" b="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Tanggal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pulang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–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tanggal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masuk</a:t>
            </a:r>
            <a:endParaRPr lang="en-US" sz="2800" b="0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Contoh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: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masuk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:   </a:t>
            </a:r>
            <a:r>
              <a:rPr lang="en-US" sz="2800" b="0" dirty="0">
                <a:solidFill>
                  <a:srgbClr val="FF3300"/>
                </a:solidFill>
                <a:latin typeface="Arial" charset="0"/>
              </a:rPr>
              <a:t>3 April </a:t>
            </a:r>
            <a:r>
              <a:rPr lang="en-US" sz="2800" b="0" dirty="0" smtClean="0">
                <a:solidFill>
                  <a:srgbClr val="FF3300"/>
                </a:solidFill>
                <a:latin typeface="Arial" charset="0"/>
              </a:rPr>
              <a:t>2014 </a:t>
            </a:r>
            <a:endParaRPr lang="en-US" sz="2800" b="0" dirty="0">
              <a:solidFill>
                <a:srgbClr val="FF33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	     	      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keluar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 : </a:t>
            </a:r>
            <a:r>
              <a:rPr lang="en-US" sz="2800" b="0" dirty="0">
                <a:solidFill>
                  <a:srgbClr val="FF3300"/>
                </a:solidFill>
                <a:latin typeface="Arial" charset="0"/>
              </a:rPr>
              <a:t>14 April </a:t>
            </a:r>
            <a:r>
              <a:rPr lang="en-US" sz="2800" b="0" dirty="0" smtClean="0">
                <a:solidFill>
                  <a:srgbClr val="FF3300"/>
                </a:solidFill>
                <a:latin typeface="Arial" charset="0"/>
              </a:rPr>
              <a:t>2014</a:t>
            </a:r>
            <a:endParaRPr lang="en-US" sz="2800" b="0" dirty="0">
              <a:solidFill>
                <a:srgbClr val="FF33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	    LOS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	: </a:t>
            </a:r>
            <a:r>
              <a:rPr lang="en-US" sz="2800" b="0" dirty="0">
                <a:solidFill>
                  <a:srgbClr val="FF3300"/>
                </a:solidFill>
                <a:latin typeface="Arial" charset="0"/>
              </a:rPr>
              <a:t>14-3 = 11 </a:t>
            </a:r>
            <a:r>
              <a:rPr lang="en-US" sz="2800" b="0" dirty="0" err="1">
                <a:solidFill>
                  <a:srgbClr val="FF3300"/>
                </a:solidFill>
                <a:latin typeface="Arial" charset="0"/>
              </a:rPr>
              <a:t>hari</a:t>
            </a:r>
            <a:r>
              <a:rPr lang="en-US" sz="2800" b="0" dirty="0">
                <a:solidFill>
                  <a:srgbClr val="FF3300"/>
                </a:solidFill>
                <a:latin typeface="Arial" charset="0"/>
              </a:rPr>
              <a:t> </a:t>
            </a:r>
          </a:p>
        </p:txBody>
      </p:sp>
      <p:sp>
        <p:nvSpPr>
          <p:cNvPr id="7" name="WordArt 10"/>
          <p:cNvSpPr>
            <a:spLocks noChangeArrowheads="1" noChangeShapeType="1" noTextEdit="1"/>
          </p:cNvSpPr>
          <p:nvPr/>
        </p:nvSpPr>
        <p:spPr bwMode="auto">
          <a:xfrm>
            <a:off x="1847850" y="838200"/>
            <a:ext cx="55435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Lama 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Rawat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57200" y="727531"/>
            <a:ext cx="8305800" cy="513986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Jika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tanggal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masuk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dan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tanggal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keluar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dalam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bulan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yang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berbeda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, Lama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dihitung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dengan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cara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mengurangi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tanggal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terakhir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bulan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masuk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lalu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ditambah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dengan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tanggal</a:t>
            </a: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b="0" dirty="0" err="1" smtClean="0">
                <a:solidFill>
                  <a:schemeClr val="bg1"/>
                </a:solidFill>
                <a:latin typeface="Arial" charset="0"/>
              </a:rPr>
              <a:t>keluar</a:t>
            </a:r>
            <a:endParaRPr lang="en-US" sz="3200" b="0" dirty="0" smtClean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 b="0" dirty="0" err="1" smtClean="0">
                <a:solidFill>
                  <a:schemeClr val="bg1"/>
                </a:solidFill>
                <a:latin typeface="Arial" charset="0"/>
              </a:rPr>
              <a:t>Contoh</a:t>
            </a:r>
            <a:r>
              <a:rPr lang="en-US" sz="2800" b="0" dirty="0" smtClean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b="0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8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masuk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: </a:t>
            </a:r>
            <a:r>
              <a:rPr lang="en-US" sz="2800" b="0" dirty="0" smtClean="0">
                <a:solidFill>
                  <a:srgbClr val="FF3300"/>
                </a:solidFill>
                <a:latin typeface="Arial" charset="0"/>
              </a:rPr>
              <a:t>27 September 2014</a:t>
            </a:r>
            <a:endParaRPr lang="en-US" sz="2800" b="0" dirty="0">
              <a:solidFill>
                <a:srgbClr val="FF33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	 </a:t>
            </a:r>
            <a:r>
              <a:rPr lang="en-US" sz="28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keluar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 : </a:t>
            </a:r>
            <a:r>
              <a:rPr lang="en-US" sz="28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smtClean="0">
                <a:solidFill>
                  <a:srgbClr val="FF0000"/>
                </a:solidFill>
                <a:latin typeface="Arial" charset="0"/>
              </a:rPr>
              <a:t>7 </a:t>
            </a:r>
            <a:r>
              <a:rPr lang="en-US" sz="2800" b="0" dirty="0" err="1" smtClean="0">
                <a:solidFill>
                  <a:srgbClr val="FF0000"/>
                </a:solidFill>
                <a:latin typeface="Arial" charset="0"/>
              </a:rPr>
              <a:t>Oktober</a:t>
            </a:r>
            <a:r>
              <a:rPr lang="en-US" sz="2800" b="0" dirty="0" smtClean="0">
                <a:solidFill>
                  <a:srgbClr val="FF0000"/>
                </a:solidFill>
                <a:latin typeface="Arial" charset="0"/>
              </a:rPr>
              <a:t> 2014</a:t>
            </a:r>
            <a:endParaRPr lang="en-US" sz="2800" b="0" dirty="0">
              <a:solidFill>
                <a:srgbClr val="FF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	 </a:t>
            </a:r>
            <a:r>
              <a:rPr lang="en-US" sz="2800" b="0" dirty="0" smtClean="0">
                <a:solidFill>
                  <a:schemeClr val="bg1"/>
                </a:solidFill>
                <a:latin typeface="Arial" charset="0"/>
              </a:rPr>
              <a:t> Lama </a:t>
            </a:r>
            <a:r>
              <a:rPr lang="en-US" sz="2800" b="0" dirty="0" err="1" smtClean="0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2800" b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800" b="0" dirty="0">
                <a:solidFill>
                  <a:schemeClr val="bg1"/>
                </a:solidFill>
                <a:latin typeface="Arial" charset="0"/>
              </a:rPr>
              <a:t> 	: </a:t>
            </a:r>
            <a:r>
              <a:rPr lang="en-US" sz="2800" b="0" dirty="0" smtClean="0">
                <a:solidFill>
                  <a:srgbClr val="FF0000"/>
                </a:solidFill>
                <a:latin typeface="Arial" charset="0"/>
              </a:rPr>
              <a:t>(3</a:t>
            </a:r>
            <a:r>
              <a:rPr lang="en-US" sz="2800" b="0" dirty="0" smtClean="0">
                <a:solidFill>
                  <a:srgbClr val="FF3300"/>
                </a:solidFill>
                <a:latin typeface="Arial" charset="0"/>
              </a:rPr>
              <a:t>0-27) + 7 </a:t>
            </a:r>
            <a:r>
              <a:rPr lang="en-US" sz="2800" b="0" dirty="0">
                <a:solidFill>
                  <a:srgbClr val="FF3300"/>
                </a:solidFill>
                <a:latin typeface="Arial" charset="0"/>
              </a:rPr>
              <a:t>= </a:t>
            </a:r>
            <a:r>
              <a:rPr lang="en-US" sz="2800" b="0" dirty="0" smtClean="0">
                <a:solidFill>
                  <a:srgbClr val="FF3300"/>
                </a:solidFill>
                <a:latin typeface="Arial" charset="0"/>
              </a:rPr>
              <a:t>10 </a:t>
            </a:r>
            <a:r>
              <a:rPr lang="en-US" sz="2800" b="0" dirty="0" err="1">
                <a:solidFill>
                  <a:srgbClr val="FF3300"/>
                </a:solidFill>
                <a:latin typeface="Arial" charset="0"/>
              </a:rPr>
              <a:t>hari</a:t>
            </a:r>
            <a:r>
              <a:rPr lang="en-US" sz="2800" b="0" dirty="0">
                <a:solidFill>
                  <a:srgbClr val="FF33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57200" y="457200"/>
            <a:ext cx="8305800" cy="59708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solidFill>
                  <a:schemeClr val="bg1"/>
                </a:solidFill>
                <a:latin typeface="Arial" charset="0"/>
              </a:rPr>
              <a:t>JUMLAH LAMA RAWAT</a:t>
            </a:r>
          </a:p>
          <a:p>
            <a:pPr>
              <a:spcBef>
                <a:spcPct val="50000"/>
              </a:spcBef>
            </a:pP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total lama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dari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setiap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kelompok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dihitung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periode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waktu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tertentu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pulang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7-10-2014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b="0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800" b="0" dirty="0" smtClean="0">
                <a:solidFill>
                  <a:schemeClr val="bg1"/>
                </a:solidFill>
                <a:latin typeface="Arial" charset="0"/>
              </a:rPr>
              <a:t> A : 3-10-2014 	------ 4 </a:t>
            </a:r>
            <a:r>
              <a:rPr lang="en-US" sz="2800" b="0" dirty="0" err="1" smtClean="0">
                <a:solidFill>
                  <a:schemeClr val="bg1"/>
                </a:solidFill>
                <a:latin typeface="Arial" charset="0"/>
              </a:rPr>
              <a:t>hari</a:t>
            </a:r>
            <a:endParaRPr lang="en-US" sz="2800" b="0" dirty="0" smtClean="0">
              <a:solidFill>
                <a:schemeClr val="bg1"/>
              </a:solidFill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B : 29-9-2014	------ 8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hari</a:t>
            </a:r>
            <a:endParaRPr lang="en-US" sz="2800" dirty="0" smtClean="0">
              <a:solidFill>
                <a:schemeClr val="bg1"/>
              </a:solidFill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b="0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800" b="0" dirty="0" smtClean="0">
                <a:solidFill>
                  <a:schemeClr val="bg1"/>
                </a:solidFill>
                <a:latin typeface="Arial" charset="0"/>
              </a:rPr>
              <a:t> C : 1-10-2014	------ 6 </a:t>
            </a:r>
            <a:r>
              <a:rPr lang="en-US" sz="2800" b="0" dirty="0" err="1" smtClean="0">
                <a:solidFill>
                  <a:schemeClr val="bg1"/>
                </a:solidFill>
                <a:latin typeface="Arial" charset="0"/>
              </a:rPr>
              <a:t>hari</a:t>
            </a:r>
            <a:endParaRPr lang="en-US" sz="2800" b="0" dirty="0" smtClean="0">
              <a:solidFill>
                <a:schemeClr val="bg1"/>
              </a:solidFill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D : 3-10-2014	------ 4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hari</a:t>
            </a:r>
            <a:endParaRPr lang="en-US" sz="2800" dirty="0" smtClean="0">
              <a:solidFill>
                <a:schemeClr val="bg1"/>
              </a:solidFill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800" b="0" dirty="0" err="1" smtClean="0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800" b="0" dirty="0" smtClean="0">
                <a:solidFill>
                  <a:schemeClr val="bg1"/>
                </a:solidFill>
                <a:latin typeface="Arial" charset="0"/>
              </a:rPr>
              <a:t> E : 2-10-2014	------ 5 </a:t>
            </a:r>
            <a:r>
              <a:rPr lang="en-US" sz="2800" b="0" dirty="0" err="1" smtClean="0">
                <a:solidFill>
                  <a:schemeClr val="bg1"/>
                </a:solidFill>
                <a:latin typeface="Arial" charset="0"/>
              </a:rPr>
              <a:t>hari</a:t>
            </a:r>
            <a:endParaRPr lang="en-US" sz="2800" b="0" dirty="0" smtClean="0">
              <a:solidFill>
                <a:schemeClr val="bg1"/>
              </a:solidFill>
              <a:latin typeface="Arial" charset="0"/>
            </a:endParaRPr>
          </a:p>
          <a:p>
            <a:pPr marL="514350" indent="-514350">
              <a:spcBef>
                <a:spcPct val="50000"/>
              </a:spcBef>
            </a:pP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Jumlah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lama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rawat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 ----------------- 27 </a:t>
            </a:r>
            <a:r>
              <a:rPr lang="en-US" sz="2800" dirty="0" err="1" smtClean="0">
                <a:solidFill>
                  <a:schemeClr val="bg1"/>
                </a:solidFill>
                <a:latin typeface="Arial" charset="0"/>
              </a:rPr>
              <a:t>hari</a:t>
            </a:r>
            <a:r>
              <a:rPr lang="en-US" sz="2800" b="0" dirty="0" smtClean="0">
                <a:solidFill>
                  <a:srgbClr val="FF3300"/>
                </a:solidFill>
                <a:latin typeface="Arial" charset="0"/>
              </a:rPr>
              <a:t> </a:t>
            </a:r>
            <a:endParaRPr lang="en-US" sz="2800" b="0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5800" y="1752600"/>
            <a:ext cx="784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80000"/>
            </a:pPr>
            <a:r>
              <a:rPr lang="en-US" sz="2800" b="0" dirty="0">
                <a:latin typeface="Arial" charset="0"/>
              </a:rPr>
              <a:t>Rata-rata </a:t>
            </a:r>
            <a:r>
              <a:rPr lang="en-US" sz="2800" b="0" dirty="0" smtClean="0">
                <a:latin typeface="Arial" charset="0"/>
              </a:rPr>
              <a:t>lama </a:t>
            </a:r>
            <a:r>
              <a:rPr lang="en-US" sz="2800" b="0" dirty="0" err="1" smtClean="0">
                <a:latin typeface="Arial" charset="0"/>
              </a:rPr>
              <a:t>rawat</a:t>
            </a:r>
            <a:r>
              <a:rPr lang="en-US" sz="2800" b="0" dirty="0" smtClean="0">
                <a:latin typeface="Arial" charset="0"/>
              </a:rPr>
              <a:t> </a:t>
            </a:r>
            <a:r>
              <a:rPr lang="en-US" sz="2800" b="0" dirty="0" err="1" smtClean="0">
                <a:latin typeface="Arial" charset="0"/>
              </a:rPr>
              <a:t>dari</a:t>
            </a:r>
            <a:r>
              <a:rPr lang="en-US" sz="2800" b="0" dirty="0" smtClean="0">
                <a:latin typeface="Arial" charset="0"/>
              </a:rPr>
              <a:t> </a:t>
            </a:r>
            <a:r>
              <a:rPr lang="en-US" sz="2800" b="0" dirty="0" err="1" smtClean="0">
                <a:latin typeface="Arial" charset="0"/>
              </a:rPr>
              <a:t>sekelompok</a:t>
            </a:r>
            <a:r>
              <a:rPr lang="en-US" sz="2800" b="0" dirty="0" smtClean="0">
                <a:latin typeface="Arial" charset="0"/>
              </a:rPr>
              <a:t> </a:t>
            </a:r>
            <a:r>
              <a:rPr lang="en-US" sz="2800" b="0" dirty="0" err="1" smtClean="0">
                <a:latin typeface="Arial" charset="0"/>
              </a:rPr>
              <a:t>pasien</a:t>
            </a:r>
            <a:r>
              <a:rPr lang="en-US" sz="2800" b="0" dirty="0" smtClean="0">
                <a:latin typeface="Arial" charset="0"/>
              </a:rPr>
              <a:t> </a:t>
            </a:r>
            <a:r>
              <a:rPr lang="en-US" sz="2800" b="0" dirty="0" err="1" smtClean="0">
                <a:latin typeface="Arial" charset="0"/>
              </a:rPr>
              <a:t>dalam</a:t>
            </a:r>
            <a:r>
              <a:rPr lang="en-US" sz="2800" b="0" dirty="0" smtClean="0">
                <a:latin typeface="Arial" charset="0"/>
              </a:rPr>
              <a:t> </a:t>
            </a:r>
            <a:r>
              <a:rPr lang="en-US" sz="2800" b="0" dirty="0" err="1" smtClean="0">
                <a:latin typeface="Arial" charset="0"/>
              </a:rPr>
              <a:t>periode</a:t>
            </a:r>
            <a:r>
              <a:rPr lang="en-US" sz="2800" b="0" dirty="0" smtClean="0">
                <a:latin typeface="Arial" charset="0"/>
              </a:rPr>
              <a:t> </a:t>
            </a:r>
            <a:r>
              <a:rPr lang="en-US" sz="2800" b="0" dirty="0" err="1" smtClean="0">
                <a:latin typeface="Arial" charset="0"/>
              </a:rPr>
              <a:t>tertentu</a:t>
            </a:r>
            <a:r>
              <a:rPr lang="en-US" sz="2800" b="0" dirty="0" smtClean="0">
                <a:latin typeface="Arial" charset="0"/>
              </a:rPr>
              <a:t>. </a:t>
            </a:r>
            <a:endParaRPr lang="en-US" sz="2800" b="0" dirty="0">
              <a:latin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3400" y="3276600"/>
            <a:ext cx="8153400" cy="20764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80000"/>
            </a:pPr>
            <a:r>
              <a:rPr lang="en-US" sz="2600" i="1" dirty="0" err="1">
                <a:solidFill>
                  <a:srgbClr val="FF33CC"/>
                </a:solidFill>
                <a:latin typeface="Arial" charset="0"/>
              </a:rPr>
              <a:t>Rumus</a:t>
            </a:r>
            <a:r>
              <a:rPr lang="en-US" sz="2600" i="1" dirty="0">
                <a:solidFill>
                  <a:srgbClr val="FF33CC"/>
                </a:solidFill>
                <a:latin typeface="Arial" charset="0"/>
              </a:rPr>
              <a:t>: </a:t>
            </a:r>
          </a:p>
          <a:p>
            <a:pPr algn="ctr">
              <a:spcBef>
                <a:spcPct val="50000"/>
              </a:spcBef>
              <a:buSzPct val="80000"/>
            </a:pPr>
            <a:r>
              <a:rPr lang="en-US" sz="2600" b="0" dirty="0" err="1">
                <a:latin typeface="Arial" charset="0"/>
              </a:rPr>
              <a:t>Jumlah</a:t>
            </a:r>
            <a:r>
              <a:rPr lang="en-US" sz="2600" b="0" dirty="0">
                <a:latin typeface="Arial" charset="0"/>
              </a:rPr>
              <a:t> Lama </a:t>
            </a:r>
            <a:r>
              <a:rPr lang="en-US" sz="2600" b="0" dirty="0" err="1" smtClean="0">
                <a:latin typeface="Arial" charset="0"/>
              </a:rPr>
              <a:t>rawat</a:t>
            </a:r>
            <a:r>
              <a:rPr lang="en-US" sz="2600" b="0" dirty="0" smtClean="0">
                <a:latin typeface="Arial" charset="0"/>
              </a:rPr>
              <a:t> </a:t>
            </a:r>
            <a:r>
              <a:rPr lang="en-US" sz="2600" b="0" dirty="0" err="1">
                <a:latin typeface="Arial" charset="0"/>
              </a:rPr>
              <a:t>pasien</a:t>
            </a:r>
            <a:r>
              <a:rPr lang="en-US" sz="2600" b="0" dirty="0">
                <a:latin typeface="Arial" charset="0"/>
              </a:rPr>
              <a:t> </a:t>
            </a:r>
            <a:r>
              <a:rPr lang="en-US" sz="2600" b="0" dirty="0" err="1">
                <a:latin typeface="Arial" charset="0"/>
              </a:rPr>
              <a:t>keluar</a:t>
            </a:r>
            <a:r>
              <a:rPr lang="en-US" sz="2600" b="0" dirty="0">
                <a:latin typeface="Arial" charset="0"/>
              </a:rPr>
              <a:t> (</a:t>
            </a:r>
            <a:r>
              <a:rPr lang="en-US" sz="2600" b="0" dirty="0" err="1">
                <a:latin typeface="Arial" charset="0"/>
              </a:rPr>
              <a:t>Hidup+Mati</a:t>
            </a:r>
            <a:r>
              <a:rPr lang="en-US" sz="2600" b="0" dirty="0">
                <a:latin typeface="Arial" charset="0"/>
              </a:rPr>
              <a:t>) </a:t>
            </a:r>
          </a:p>
          <a:p>
            <a:pPr algn="ctr">
              <a:spcBef>
                <a:spcPct val="50000"/>
              </a:spcBef>
              <a:buSzPct val="80000"/>
            </a:pPr>
            <a:r>
              <a:rPr lang="en-US" sz="2600" b="0" dirty="0" err="1">
                <a:latin typeface="Arial" charset="0"/>
              </a:rPr>
              <a:t>Jumlah</a:t>
            </a:r>
            <a:r>
              <a:rPr lang="en-US" sz="2600" b="0" dirty="0">
                <a:latin typeface="Arial" charset="0"/>
              </a:rPr>
              <a:t> </a:t>
            </a:r>
            <a:r>
              <a:rPr lang="en-US" sz="2600" b="0" dirty="0" err="1">
                <a:latin typeface="Arial" charset="0"/>
              </a:rPr>
              <a:t>Pasien</a:t>
            </a:r>
            <a:r>
              <a:rPr lang="en-US" sz="2600" b="0" dirty="0">
                <a:latin typeface="Arial" charset="0"/>
              </a:rPr>
              <a:t> </a:t>
            </a:r>
            <a:r>
              <a:rPr lang="en-US" sz="2600" b="0" dirty="0" err="1">
                <a:latin typeface="Arial" charset="0"/>
              </a:rPr>
              <a:t>Keluar</a:t>
            </a:r>
            <a:r>
              <a:rPr lang="en-US" sz="2600" b="0" dirty="0">
                <a:latin typeface="Arial" charset="0"/>
              </a:rPr>
              <a:t> (</a:t>
            </a:r>
            <a:r>
              <a:rPr lang="en-US" sz="2600" b="0" dirty="0" err="1">
                <a:latin typeface="Arial" charset="0"/>
              </a:rPr>
              <a:t>Hidup+Mati</a:t>
            </a:r>
            <a:r>
              <a:rPr lang="en-US" sz="2600" b="0" dirty="0">
                <a:latin typeface="Arial" charset="0"/>
              </a:rPr>
              <a:t>) pd </a:t>
            </a:r>
            <a:r>
              <a:rPr lang="en-US" sz="2600" b="0" dirty="0" err="1">
                <a:latin typeface="Arial" charset="0"/>
              </a:rPr>
              <a:t>periode</a:t>
            </a:r>
            <a:r>
              <a:rPr lang="en-US" sz="2600" b="0" dirty="0">
                <a:latin typeface="Arial" charset="0"/>
              </a:rPr>
              <a:t> </a:t>
            </a:r>
            <a:r>
              <a:rPr lang="en-US" sz="2600" b="0" dirty="0" err="1">
                <a:latin typeface="Arial" charset="0"/>
              </a:rPr>
              <a:t>yg</a:t>
            </a:r>
            <a:r>
              <a:rPr lang="en-US" sz="2600" b="0" dirty="0">
                <a:latin typeface="Arial" charset="0"/>
              </a:rPr>
              <a:t> </a:t>
            </a:r>
            <a:r>
              <a:rPr lang="en-US" sz="2600" b="0" dirty="0" err="1">
                <a:latin typeface="Arial" charset="0"/>
              </a:rPr>
              <a:t>sama</a:t>
            </a:r>
            <a:endParaRPr lang="en-US" sz="2600" b="0" dirty="0">
              <a:latin typeface="Arial" charset="0"/>
            </a:endParaRP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609600" y="838200"/>
            <a:ext cx="806767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Average Length of Stay (AVLOS)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86000" y="5638800"/>
            <a:ext cx="4495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</a:rPr>
              <a:t>Nilai AvLOS ideal antara 6-9 hari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33400" y="1412875"/>
            <a:ext cx="8077200" cy="452431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Pada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tanggal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 14 April </a:t>
            </a:r>
            <a:r>
              <a:rPr lang="en-US" sz="2400" b="0" dirty="0" smtClean="0">
                <a:solidFill>
                  <a:schemeClr val="tx2"/>
                </a:solidFill>
                <a:latin typeface="Arial" charset="0"/>
              </a:rPr>
              <a:t>2017 </a:t>
            </a:r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terdapat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 4 </a:t>
            </a:r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orang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pasien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pulang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dengan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rincian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 lama </a:t>
            </a:r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rawat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sebagai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berikut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:</a:t>
            </a:r>
          </a:p>
          <a:p>
            <a:endParaRPr lang="en-US" sz="2400" b="0" dirty="0">
              <a:solidFill>
                <a:schemeClr val="tx2"/>
              </a:solidFill>
              <a:latin typeface="Arial" charset="0"/>
            </a:endParaRPr>
          </a:p>
          <a:p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Pasien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A: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Masuk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tgl.1/4 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pulang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14/4   LOS= 13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hari</a:t>
            </a:r>
            <a:endParaRPr lang="en-US" sz="2400" b="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	 B: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Masuk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tgl.4/4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pulang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14/4    LOS= 10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hari</a:t>
            </a:r>
            <a:endParaRPr lang="en-US" sz="2400" b="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	 C: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Masuk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tgl.10/4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pulang</a:t>
            </a:r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 14/4  LOS=   4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hari</a:t>
            </a:r>
            <a:endParaRPr lang="en-US" sz="2400" b="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	 </a:t>
            </a:r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D: </a:t>
            </a:r>
            <a:r>
              <a:rPr lang="en-US" sz="2400" b="0" u="sng" dirty="0" err="1">
                <a:solidFill>
                  <a:schemeClr val="bg1"/>
                </a:solidFill>
                <a:latin typeface="Arial" charset="0"/>
              </a:rPr>
              <a:t>Masuk</a:t>
            </a:r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 tgl.13/4 </a:t>
            </a:r>
            <a:r>
              <a:rPr lang="en-US" sz="2400" b="0" u="sng" dirty="0" err="1">
                <a:solidFill>
                  <a:schemeClr val="bg1"/>
                </a:solidFill>
                <a:latin typeface="Arial" charset="0"/>
              </a:rPr>
              <a:t>pulang</a:t>
            </a:r>
            <a:r>
              <a:rPr lang="en-US" sz="2400" b="0" u="sng" dirty="0">
                <a:solidFill>
                  <a:schemeClr val="bg1"/>
                </a:solidFill>
                <a:latin typeface="Arial" charset="0"/>
              </a:rPr>
              <a:t> 14/4  LOS=   1 </a:t>
            </a:r>
            <a:r>
              <a:rPr lang="en-US" sz="2400" b="0" u="sng" dirty="0" err="1">
                <a:solidFill>
                  <a:schemeClr val="bg1"/>
                </a:solidFill>
                <a:latin typeface="Arial" charset="0"/>
              </a:rPr>
              <a:t>hari</a:t>
            </a:r>
            <a:endParaRPr lang="en-US" sz="2400" b="0" u="sng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2400" b="0" dirty="0">
                <a:solidFill>
                  <a:schemeClr val="bg1"/>
                </a:solidFill>
                <a:latin typeface="Arial" charset="0"/>
              </a:rPr>
              <a:t>	 TOTAL:	                         	       28 </a:t>
            </a:r>
            <a:r>
              <a:rPr lang="en-US" sz="2400" b="0" dirty="0" err="1">
                <a:solidFill>
                  <a:schemeClr val="bg1"/>
                </a:solidFill>
                <a:latin typeface="Arial" charset="0"/>
              </a:rPr>
              <a:t>hari</a:t>
            </a:r>
            <a:r>
              <a:rPr lang="en-US" sz="2400" b="0" dirty="0">
                <a:latin typeface="Arial" charset="0"/>
              </a:rPr>
              <a:t> </a:t>
            </a:r>
          </a:p>
          <a:p>
            <a:endParaRPr lang="en-US" sz="2400" b="0" dirty="0">
              <a:latin typeface="Arial" charset="0"/>
            </a:endParaRPr>
          </a:p>
          <a:p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Maka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 ALOS </a:t>
            </a:r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pasien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tgl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 14 April </a:t>
            </a:r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adalah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b="0" dirty="0">
                <a:solidFill>
                  <a:srgbClr val="FF3300"/>
                </a:solidFill>
                <a:latin typeface="Arial" charset="0"/>
              </a:rPr>
              <a:t>28/4= 7 </a:t>
            </a:r>
            <a:r>
              <a:rPr lang="en-US" sz="2400" b="0" dirty="0" err="1">
                <a:solidFill>
                  <a:srgbClr val="FF3300"/>
                </a:solidFill>
                <a:latin typeface="Arial" charset="0"/>
              </a:rPr>
              <a:t>hari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artinya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 rata-rata lama </a:t>
            </a:r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rawat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pasien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di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ruangan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 “X” </a:t>
            </a:r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adalah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tujuh</a:t>
            </a:r>
            <a:r>
              <a:rPr lang="en-US" sz="2400" b="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b="0" dirty="0" err="1">
                <a:solidFill>
                  <a:schemeClr val="tx2"/>
                </a:solidFill>
                <a:latin typeface="Arial" charset="0"/>
              </a:rPr>
              <a:t>hari</a:t>
            </a:r>
            <a:endParaRPr lang="en-US" sz="2400" b="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533400" y="685800"/>
            <a:ext cx="5867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Contoh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Perhitungan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: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Lama Rawat Panjang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 dalam perhitungan ditemukan lama rawat relatif lama maka dapat dilakukan: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Memberi catatan dalam laporan  yang dibuat agar pembaca laporan tahu bahwa ada lama rawat yangpanjang yang harus diperhatikan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Tidak menggunakan rerata (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mean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dalam melaporkan ukuran pemusatan lama rawat tetapi menggunakan nilai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median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12"/>
          <p:cNvSpPr>
            <a:spLocks noChangeArrowheads="1" noChangeShapeType="1" noTextEdit="1"/>
          </p:cNvSpPr>
          <p:nvPr/>
        </p:nvSpPr>
        <p:spPr bwMode="auto">
          <a:xfrm>
            <a:off x="2286000" y="3733800"/>
            <a:ext cx="4648200" cy="1066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Terima kasih</a:t>
            </a:r>
          </a:p>
        </p:txBody>
      </p:sp>
      <p:pic>
        <p:nvPicPr>
          <p:cNvPr id="6" name="Picture 15" descr="j02819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143000"/>
            <a:ext cx="3429000" cy="21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44A98EBC-458E-4BB0-97C4-B6373AF2FA91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260</Words>
  <Application>Microsoft Office PowerPoint</Application>
  <PresentationFormat>On-screen Show (4:3)</PresentationFormat>
  <Paragraphs>57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DELL</cp:lastModifiedBy>
  <cp:revision>216</cp:revision>
  <dcterms:created xsi:type="dcterms:W3CDTF">2010-08-24T06:47:44Z</dcterms:created>
  <dcterms:modified xsi:type="dcterms:W3CDTF">2017-09-11T16:02:41Z</dcterms:modified>
</cp:coreProperties>
</file>