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35" r:id="rId3"/>
    <p:sldId id="365" r:id="rId4"/>
    <p:sldId id="366" r:id="rId5"/>
    <p:sldId id="367" r:id="rId6"/>
    <p:sldId id="368" r:id="rId7"/>
    <p:sldId id="379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81" r:id="rId19"/>
    <p:sldId id="382" r:id="rId20"/>
    <p:sldId id="383" r:id="rId21"/>
    <p:sldId id="384" r:id="rId22"/>
    <p:sldId id="38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11/09/2017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5416D-0E66-4017-B38A-EFCC579A9F63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8C5CC-6A1A-453F-A41D-F1610DD281C5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87D338-9A88-4A6A-B763-119A11171C4B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581400"/>
            <a:ext cx="5921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STATISTIK DATA KLINIS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6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</a:t>
            </a:r>
            <a:r>
              <a:rPr lang="en-US" sz="2000" b="1" dirty="0" smtClean="0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4267200"/>
            <a:ext cx="89154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u="sng" dirty="0" smtClean="0">
                <a:solidFill>
                  <a:schemeClr val="bg1"/>
                </a:solidFill>
                <a:latin typeface="Arial" charset="0"/>
              </a:rPr>
              <a:t>         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maternal death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suatu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      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X 100 %      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obstetri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termasuk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meninggal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)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tersebut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71600" y="6858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MATERNAL DEATH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147955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err="1" smtClean="0">
                <a:latin typeface="Arial" charset="0"/>
              </a:rPr>
              <a:t>Angka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kejadian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kematian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dari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seorang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wanita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sedang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hamil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atau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dalam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kurun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waktu</a:t>
            </a:r>
            <a:r>
              <a:rPr lang="en-US" sz="2400" b="0" dirty="0" smtClean="0">
                <a:latin typeface="Arial" charset="0"/>
              </a:rPr>
              <a:t> 42 </a:t>
            </a:r>
            <a:r>
              <a:rPr lang="en-US" sz="2400" b="0" dirty="0" err="1" smtClean="0">
                <a:latin typeface="Arial" charset="0"/>
              </a:rPr>
              <a:t>hari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setelah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penghentian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kehamilan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tanpa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melihat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umur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lokasi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dengan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berbagai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sebab</a:t>
            </a:r>
            <a:r>
              <a:rPr lang="en-US" sz="2400" dirty="0" smtClean="0">
                <a:latin typeface="Arial" charset="0"/>
              </a:rPr>
              <a:t> yang </a:t>
            </a:r>
            <a:r>
              <a:rPr lang="en-US" sz="2400" dirty="0" err="1" smtClean="0">
                <a:latin typeface="Arial" charset="0"/>
              </a:rPr>
              <a:t>berkaitan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dengan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kehamilannya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atau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pengelolaan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kehamilannya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tetapi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bukan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karena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kecelakaan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atau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penyebab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insidental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71600" y="6858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MORTALITY DEATH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1000" y="1301889"/>
            <a:ext cx="8382000" cy="563231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Arial" charset="0"/>
              </a:rPr>
              <a:t>Pengertian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i="1" dirty="0" smtClean="0">
                <a:latin typeface="Arial" charset="0"/>
              </a:rPr>
              <a:t>newborn mortality rate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dapat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dibagi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menjadi</a:t>
            </a:r>
            <a:r>
              <a:rPr lang="en-US" sz="2400" dirty="0" smtClean="0">
                <a:latin typeface="Arial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b="0" i="1" dirty="0" smtClean="0">
                <a:latin typeface="Arial" charset="0"/>
              </a:rPr>
              <a:t> Neonatal death rate</a:t>
            </a:r>
          </a:p>
          <a:p>
            <a:r>
              <a:rPr lang="en-US" sz="2400" b="0" i="1" dirty="0" smtClean="0">
                <a:latin typeface="Arial" charset="0"/>
              </a:rPr>
              <a:t>  </a:t>
            </a:r>
            <a:r>
              <a:rPr lang="en-US" sz="2400" b="0" dirty="0" err="1" smtClean="0">
                <a:latin typeface="Arial" charset="0"/>
              </a:rPr>
              <a:t>yaitu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kematian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dari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bayi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lahir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hidup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dalam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kurun</a:t>
            </a:r>
            <a:r>
              <a:rPr lang="en-US" sz="2400" b="0" dirty="0" smtClean="0">
                <a:latin typeface="Arial" charset="0"/>
              </a:rPr>
              <a:t>                     </a:t>
            </a:r>
            <a:r>
              <a:rPr lang="en-US" sz="2400" b="0" dirty="0" err="1" smtClean="0">
                <a:latin typeface="Arial" charset="0"/>
              </a:rPr>
              <a:t>waktu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kurang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dari</a:t>
            </a:r>
            <a:r>
              <a:rPr lang="en-US" sz="2400" b="0" dirty="0" smtClean="0">
                <a:latin typeface="Arial" charset="0"/>
              </a:rPr>
              <a:t> 28 </a:t>
            </a:r>
            <a:r>
              <a:rPr lang="en-US" sz="2400" b="0" dirty="0" err="1" smtClean="0">
                <a:latin typeface="Arial" charset="0"/>
              </a:rPr>
              <a:t>hari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sejak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kelahirannya</a:t>
            </a:r>
            <a:endParaRPr lang="en-US" sz="2400" b="0" dirty="0" smtClean="0">
              <a:latin typeface="Arial" charset="0"/>
            </a:endParaRPr>
          </a:p>
          <a:p>
            <a:endParaRPr lang="en-US" sz="2400" b="0" dirty="0" smtClean="0"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i="1" dirty="0" smtClean="0">
                <a:latin typeface="Arial" charset="0"/>
              </a:rPr>
              <a:t> </a:t>
            </a:r>
            <a:r>
              <a:rPr lang="en-US" sz="2400" i="1" dirty="0" err="1" smtClean="0">
                <a:latin typeface="Arial" charset="0"/>
              </a:rPr>
              <a:t>Postneonatal</a:t>
            </a:r>
            <a:r>
              <a:rPr lang="en-US" sz="2400" i="1" dirty="0" smtClean="0">
                <a:latin typeface="Arial" charset="0"/>
              </a:rPr>
              <a:t> death</a:t>
            </a:r>
          </a:p>
          <a:p>
            <a:r>
              <a:rPr lang="en-US" sz="2400" i="1" dirty="0" smtClean="0">
                <a:latin typeface="Arial" charset="0"/>
              </a:rPr>
              <a:t>   </a:t>
            </a:r>
            <a:r>
              <a:rPr lang="en-US" sz="2400" dirty="0" err="1" smtClean="0">
                <a:latin typeface="Arial" charset="0"/>
              </a:rPr>
              <a:t>yaitu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kematian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bayi</a:t>
            </a:r>
            <a:r>
              <a:rPr lang="en-US" sz="2400" dirty="0" smtClean="0">
                <a:latin typeface="Arial" charset="0"/>
              </a:rPr>
              <a:t> yang </a:t>
            </a:r>
            <a:r>
              <a:rPr lang="en-US" sz="2400" dirty="0" err="1" smtClean="0">
                <a:latin typeface="Arial" charset="0"/>
              </a:rPr>
              <a:t>lahir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hidup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dalam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kurun</a:t>
            </a:r>
            <a:r>
              <a:rPr lang="en-US" sz="2400" dirty="0" smtClean="0">
                <a:latin typeface="Arial" charset="0"/>
              </a:rPr>
              <a:t>                     </a:t>
            </a:r>
            <a:r>
              <a:rPr lang="en-US" sz="2400" dirty="0" err="1" smtClean="0">
                <a:latin typeface="Arial" charset="0"/>
              </a:rPr>
              <a:t>waktu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sejak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</a:t>
            </a:r>
            <a:r>
              <a:rPr lang="en-US" sz="2400" dirty="0" smtClean="0">
                <a:latin typeface="Arial" charset="0"/>
              </a:rPr>
              <a:t> 28 </a:t>
            </a:r>
            <a:r>
              <a:rPr lang="en-US" sz="2400" dirty="0" err="1" smtClean="0">
                <a:latin typeface="Arial" charset="0"/>
              </a:rPr>
              <a:t>kelahirannya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hingga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akhir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tahun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pertama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kehidupannya</a:t>
            </a:r>
            <a:endParaRPr lang="en-US" sz="2400" dirty="0" smtClean="0">
              <a:latin typeface="Arial" charset="0"/>
            </a:endParaRPr>
          </a:p>
          <a:p>
            <a:pPr>
              <a:tabLst>
                <a:tab pos="4572000" algn="l"/>
              </a:tabLst>
            </a:pPr>
            <a:endParaRPr lang="en-US" sz="2400" i="1" dirty="0" smtClean="0"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i="1" dirty="0" smtClean="0">
                <a:latin typeface="Arial" charset="0"/>
              </a:rPr>
              <a:t>Infant death</a:t>
            </a:r>
          </a:p>
          <a:p>
            <a:r>
              <a:rPr lang="en-US" sz="2400" i="1" dirty="0" smtClean="0">
                <a:latin typeface="Arial" charset="0"/>
              </a:rPr>
              <a:t>   </a:t>
            </a:r>
            <a:r>
              <a:rPr lang="en-US" sz="2400" dirty="0" err="1" smtClean="0">
                <a:latin typeface="Arial" charset="0"/>
              </a:rPr>
              <a:t>yaitu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kematian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bayi</a:t>
            </a:r>
            <a:r>
              <a:rPr lang="en-US" sz="2400" dirty="0" smtClean="0">
                <a:latin typeface="Arial" charset="0"/>
              </a:rPr>
              <a:t> yang </a:t>
            </a:r>
            <a:r>
              <a:rPr lang="en-US" sz="2400" dirty="0" err="1" smtClean="0">
                <a:latin typeface="Arial" charset="0"/>
              </a:rPr>
              <a:t>lahir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hidup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dalam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kurun</a:t>
            </a:r>
            <a:r>
              <a:rPr lang="en-US" sz="2400" dirty="0" smtClean="0">
                <a:latin typeface="Arial" charset="0"/>
              </a:rPr>
              <a:t>                     </a:t>
            </a:r>
            <a:r>
              <a:rPr lang="en-US" sz="2400" dirty="0" err="1" smtClean="0">
                <a:latin typeface="Arial" charset="0"/>
              </a:rPr>
              <a:t>waktu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sejak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kelahirannya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hingga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akhir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tahun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pertama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kehidupannya</a:t>
            </a:r>
            <a:endParaRPr lang="en-US" sz="2400" b="0" i="1" dirty="0" smtClean="0"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sz="2400" b="0" i="1" dirty="0">
              <a:latin typeface="Arial" charset="0"/>
            </a:endParaRP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0515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3870325"/>
            <a:ext cx="8915400" cy="138499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u="sng" dirty="0" smtClean="0">
                <a:solidFill>
                  <a:schemeClr val="bg1"/>
                </a:solidFill>
                <a:latin typeface="Arial" charset="0"/>
              </a:rPr>
              <a:t>         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lahir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mati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suatu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X 1000       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kelahiran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tersebut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71600" y="746125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FETAL DEATH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1539875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Arial" charset="0"/>
              </a:rPr>
              <a:t>Fetal death (</a:t>
            </a:r>
            <a:r>
              <a:rPr lang="en-US" sz="2400" b="0" dirty="0" err="1" smtClean="0">
                <a:latin typeface="Arial" charset="0"/>
              </a:rPr>
              <a:t>atau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lahir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mati</a:t>
            </a:r>
            <a:r>
              <a:rPr lang="en-US" sz="2400" b="0" dirty="0" smtClean="0">
                <a:latin typeface="Arial" charset="0"/>
              </a:rPr>
              <a:t>) </a:t>
            </a:r>
            <a:r>
              <a:rPr lang="en-US" sz="2400" b="0" dirty="0" err="1" smtClean="0">
                <a:latin typeface="Arial" charset="0"/>
              </a:rPr>
              <a:t>didefinisikan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sebagai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kematian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terjadi</a:t>
            </a:r>
            <a:r>
              <a:rPr lang="en-US" sz="2400" b="0" dirty="0" smtClean="0">
                <a:latin typeface="Arial" charset="0"/>
              </a:rPr>
              <a:t> (</a:t>
            </a:r>
            <a:r>
              <a:rPr lang="en-US" sz="2400" b="0" dirty="0" err="1" smtClean="0">
                <a:latin typeface="Arial" charset="0"/>
              </a:rPr>
              <a:t>pada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janin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sebagai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hasil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proses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konsepsi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manusia</a:t>
            </a:r>
            <a:r>
              <a:rPr lang="en-US" sz="2400" dirty="0" smtClean="0">
                <a:latin typeface="Arial" charset="0"/>
              </a:rPr>
              <a:t>) </a:t>
            </a:r>
            <a:r>
              <a:rPr lang="en-US" sz="2400" dirty="0" err="1" smtClean="0">
                <a:latin typeface="Arial" charset="0"/>
              </a:rPr>
              <a:t>sebelum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dikeluarkan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secara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lengkap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ibunya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tanpa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memperhitungkan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usia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kehamilannya</a:t>
            </a:r>
            <a:r>
              <a:rPr lang="en-US" sz="2400" dirty="0" smtClean="0">
                <a:latin typeface="Arial" charset="0"/>
              </a:rPr>
              <a:t>.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4267200"/>
            <a:ext cx="89154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u="sng" dirty="0" smtClean="0">
                <a:latin typeface="Arial" charset="0"/>
              </a:rPr>
              <a:t>          </a:t>
            </a:r>
            <a:r>
              <a:rPr lang="en-US" sz="2400" b="0" u="sng" dirty="0" err="1" smtClean="0">
                <a:latin typeface="Arial" charset="0"/>
              </a:rPr>
              <a:t>Jumlah</a:t>
            </a:r>
            <a:r>
              <a:rPr lang="en-US" sz="2400" b="0" u="sng" dirty="0" smtClean="0">
                <a:latin typeface="Arial" charset="0"/>
              </a:rPr>
              <a:t> maternal death </a:t>
            </a:r>
            <a:r>
              <a:rPr lang="en-US" sz="2400" b="0" u="sng" dirty="0" err="1" smtClean="0">
                <a:latin typeface="Arial" charset="0"/>
              </a:rPr>
              <a:t>dalam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suatu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periode</a:t>
            </a:r>
            <a:r>
              <a:rPr lang="en-US" sz="2400" b="0" u="sng" dirty="0" smtClean="0">
                <a:latin typeface="Arial" charset="0"/>
              </a:rPr>
              <a:t>         </a:t>
            </a:r>
            <a:r>
              <a:rPr lang="en-US" sz="2400" b="0" dirty="0" smtClean="0">
                <a:latin typeface="Arial" charset="0"/>
              </a:rPr>
              <a:t>  X 1000       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keluar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obstetri</a:t>
            </a:r>
            <a:r>
              <a:rPr lang="en-US" sz="2400" b="0" dirty="0" smtClean="0">
                <a:latin typeface="Arial" charset="0"/>
              </a:rPr>
              <a:t> (</a:t>
            </a:r>
            <a:r>
              <a:rPr lang="en-US" sz="2400" b="0" dirty="0" err="1" smtClean="0">
                <a:latin typeface="Arial" charset="0"/>
              </a:rPr>
              <a:t>termasuk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meninggal</a:t>
            </a:r>
            <a:r>
              <a:rPr lang="en-US" sz="2400" b="0" dirty="0" smtClean="0">
                <a:latin typeface="Arial" charset="0"/>
              </a:rPr>
              <a:t>) </a:t>
            </a:r>
            <a:r>
              <a:rPr lang="en-US" sz="2400" b="0" dirty="0" err="1" smtClean="0">
                <a:latin typeface="Arial" charset="0"/>
              </a:rPr>
              <a:t>dalam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periode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tersebut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71600" y="6858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MATERNAL DEATH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147955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err="1" smtClean="0">
                <a:latin typeface="Arial" charset="0"/>
              </a:rPr>
              <a:t>Angka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kejadian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kematian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dari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seorang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wanita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sedang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hamil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atau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dalam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kurun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waktu</a:t>
            </a:r>
            <a:r>
              <a:rPr lang="en-US" sz="2400" b="0" dirty="0" smtClean="0">
                <a:latin typeface="Arial" charset="0"/>
              </a:rPr>
              <a:t> 42 </a:t>
            </a:r>
            <a:r>
              <a:rPr lang="en-US" sz="2400" b="0" dirty="0" err="1" smtClean="0">
                <a:latin typeface="Arial" charset="0"/>
              </a:rPr>
              <a:t>hari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setelah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penghentian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kehamilan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tanpa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melihat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umur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lokasi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dengan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berbagai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sebab</a:t>
            </a:r>
            <a:r>
              <a:rPr lang="en-US" sz="2400" dirty="0" smtClean="0">
                <a:latin typeface="Arial" charset="0"/>
              </a:rPr>
              <a:t> yang </a:t>
            </a:r>
            <a:r>
              <a:rPr lang="en-US" sz="2400" dirty="0" err="1" smtClean="0">
                <a:latin typeface="Arial" charset="0"/>
              </a:rPr>
              <a:t>berkaitan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dengan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kehamilannya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atau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pengelolaan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kehamilannya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tetapi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bukan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karena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kecelakaan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atau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penyebab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insidental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685800"/>
            <a:ext cx="662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 smtClean="0">
                <a:solidFill>
                  <a:srgbClr val="FF33CC"/>
                </a:solidFill>
                <a:latin typeface="Arial" charset="0"/>
              </a:rPr>
              <a:t>AUTOPSY  RATE</a:t>
            </a:r>
            <a:endParaRPr lang="en-US" sz="4000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188075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2231886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Arial" charset="0"/>
              </a:rPr>
              <a:t>Autopsy </a:t>
            </a:r>
            <a:r>
              <a:rPr lang="en-US" sz="2400" b="0" dirty="0" err="1" smtClean="0">
                <a:latin typeface="Arial" charset="0"/>
              </a:rPr>
              <a:t>adalah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pemeriksaan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jenasah</a:t>
            </a:r>
            <a:r>
              <a:rPr lang="en-US" sz="2400" b="0" dirty="0" smtClean="0">
                <a:latin typeface="Arial" charset="0"/>
              </a:rPr>
              <a:t>/</a:t>
            </a:r>
            <a:r>
              <a:rPr lang="en-US" sz="2400" b="0" dirty="0" err="1" smtClean="0">
                <a:latin typeface="Arial" charset="0"/>
              </a:rPr>
              <a:t>mayat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untuk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mengetahui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penyebab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kematiannya</a:t>
            </a:r>
            <a:r>
              <a:rPr lang="en-US" sz="2400" b="0" dirty="0" smtClean="0">
                <a:latin typeface="Arial" charset="0"/>
              </a:rPr>
              <a:t>. </a:t>
            </a:r>
            <a:r>
              <a:rPr lang="en-US" sz="2400" b="0" dirty="0" err="1" smtClean="0">
                <a:latin typeface="Arial" charset="0"/>
              </a:rPr>
              <a:t>Pemeriksaan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otopsy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seringkali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disebut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juga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nekropsi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atau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pemeriksaan</a:t>
            </a:r>
            <a:r>
              <a:rPr lang="en-US" sz="2400" b="0" dirty="0" smtClean="0">
                <a:latin typeface="Arial" charset="0"/>
              </a:rPr>
              <a:t> postmortem</a:t>
            </a:r>
            <a:endParaRPr lang="en-US" sz="2400" b="0" dirty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3429000"/>
            <a:ext cx="8915400" cy="212365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         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otopsi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terhadap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rawat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inap</a:t>
            </a:r>
            <a:r>
              <a:rPr lang="en-US" sz="2400" b="0" dirty="0" smtClean="0">
                <a:latin typeface="Arial" charset="0"/>
              </a:rPr>
              <a:t>            </a:t>
            </a:r>
            <a:r>
              <a:rPr lang="en-US" sz="2400" b="0" u="sng" dirty="0" smtClean="0">
                <a:latin typeface="Arial" charset="0"/>
              </a:rPr>
              <a:t>	yang </a:t>
            </a:r>
            <a:r>
              <a:rPr lang="en-US" sz="2400" b="0" u="sng" dirty="0" err="1" smtClean="0">
                <a:latin typeface="Arial" charset="0"/>
              </a:rPr>
              <a:t>meninggal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dalam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periode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tertentu</a:t>
            </a:r>
            <a:r>
              <a:rPr lang="en-US" sz="2400" b="0" u="sng" dirty="0" smtClean="0">
                <a:latin typeface="Arial" charset="0"/>
              </a:rPr>
              <a:t>         </a:t>
            </a:r>
            <a:r>
              <a:rPr lang="en-US" sz="2400" b="0" dirty="0" smtClean="0">
                <a:latin typeface="Arial" charset="0"/>
              </a:rPr>
              <a:t>     X 100 %          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rawat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inap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meninggal</a:t>
            </a:r>
            <a:r>
              <a:rPr lang="en-US" sz="2400" b="0" dirty="0" smtClean="0">
                <a:latin typeface="Arial" charset="0"/>
              </a:rPr>
              <a:t>  </a:t>
            </a:r>
            <a:r>
              <a:rPr lang="en-US" sz="2400" b="0" dirty="0" err="1" smtClean="0">
                <a:latin typeface="Arial" charset="0"/>
              </a:rPr>
              <a:t>dalam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periode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tertentu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47800" y="6096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GROSS AUTOPSY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147834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Arial" charset="0"/>
              </a:rPr>
              <a:t>Gross </a:t>
            </a:r>
            <a:r>
              <a:rPr lang="en-US" sz="2400" b="0" dirty="0" err="1" smtClean="0">
                <a:latin typeface="Arial" charset="0"/>
              </a:rPr>
              <a:t>otopsy</a:t>
            </a:r>
            <a:r>
              <a:rPr lang="en-US" sz="2400" b="0" dirty="0" smtClean="0">
                <a:latin typeface="Arial" charset="0"/>
              </a:rPr>
              <a:t> rate (</a:t>
            </a:r>
            <a:r>
              <a:rPr lang="en-US" sz="2400" b="0" dirty="0" err="1" smtClean="0">
                <a:latin typeface="Arial" charset="0"/>
              </a:rPr>
              <a:t>angka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autopsi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kasar</a:t>
            </a:r>
            <a:r>
              <a:rPr lang="en-US" sz="2400" b="0" dirty="0" smtClean="0">
                <a:latin typeface="Arial" charset="0"/>
              </a:rPr>
              <a:t>) </a:t>
            </a:r>
            <a:r>
              <a:rPr lang="en-US" sz="2400" b="0" dirty="0" err="1" smtClean="0">
                <a:latin typeface="Arial" charset="0"/>
              </a:rPr>
              <a:t>merupakan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rasio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antara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seluruh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otopsi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terhadap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rawat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inap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dengan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seluruh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rawat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inap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meninggal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3591342"/>
            <a:ext cx="8915400" cy="212365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         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otopsi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terhadap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rawat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inap</a:t>
            </a:r>
            <a:r>
              <a:rPr lang="en-US" sz="2400" b="0" dirty="0" smtClean="0">
                <a:latin typeface="Arial" charset="0"/>
              </a:rPr>
              <a:t>            </a:t>
            </a:r>
            <a:r>
              <a:rPr lang="en-US" sz="2400" b="0" u="sng" dirty="0" smtClean="0">
                <a:latin typeface="Arial" charset="0"/>
              </a:rPr>
              <a:t>	yang </a:t>
            </a:r>
            <a:r>
              <a:rPr lang="en-US" sz="2400" b="0" u="sng" dirty="0" err="1" smtClean="0">
                <a:latin typeface="Arial" charset="0"/>
              </a:rPr>
              <a:t>meninggal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dalam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periode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tertentu</a:t>
            </a:r>
            <a:r>
              <a:rPr lang="en-US" sz="2400" b="0" u="sng" dirty="0" smtClean="0">
                <a:latin typeface="Arial" charset="0"/>
              </a:rPr>
              <a:t>         </a:t>
            </a:r>
            <a:r>
              <a:rPr lang="en-US" sz="2400" b="0" dirty="0" smtClean="0">
                <a:latin typeface="Arial" charset="0"/>
              </a:rPr>
              <a:t>     X 100%          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rawat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inap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meninggal</a:t>
            </a:r>
            <a:r>
              <a:rPr lang="en-US" sz="2400" b="0" dirty="0" smtClean="0">
                <a:latin typeface="Arial" charset="0"/>
              </a:rPr>
              <a:t>  </a:t>
            </a:r>
            <a:r>
              <a:rPr lang="en-US" sz="2400" b="0" dirty="0" err="1" smtClean="0">
                <a:latin typeface="Arial" charset="0"/>
              </a:rPr>
              <a:t>dalam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periode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tersebut</a:t>
            </a:r>
            <a:r>
              <a:rPr lang="en-US" sz="2400" dirty="0" smtClean="0">
                <a:latin typeface="Arial" charset="0"/>
              </a:rPr>
              <a:t> – </a:t>
            </a:r>
            <a:r>
              <a:rPr lang="en-US" sz="2400" dirty="0" err="1" smtClean="0">
                <a:latin typeface="Arial" charset="0"/>
              </a:rPr>
              <a:t>yg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tdk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diotopsi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karena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kasus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koroner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47800" y="6096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NET AUTOPSY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1478340"/>
            <a:ext cx="8382000" cy="193899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Arial" charset="0"/>
              </a:rPr>
              <a:t>Net </a:t>
            </a:r>
            <a:r>
              <a:rPr lang="en-US" sz="2400" dirty="0" smtClean="0">
                <a:latin typeface="Arial" charset="0"/>
              </a:rPr>
              <a:t>au</a:t>
            </a:r>
            <a:r>
              <a:rPr lang="en-US" sz="2400" b="0" dirty="0" smtClean="0">
                <a:latin typeface="Arial" charset="0"/>
              </a:rPr>
              <a:t>topsy rate (</a:t>
            </a:r>
            <a:r>
              <a:rPr lang="en-US" sz="2400" b="0" dirty="0" err="1" smtClean="0">
                <a:latin typeface="Arial" charset="0"/>
              </a:rPr>
              <a:t>angka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autopsi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kasar</a:t>
            </a:r>
            <a:r>
              <a:rPr lang="en-US" sz="2400" b="0" dirty="0" smtClean="0">
                <a:latin typeface="Arial" charset="0"/>
              </a:rPr>
              <a:t>) </a:t>
            </a:r>
            <a:r>
              <a:rPr lang="en-US" sz="2400" b="0" dirty="0" err="1" smtClean="0">
                <a:latin typeface="Arial" charset="0"/>
              </a:rPr>
              <a:t>merupakan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angka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statistik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menunjukan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rasio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antara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seluruh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otopsi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terhadap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rawat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inap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dengan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rawat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inap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meninggal</a:t>
            </a:r>
            <a:r>
              <a:rPr lang="en-US" sz="2400" b="0" dirty="0" smtClean="0">
                <a:latin typeface="Arial" charset="0"/>
              </a:rPr>
              <a:t>, </a:t>
            </a:r>
            <a:r>
              <a:rPr lang="en-US" sz="2400" b="0" dirty="0" err="1" smtClean="0">
                <a:latin typeface="Arial" charset="0"/>
              </a:rPr>
              <a:t>dikurangi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tidak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diotopsi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karena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kasus</a:t>
            </a:r>
            <a:r>
              <a:rPr lang="en-US" sz="2400" b="0" dirty="0" smtClean="0">
                <a:latin typeface="Arial" charset="0"/>
              </a:rPr>
              <a:t> coroner/medical examiner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3276600"/>
            <a:ext cx="8915400" cy="286232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CONTOH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err="1" smtClean="0">
                <a:latin typeface="Arial" charset="0"/>
              </a:rPr>
              <a:t>Dalam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suatu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periode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terdapat</a:t>
            </a:r>
            <a:r>
              <a:rPr lang="en-US" sz="2400" dirty="0" smtClean="0">
                <a:latin typeface="Arial" charset="0"/>
              </a:rPr>
              <a:t> 5 </a:t>
            </a:r>
            <a:r>
              <a:rPr lang="en-US" sz="2400" dirty="0" err="1" smtClean="0">
                <a:latin typeface="Arial" charset="0"/>
              </a:rPr>
              <a:t>kematian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baru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lahir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terhadap</a:t>
            </a:r>
            <a:r>
              <a:rPr lang="en-US" sz="2400" dirty="0" smtClean="0">
                <a:latin typeface="Arial" charset="0"/>
              </a:rPr>
              <a:t> 1 </a:t>
            </a:r>
            <a:r>
              <a:rPr lang="en-US" sz="2400" dirty="0" err="1" smtClean="0">
                <a:latin typeface="Arial" charset="0"/>
              </a:rPr>
              <a:t>diantaranya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dilakukan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otopsi</a:t>
            </a:r>
            <a:r>
              <a:rPr lang="en-US" sz="2400" dirty="0" smtClean="0">
                <a:latin typeface="Arial" charset="0"/>
              </a:rPr>
              <a:t>. </a:t>
            </a:r>
            <a:r>
              <a:rPr lang="en-US" sz="2400" dirty="0" err="1" smtClean="0">
                <a:latin typeface="Arial" charset="0"/>
              </a:rPr>
              <a:t>Maka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newbornautopsy</a:t>
            </a:r>
            <a:r>
              <a:rPr lang="en-US" sz="2400" dirty="0" smtClean="0">
                <a:latin typeface="Arial" charset="0"/>
              </a:rPr>
              <a:t> rate </a:t>
            </a:r>
            <a:r>
              <a:rPr lang="en-US" sz="2400" dirty="0" err="1" smtClean="0">
                <a:latin typeface="Arial" charset="0"/>
              </a:rPr>
              <a:t>pada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periode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tersebut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adalah</a:t>
            </a:r>
            <a:r>
              <a:rPr lang="en-US" sz="2400" dirty="0" smtClean="0">
                <a:latin typeface="Arial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u="sng" dirty="0" smtClean="0">
                <a:latin typeface="Arial" charset="0"/>
              </a:rPr>
              <a:t>  1   </a:t>
            </a:r>
            <a:r>
              <a:rPr lang="en-US" sz="2400" dirty="0" smtClean="0">
                <a:latin typeface="Arial" charset="0"/>
              </a:rPr>
              <a:t>X100% = 20%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0" dirty="0" smtClean="0">
                <a:latin typeface="Arial" charset="0"/>
              </a:rPr>
              <a:t>  5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47800" y="6096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NEWBORN  AUTOPSY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147834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Arial" charset="0"/>
              </a:rPr>
              <a:t>Newborn autopsy rate </a:t>
            </a:r>
            <a:r>
              <a:rPr lang="en-US" sz="2400" b="0" dirty="0" err="1" smtClean="0">
                <a:latin typeface="Arial" charset="0"/>
              </a:rPr>
              <a:t>menunjukkan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proporsi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dari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otopsi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terhadap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kematian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bayi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baru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lahir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dalam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suatu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periode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dengan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bayi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lahir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mati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dalam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periode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tersebut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4343400"/>
            <a:ext cx="8686800" cy="212365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 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otopsi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terhadap</a:t>
            </a:r>
            <a:r>
              <a:rPr lang="en-US" sz="2400" b="0" dirty="0" smtClean="0">
                <a:latin typeface="Arial" charset="0"/>
              </a:rPr>
              <a:t> intermediate </a:t>
            </a:r>
            <a:r>
              <a:rPr lang="en-US" sz="2400" b="0" dirty="0" err="1" smtClean="0">
                <a:latin typeface="Arial" charset="0"/>
              </a:rPr>
              <a:t>dan</a:t>
            </a:r>
            <a:r>
              <a:rPr lang="en-US" sz="2400" b="0" dirty="0" smtClean="0">
                <a:latin typeface="Arial" charset="0"/>
              </a:rPr>
              <a:t> late fetal </a:t>
            </a:r>
            <a:r>
              <a:rPr lang="en-US" sz="2400" u="sng" dirty="0" smtClean="0">
                <a:latin typeface="Arial" charset="0"/>
              </a:rPr>
              <a:t>         death </a:t>
            </a:r>
            <a:r>
              <a:rPr lang="en-US" sz="2400" b="0" u="sng" dirty="0" smtClean="0">
                <a:latin typeface="Arial" charset="0"/>
              </a:rPr>
              <a:t>yang </a:t>
            </a:r>
            <a:r>
              <a:rPr lang="en-US" sz="2400" b="0" u="sng" dirty="0" err="1" smtClean="0">
                <a:latin typeface="Arial" charset="0"/>
              </a:rPr>
              <a:t>meninggal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dalam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periode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tertentu</a:t>
            </a:r>
            <a:r>
              <a:rPr lang="en-US" sz="2400" b="0" u="sng" dirty="0" smtClean="0">
                <a:latin typeface="Arial" charset="0"/>
              </a:rPr>
              <a:t>         </a:t>
            </a:r>
            <a:r>
              <a:rPr lang="en-US" sz="2400" b="0" dirty="0" smtClean="0">
                <a:latin typeface="Arial" charset="0"/>
              </a:rPr>
              <a:t>     X 100 %          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intermediate </a:t>
            </a:r>
            <a:r>
              <a:rPr lang="en-US" sz="2400" b="0" dirty="0" err="1" smtClean="0">
                <a:latin typeface="Arial" charset="0"/>
              </a:rPr>
              <a:t>dan</a:t>
            </a:r>
            <a:r>
              <a:rPr lang="en-US" sz="2400" b="0" dirty="0" smtClean="0">
                <a:latin typeface="Arial" charset="0"/>
              </a:rPr>
              <a:t> late fetal death </a:t>
            </a:r>
            <a:r>
              <a:rPr lang="en-US" sz="2400" b="0" dirty="0" err="1" smtClean="0">
                <a:latin typeface="Arial" charset="0"/>
              </a:rPr>
              <a:t>dalam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periode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tersebut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47800" y="4572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FETAL AUTOPSY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1066800"/>
            <a:ext cx="8229600" cy="304698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Arial" charset="0"/>
              </a:rPr>
              <a:t>Fetal </a:t>
            </a:r>
            <a:r>
              <a:rPr lang="en-US" sz="2400" dirty="0" smtClean="0">
                <a:latin typeface="Arial" charset="0"/>
              </a:rPr>
              <a:t>au</a:t>
            </a:r>
            <a:r>
              <a:rPr lang="en-US" sz="2400" b="0" dirty="0" smtClean="0">
                <a:latin typeface="Arial" charset="0"/>
              </a:rPr>
              <a:t>topsy rate </a:t>
            </a:r>
            <a:r>
              <a:rPr lang="en-US" sz="2400" b="0" dirty="0" err="1" smtClean="0">
                <a:latin typeface="Arial" charset="0"/>
              </a:rPr>
              <a:t>menunjukkan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proporsi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oto</a:t>
            </a:r>
            <a:r>
              <a:rPr lang="en-US" sz="2400" dirty="0" err="1" smtClean="0">
                <a:latin typeface="Arial" charset="0"/>
              </a:rPr>
              <a:t>psi</a:t>
            </a:r>
            <a:r>
              <a:rPr lang="en-US" sz="2400" dirty="0" smtClean="0">
                <a:latin typeface="Arial" charset="0"/>
              </a:rPr>
              <a:t> yang </a:t>
            </a:r>
            <a:r>
              <a:rPr lang="en-US" sz="2400" dirty="0" err="1" smtClean="0">
                <a:latin typeface="Arial" charset="0"/>
              </a:rPr>
              <a:t>dilakukan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terhadap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bayi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lahir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mati</a:t>
            </a:r>
            <a:r>
              <a:rPr lang="en-US" sz="2400" dirty="0" smtClean="0">
                <a:latin typeface="Arial" charset="0"/>
              </a:rPr>
              <a:t> (fetal death) </a:t>
            </a:r>
            <a:r>
              <a:rPr lang="en-US" sz="2400" dirty="0" err="1" smtClean="0">
                <a:latin typeface="Arial" charset="0"/>
              </a:rPr>
              <a:t>dalam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kelompok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i="1" dirty="0" smtClean="0">
                <a:latin typeface="Arial" charset="0"/>
              </a:rPr>
              <a:t>intermediate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i="1" dirty="0" smtClean="0">
                <a:latin typeface="Arial" charset="0"/>
              </a:rPr>
              <a:t>late .</a:t>
            </a:r>
          </a:p>
          <a:p>
            <a:r>
              <a:rPr lang="en-US" sz="2400" b="0" i="1" dirty="0" smtClean="0">
                <a:latin typeface="Arial" charset="0"/>
              </a:rPr>
              <a:t>Intermediate : </a:t>
            </a:r>
            <a:r>
              <a:rPr lang="en-US" sz="2400" b="0" dirty="0" err="1" smtClean="0">
                <a:latin typeface="Arial" charset="0"/>
              </a:rPr>
              <a:t>jika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usia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kehamilan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lengkap</a:t>
            </a:r>
            <a:r>
              <a:rPr lang="en-US" sz="2400" b="0" dirty="0" smtClean="0">
                <a:latin typeface="Arial" charset="0"/>
              </a:rPr>
              <a:t> 20 </a:t>
            </a:r>
            <a:r>
              <a:rPr lang="en-US" sz="2400" b="0" dirty="0" err="1" smtClean="0">
                <a:latin typeface="Arial" charset="0"/>
              </a:rPr>
              <a:t>minggu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hingga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kurang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dari</a:t>
            </a:r>
            <a:r>
              <a:rPr lang="en-US" sz="2400" b="0" dirty="0" smtClean="0">
                <a:latin typeface="Arial" charset="0"/>
              </a:rPr>
              <a:t> 28 </a:t>
            </a:r>
            <a:r>
              <a:rPr lang="en-US" sz="2400" b="0" dirty="0" err="1" smtClean="0">
                <a:latin typeface="Arial" charset="0"/>
              </a:rPr>
              <a:t>minggu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atau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berat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janin</a:t>
            </a:r>
            <a:r>
              <a:rPr lang="en-US" sz="2400" b="0" dirty="0" smtClean="0">
                <a:latin typeface="Arial" charset="0"/>
              </a:rPr>
              <a:t> 501 </a:t>
            </a:r>
            <a:r>
              <a:rPr lang="en-US" sz="2400" b="0" dirty="0" err="1" smtClean="0">
                <a:latin typeface="Arial" charset="0"/>
              </a:rPr>
              <a:t>hingga</a:t>
            </a:r>
            <a:r>
              <a:rPr lang="en-US" sz="2400" b="0" dirty="0" smtClean="0">
                <a:latin typeface="Arial" charset="0"/>
              </a:rPr>
              <a:t> 1.000 gram</a:t>
            </a:r>
          </a:p>
          <a:p>
            <a:r>
              <a:rPr lang="en-US" sz="2400" dirty="0" smtClean="0">
                <a:latin typeface="Arial" charset="0"/>
              </a:rPr>
              <a:t>Late death: </a:t>
            </a:r>
            <a:r>
              <a:rPr lang="en-US" sz="2400" dirty="0" err="1" smtClean="0">
                <a:latin typeface="Arial" charset="0"/>
              </a:rPr>
              <a:t>jika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usia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kehamilan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telah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lengkap</a:t>
            </a:r>
            <a:r>
              <a:rPr lang="en-US" sz="2400" dirty="0" smtClean="0">
                <a:latin typeface="Arial" charset="0"/>
              </a:rPr>
              <a:t> 28 </a:t>
            </a:r>
            <a:r>
              <a:rPr lang="en-US" sz="2400" dirty="0" err="1" smtClean="0">
                <a:latin typeface="Arial" charset="0"/>
              </a:rPr>
              <a:t>minggu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atau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lebih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atau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berat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janin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telah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lebih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dari</a:t>
            </a:r>
            <a:r>
              <a:rPr lang="en-US" sz="2400" dirty="0" smtClean="0">
                <a:latin typeface="Arial" charset="0"/>
              </a:rPr>
              <a:t> 1.000 gram</a:t>
            </a:r>
            <a:endParaRPr lang="en-US" sz="2400" b="0" i="1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039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66800" y="1600200"/>
            <a:ext cx="7391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 smtClean="0">
                <a:solidFill>
                  <a:srgbClr val="FF33CC"/>
                </a:solidFill>
                <a:latin typeface="Arial" charset="0"/>
              </a:rPr>
              <a:t>ANGKA INFEKSI DI RUMAH SAKIT (NOSOCOMIAL INFECTION RATE)</a:t>
            </a:r>
            <a:endParaRPr lang="en-US" sz="4000" dirty="0">
              <a:solidFill>
                <a:srgbClr val="FF33CC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1524000"/>
          </a:xfrm>
        </p:spPr>
        <p:txBody>
          <a:bodyPr/>
          <a:lstStyle/>
          <a:p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data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endParaRPr lang="en-US" sz="2400" dirty="0" smtClean="0"/>
          </a:p>
          <a:p>
            <a:r>
              <a:rPr lang="en-US" sz="2400" dirty="0" err="1" smtClean="0"/>
              <a:t>Menghitung</a:t>
            </a:r>
            <a:r>
              <a:rPr lang="en-US" sz="2400" dirty="0" smtClean="0"/>
              <a:t> GDR </a:t>
            </a:r>
            <a:r>
              <a:rPr lang="en-US" sz="2400" dirty="0" err="1" smtClean="0"/>
              <a:t>dan</a:t>
            </a:r>
            <a:r>
              <a:rPr lang="en-US" sz="2400" dirty="0" smtClean="0"/>
              <a:t> NDR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endParaRPr lang="en-US" sz="2400" dirty="0" smtClean="0"/>
          </a:p>
          <a:p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indikator</a:t>
            </a:r>
            <a:r>
              <a:rPr lang="en-US" sz="2400" dirty="0" smtClean="0"/>
              <a:t> hospital death rate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7159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Angka pasien dengan decubitus </a:t>
            </a:r>
            <a:r>
              <a:rPr kumimoji="0" lang="en-US" sz="4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(Decubitus infection rate)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1000" y="2076271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err="1" smtClean="0">
                <a:latin typeface="Arial" charset="0"/>
              </a:rPr>
              <a:t>Decubitus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adalah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luka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pada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kulit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atau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jaringan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bawahnya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terjadi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rumah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sakit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karena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tekanan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terus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menerus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akibat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tirah</a:t>
            </a:r>
            <a:r>
              <a:rPr lang="en-US" sz="2400" b="0" dirty="0" smtClean="0">
                <a:latin typeface="Arial" charset="0"/>
              </a:rPr>
              <a:t> baring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3720405"/>
            <a:ext cx="8001000" cy="138499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Banyaknya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dengan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dekubitus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per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X 100%       Total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tirah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baring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itu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729358"/>
            <a:ext cx="7452000" cy="120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Angka infeksi karena jarum infus </a:t>
            </a:r>
            <a:r>
              <a:rPr kumimoji="0" lang="en-US" sz="4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(Intravenous Canulae Infection rate)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" y="2089666"/>
            <a:ext cx="7590000" cy="156966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err="1" smtClean="0">
                <a:latin typeface="Arial" charset="0"/>
              </a:rPr>
              <a:t>Infeksi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karena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jarum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infus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adalah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keadaan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terjadi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di</a:t>
            </a:r>
            <a:r>
              <a:rPr lang="en-US" sz="2400" dirty="0" err="1" smtClean="0">
                <a:latin typeface="Arial" charset="0"/>
              </a:rPr>
              <a:t>sekitar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tusukan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atau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bekas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tusukan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jarum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infus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Rumah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sakit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timbul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setelah</a:t>
            </a:r>
            <a:r>
              <a:rPr lang="en-US" sz="2400" dirty="0" smtClean="0">
                <a:latin typeface="Arial" charset="0"/>
              </a:rPr>
              <a:t> 3x24 jam </a:t>
            </a:r>
            <a:r>
              <a:rPr lang="en-US" sz="2400" dirty="0" err="1" smtClean="0">
                <a:latin typeface="Arial" charset="0"/>
              </a:rPr>
              <a:t>dirawat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di</a:t>
            </a:r>
            <a:r>
              <a:rPr lang="en-US" sz="2400" dirty="0" smtClean="0">
                <a:latin typeface="Arial" charset="0"/>
              </a:rPr>
              <a:t> RS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185595"/>
            <a:ext cx="1932000" cy="385214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3733800"/>
            <a:ext cx="8763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Banyaknya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kejadian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infeksi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kulit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karena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jarum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infus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per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X 100%       Total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kejadian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pemasangan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infus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tersebut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Angka Infeksi Luka Operasi (AILO)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1000" y="1600200"/>
            <a:ext cx="8458200" cy="156966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0" dirty="0" err="1" smtClean="0">
                <a:latin typeface="Arial" charset="0"/>
              </a:rPr>
              <a:t>Adalah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indikator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pelayanan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bedah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untuk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menghitung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banyaknya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infeksi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luka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operasi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bersih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angka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menunjukkan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tinggi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rendahnya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mutu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keperawatan</a:t>
            </a:r>
            <a:r>
              <a:rPr lang="en-US" sz="2400" b="0" dirty="0" smtClean="0">
                <a:latin typeface="Arial" charset="0"/>
              </a:rPr>
              <a:t>/</a:t>
            </a:r>
            <a:r>
              <a:rPr lang="en-US" sz="2400" b="0" dirty="0" err="1" smtClean="0">
                <a:latin typeface="Arial" charset="0"/>
              </a:rPr>
              <a:t>pelayanan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bedah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3720405"/>
            <a:ext cx="8001000" cy="138499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Banyaknya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infeksi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luka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operasi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bersih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per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X 100%       Total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operasi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bersih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tersebut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STATISTIK DATA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KLINIS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KLINIS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858963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Klinis diartikan sebagai data hasil pemeriksaan, pengobatan, perawatan yang dilakukan oleh praktisi kesehatan dan penunjang medis terhadap pasien rawat inap maupun rawat jalan (termasuk darurat)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HOSPITAL DEATH RATE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458200" cy="2462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 </a:t>
            </a:r>
            <a:r>
              <a:rPr lang="en-US" sz="2800" dirty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0" dirty="0" err="1">
                <a:solidFill>
                  <a:srgbClr val="FF00FF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b="0" dirty="0" err="1" smtClean="0">
                <a:solidFill>
                  <a:srgbClr val="FF00FF"/>
                </a:solidFill>
                <a:latin typeface="Arial" charset="0"/>
              </a:rPr>
              <a:t>pasien</a:t>
            </a:r>
            <a:r>
              <a:rPr lang="en-US" sz="2800" b="0" dirty="0" smtClean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b="0" dirty="0" err="1" smtClean="0">
                <a:solidFill>
                  <a:srgbClr val="FF00FF"/>
                </a:solidFill>
                <a:latin typeface="Arial" charset="0"/>
              </a:rPr>
              <a:t>rawat</a:t>
            </a:r>
            <a:r>
              <a:rPr lang="en-US" sz="2800" b="0" dirty="0" smtClean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b="0" dirty="0" err="1" smtClean="0">
                <a:solidFill>
                  <a:srgbClr val="FF00FF"/>
                </a:solidFill>
                <a:latin typeface="Arial" charset="0"/>
              </a:rPr>
              <a:t>inap</a:t>
            </a:r>
            <a:r>
              <a:rPr lang="en-US" sz="2800" b="0" dirty="0" smtClean="0">
                <a:solidFill>
                  <a:srgbClr val="FF00FF"/>
                </a:solidFill>
                <a:latin typeface="Arial" charset="0"/>
              </a:rPr>
              <a:t> yang </a:t>
            </a:r>
            <a:r>
              <a:rPr lang="en-US" sz="2800" b="0" dirty="0" err="1" smtClean="0">
                <a:solidFill>
                  <a:srgbClr val="FF00FF"/>
                </a:solidFill>
                <a:latin typeface="Arial" charset="0"/>
              </a:rPr>
              <a:t>meninggal</a:t>
            </a:r>
            <a:r>
              <a:rPr lang="en-US" sz="2800" b="0" dirty="0" smtClean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FF00FF"/>
                </a:solidFill>
                <a:latin typeface="Arial" charset="0"/>
              </a:rPr>
              <a:t>Dalam</a:t>
            </a:r>
            <a:r>
              <a:rPr lang="en-US" sz="2800" u="sng" dirty="0" smtClean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u="sng" dirty="0" err="1" smtClean="0">
                <a:solidFill>
                  <a:srgbClr val="FF00FF"/>
                </a:solidFill>
                <a:latin typeface="Arial" charset="0"/>
              </a:rPr>
              <a:t>periode</a:t>
            </a:r>
            <a:r>
              <a:rPr lang="en-US" sz="2800" u="sng" dirty="0" smtClean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u="sng" dirty="0" err="1" smtClean="0">
                <a:solidFill>
                  <a:srgbClr val="FF00FF"/>
                </a:solidFill>
                <a:latin typeface="Arial" charset="0"/>
              </a:rPr>
              <a:t>waktu</a:t>
            </a:r>
            <a:r>
              <a:rPr lang="en-US" sz="2800" u="sng" dirty="0" smtClean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u="sng" dirty="0" err="1" smtClean="0">
                <a:solidFill>
                  <a:srgbClr val="FF00FF"/>
                </a:solidFill>
                <a:latin typeface="Arial" charset="0"/>
              </a:rPr>
              <a:t>tertentu</a:t>
            </a:r>
            <a:r>
              <a:rPr lang="en-US" sz="2800" u="sng" dirty="0" smtClean="0">
                <a:solidFill>
                  <a:srgbClr val="FF00FF"/>
                </a:solidFill>
                <a:latin typeface="Arial" charset="0"/>
              </a:rPr>
              <a:t>                    </a:t>
            </a:r>
            <a:r>
              <a:rPr lang="en-US" sz="2800" dirty="0" smtClean="0">
                <a:solidFill>
                  <a:srgbClr val="FF00FF"/>
                </a:solidFill>
                <a:latin typeface="Arial" charset="0"/>
              </a:rPr>
              <a:t>   </a:t>
            </a:r>
            <a:r>
              <a:rPr lang="en-US" sz="2800" b="0" dirty="0" smtClean="0">
                <a:solidFill>
                  <a:srgbClr val="FF00FF"/>
                </a:solidFill>
                <a:latin typeface="Arial" charset="0"/>
              </a:rPr>
              <a:t>X </a:t>
            </a:r>
            <a:r>
              <a:rPr lang="en-US" sz="2800" b="0" dirty="0">
                <a:solidFill>
                  <a:srgbClr val="FF00FF"/>
                </a:solidFill>
                <a:latin typeface="Arial" charset="0"/>
              </a:rPr>
              <a:t>1000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rgbClr val="FF00FF"/>
                </a:solidFill>
                <a:latin typeface="Arial" charset="0"/>
              </a:rPr>
              <a:t>Jumlah</a:t>
            </a:r>
            <a:r>
              <a:rPr lang="en-US" sz="2800" b="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rgbClr val="FF00FF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rgbClr val="FF00FF"/>
                </a:solidFill>
                <a:latin typeface="Arial" charset="0"/>
              </a:rPr>
              <a:t>keluar</a:t>
            </a:r>
            <a:r>
              <a:rPr lang="en-US" sz="2800" b="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rgbClr val="FF00FF"/>
                </a:solidFill>
                <a:latin typeface="Arial" charset="0"/>
              </a:rPr>
              <a:t>hidup</a:t>
            </a:r>
            <a:r>
              <a:rPr lang="en-US" sz="2800" b="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rgbClr val="FF00FF"/>
                </a:solidFill>
                <a:latin typeface="Arial" charset="0"/>
              </a:rPr>
              <a:t>dan</a:t>
            </a:r>
            <a:r>
              <a:rPr lang="en-US" sz="2800" b="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800" b="0" dirty="0" err="1" smtClean="0">
                <a:solidFill>
                  <a:srgbClr val="FF00FF"/>
                </a:solidFill>
                <a:latin typeface="Arial" charset="0"/>
              </a:rPr>
              <a:t>meninggal</a:t>
            </a:r>
            <a:endParaRPr lang="en-US" sz="2800" b="0" dirty="0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76400" y="685800"/>
            <a:ext cx="579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>
                <a:solidFill>
                  <a:srgbClr val="FF33CC"/>
                </a:solidFill>
                <a:latin typeface="Arial" charset="0"/>
              </a:rPr>
              <a:t>GDR : GROSS DEATH RATE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3400" y="5344180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b="0" dirty="0" err="1">
                <a:latin typeface="Arial" charset="0"/>
              </a:rPr>
              <a:t>Angka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dianjurkan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kurang</a:t>
            </a:r>
            <a:r>
              <a:rPr lang="en-US" sz="2800" b="0" dirty="0">
                <a:latin typeface="Arial" charset="0"/>
              </a:rPr>
              <a:t> </a:t>
            </a:r>
            <a:r>
              <a:rPr lang="en-US" sz="2800" b="0" dirty="0" err="1">
                <a:latin typeface="Arial" charset="0"/>
              </a:rPr>
              <a:t>dari</a:t>
            </a:r>
            <a:r>
              <a:rPr lang="en-US" sz="2800" b="0" dirty="0">
                <a:latin typeface="Arial" charset="0"/>
              </a:rPr>
              <a:t> 45 per 1000</a:t>
            </a:r>
            <a:endParaRPr lang="en-US" sz="2800" b="0" baseline="-25000" dirty="0">
              <a:latin typeface="Arial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8146782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 err="1">
                <a:latin typeface="Arial" charset="0"/>
              </a:rPr>
              <a:t>Angka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kematian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umum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untuk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setiap</a:t>
            </a:r>
            <a:r>
              <a:rPr lang="en-US" sz="2400" b="0" dirty="0">
                <a:latin typeface="Arial" charset="0"/>
              </a:rPr>
              <a:t> 1000 </a:t>
            </a:r>
            <a:r>
              <a:rPr lang="en-US" sz="2400" b="0" dirty="0" err="1">
                <a:latin typeface="Arial" charset="0"/>
              </a:rPr>
              <a:t>penderita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keluar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ED1FFAC-BB08-4EBB-9C46-DA8B19D2875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2879725"/>
            <a:ext cx="8686800" cy="15696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u="sng" dirty="0" err="1">
                <a:latin typeface="Arial" charset="0"/>
              </a:rPr>
              <a:t>Jumlah</a:t>
            </a:r>
            <a:r>
              <a:rPr lang="en-US" sz="2400" b="0" u="sng" dirty="0">
                <a:latin typeface="Arial" charset="0"/>
              </a:rPr>
              <a:t> </a:t>
            </a:r>
            <a:r>
              <a:rPr lang="en-US" sz="2400" u="sng" dirty="0" err="1" smtClean="0">
                <a:latin typeface="Arial" charset="0"/>
              </a:rPr>
              <a:t>pasien</a:t>
            </a:r>
            <a:r>
              <a:rPr lang="en-US" sz="240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meninggal</a:t>
            </a:r>
            <a:r>
              <a:rPr lang="en-US" sz="2400" b="0" u="sng" dirty="0" smtClean="0">
                <a:latin typeface="Arial" charset="0"/>
              </a:rPr>
              <a:t> ≥ 48 jam </a:t>
            </a:r>
            <a:r>
              <a:rPr lang="en-US" sz="2400" b="0" u="sng" dirty="0" err="1" smtClean="0">
                <a:latin typeface="Arial" charset="0"/>
              </a:rPr>
              <a:t>stlh</a:t>
            </a:r>
            <a:r>
              <a:rPr lang="en-US" sz="2400" b="0" u="sng" dirty="0" smtClean="0">
                <a:latin typeface="Arial" charset="0"/>
              </a:rPr>
              <a:t> </a:t>
            </a:r>
            <a:r>
              <a:rPr lang="en-US" sz="2400" b="0" u="sng" dirty="0" err="1" smtClean="0">
                <a:latin typeface="Arial" charset="0"/>
              </a:rPr>
              <a:t>perawatan</a:t>
            </a:r>
            <a:r>
              <a:rPr lang="en-US" sz="2400" b="0" dirty="0" smtClean="0">
                <a:latin typeface="Arial" charset="0"/>
              </a:rPr>
              <a:t>     </a:t>
            </a:r>
            <a:r>
              <a:rPr lang="en-US" sz="2400" b="0" dirty="0">
                <a:latin typeface="Arial" charset="0"/>
              </a:rPr>
              <a:t>X 1000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0" dirty="0">
                <a:latin typeface="Arial" charset="0"/>
              </a:rPr>
              <a:t>        </a:t>
            </a:r>
            <a:r>
              <a:rPr lang="en-US" sz="2400" b="0" dirty="0" err="1">
                <a:latin typeface="Arial" charset="0"/>
              </a:rPr>
              <a:t>Jumlah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pasien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keluar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hidup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meninggal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57400" y="746125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>
                <a:solidFill>
                  <a:srgbClr val="FF33CC"/>
                </a:solidFill>
                <a:latin typeface="Arial" charset="0"/>
              </a:rPr>
              <a:t>NDR : NET DEATH RATE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57200" y="508506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0" dirty="0" err="1">
                <a:latin typeface="Arial" charset="0"/>
              </a:rPr>
              <a:t>Angka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dianjurkan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kurang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dari</a:t>
            </a:r>
            <a:r>
              <a:rPr lang="en-US" sz="2400" b="0" dirty="0">
                <a:latin typeface="Arial" charset="0"/>
              </a:rPr>
              <a:t> 25 per 1000 </a:t>
            </a:r>
            <a:r>
              <a:rPr lang="en-US" sz="2400" b="0" dirty="0" err="1">
                <a:latin typeface="Arial" charset="0"/>
              </a:rPr>
              <a:t>penderita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keluar</a:t>
            </a:r>
            <a:endParaRPr lang="en-US" sz="2400" b="0" baseline="-250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" y="1466671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0" dirty="0" err="1">
                <a:latin typeface="Arial" charset="0"/>
              </a:rPr>
              <a:t>Angka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kematian</a:t>
            </a:r>
            <a:r>
              <a:rPr lang="en-US" sz="2400" b="0" dirty="0">
                <a:latin typeface="Arial" charset="0"/>
              </a:rPr>
              <a:t> 48 jam </a:t>
            </a:r>
            <a:r>
              <a:rPr lang="en-US" sz="2400" b="0" dirty="0" err="1">
                <a:latin typeface="Arial" charset="0"/>
              </a:rPr>
              <a:t>setelah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dirawat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untuk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tiap-tiap</a:t>
            </a:r>
            <a:r>
              <a:rPr lang="en-US" sz="2400" b="0" dirty="0">
                <a:latin typeface="Arial" charset="0"/>
              </a:rPr>
              <a:t> 1000 </a:t>
            </a:r>
            <a:r>
              <a:rPr lang="en-US" sz="2400" b="0" dirty="0" err="1">
                <a:latin typeface="Arial" charset="0"/>
              </a:rPr>
              <a:t>penderita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keluar</a:t>
            </a:r>
            <a:r>
              <a:rPr lang="en-US" sz="2400" b="0" dirty="0" smtClean="0">
                <a:latin typeface="Arial" charset="0"/>
              </a:rPr>
              <a:t>. </a:t>
            </a:r>
            <a:r>
              <a:rPr lang="en-US" sz="2400" b="0" dirty="0" err="1" smtClean="0">
                <a:latin typeface="Arial" charset="0"/>
              </a:rPr>
              <a:t>Indikator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>
                <a:latin typeface="Arial" charset="0"/>
              </a:rPr>
              <a:t>ini</a:t>
            </a:r>
            <a:r>
              <a:rPr lang="en-US" sz="2400" b="0" dirty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lebih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bisa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menunjukkan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kualitas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pelayanan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medis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dibandingkan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dengan</a:t>
            </a:r>
            <a:r>
              <a:rPr lang="en-US" sz="2400" b="0" dirty="0" smtClean="0">
                <a:latin typeface="Arial" charset="0"/>
              </a:rPr>
              <a:t> GDR 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2819400"/>
            <a:ext cx="86868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meninggal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kurun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		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waktu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	10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pasca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operasi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suatu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      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100% 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yang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dioperasi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waktu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tersebut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71600" y="685800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POST OPERATIVE DEATH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147955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0" dirty="0" err="1" smtClean="0">
                <a:latin typeface="Arial" charset="0"/>
              </a:rPr>
              <a:t>Disebut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juga</a:t>
            </a:r>
            <a:r>
              <a:rPr lang="en-US" sz="2400" b="0" dirty="0" smtClean="0">
                <a:latin typeface="Arial" charset="0"/>
              </a:rPr>
              <a:t> Surgical Death Rate. </a:t>
            </a:r>
            <a:r>
              <a:rPr lang="en-US" sz="2400" b="0" dirty="0" err="1" smtClean="0">
                <a:latin typeface="Arial" charset="0"/>
              </a:rPr>
              <a:t>Angka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statistik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menunjukan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jumlah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meninggal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setelah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mendapatkan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tindakan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operasi</a:t>
            </a:r>
            <a:r>
              <a:rPr lang="en-US" sz="2400" b="0" dirty="0" smtClean="0">
                <a:latin typeface="Arial" charset="0"/>
              </a:rPr>
              <a:t>. 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" y="2819400"/>
            <a:ext cx="89154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FF00FF"/>
                </a:solidFill>
                <a:latin typeface="Arial" charset="0"/>
              </a:rPr>
              <a:t>RUMUS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kematian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karena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anestesi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suatu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u="sng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u="sng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X 100%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yang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mendapatkan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tindakan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anestesi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                   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b="0" dirty="0" err="1" smtClean="0">
                <a:solidFill>
                  <a:schemeClr val="bg1"/>
                </a:solidFill>
                <a:latin typeface="Arial" charset="0"/>
              </a:rPr>
              <a:t>tersebut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71600" y="634425"/>
            <a:ext cx="662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FF33CC"/>
                </a:solidFill>
                <a:latin typeface="Arial" charset="0"/>
              </a:rPr>
              <a:t>ANESTHESIA DEATH RATE</a:t>
            </a:r>
            <a:endParaRPr lang="en-US" sz="3200" i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147955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0" dirty="0" err="1" smtClean="0">
                <a:latin typeface="Arial" charset="0"/>
              </a:rPr>
              <a:t>Angka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statistik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ini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menunjukkan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rasio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antara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kematian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disebabkan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karena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bahan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anestesi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dengan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seluruh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pasien</a:t>
            </a:r>
            <a:r>
              <a:rPr lang="en-US" sz="2400" b="0" dirty="0" smtClean="0">
                <a:latin typeface="Arial" charset="0"/>
              </a:rPr>
              <a:t> yang </a:t>
            </a:r>
            <a:r>
              <a:rPr lang="en-US" sz="2400" b="0" dirty="0" err="1" smtClean="0">
                <a:latin typeface="Arial" charset="0"/>
              </a:rPr>
              <a:t>mendapatkan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tindakan</a:t>
            </a:r>
            <a:r>
              <a:rPr lang="en-US" sz="2400" b="0" dirty="0" smtClean="0">
                <a:latin typeface="Arial" charset="0"/>
              </a:rPr>
              <a:t> </a:t>
            </a:r>
            <a:r>
              <a:rPr lang="en-US" sz="2400" b="0" dirty="0" err="1" smtClean="0">
                <a:latin typeface="Arial" charset="0"/>
              </a:rPr>
              <a:t>anestesi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3478901-E0E2-451C-9690-CFD21E7FFB61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983</Words>
  <Application>Microsoft Office PowerPoint</Application>
  <PresentationFormat>On-screen Show (4:3)</PresentationFormat>
  <Paragraphs>127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210</cp:revision>
  <dcterms:created xsi:type="dcterms:W3CDTF">2010-08-24T06:47:44Z</dcterms:created>
  <dcterms:modified xsi:type="dcterms:W3CDTF">2017-09-11T15:43:22Z</dcterms:modified>
</cp:coreProperties>
</file>