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316" r:id="rId2"/>
    <p:sldId id="335" r:id="rId3"/>
    <p:sldId id="366" r:id="rId4"/>
    <p:sldId id="367" r:id="rId5"/>
    <p:sldId id="368" r:id="rId6"/>
    <p:sldId id="369" r:id="rId7"/>
    <p:sldId id="370" r:id="rId8"/>
    <p:sldId id="371" r:id="rId9"/>
    <p:sldId id="372" r:id="rId10"/>
    <p:sldId id="373" r:id="rId11"/>
    <p:sldId id="374" r:id="rId12"/>
    <p:sldId id="375" r:id="rId13"/>
    <p:sldId id="376" r:id="rId14"/>
    <p:sldId id="377" r:id="rId15"/>
    <p:sldId id="378" r:id="rId16"/>
    <p:sldId id="380" r:id="rId17"/>
    <p:sldId id="381" r:id="rId18"/>
    <p:sldId id="382" r:id="rId19"/>
    <p:sldId id="383" r:id="rId20"/>
    <p:sldId id="384" r:id="rId21"/>
    <p:sldId id="385" r:id="rId22"/>
    <p:sldId id="386" r:id="rId2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992" autoAdjust="0"/>
    <p:restoredTop sz="93190" autoAdjust="0"/>
  </p:normalViewPr>
  <p:slideViewPr>
    <p:cSldViewPr>
      <p:cViewPr>
        <p:scale>
          <a:sx n="87" d="100"/>
          <a:sy n="87" d="100"/>
        </p:scale>
        <p:origin x="-816" y="4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A9BEBB44-9204-449A-9436-A5F72C709857}" type="datetimeFigureOut">
              <a:rPr lang="id-ID"/>
              <a:pPr>
                <a:defRPr/>
              </a:pPr>
              <a:t>01/10/2017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d-ID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id-ID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394B30E-5FCB-408D-8AB7-6845C20018A4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E10D4A0-767A-4425-8618-7672AF53C22F}" type="slidenum">
              <a:rPr lang="id-ID" smtClean="0"/>
              <a:pPr>
                <a:defRPr/>
              </a:pPr>
              <a:t>2</a:t>
            </a:fld>
            <a:endParaRPr lang="id-ID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C335DF1-B908-4762-B319-81971FE1475F}" type="slidenum">
              <a:rPr lang="id-ID" smtClean="0"/>
              <a:pPr>
                <a:defRPr/>
              </a:pPr>
              <a:t>11</a:t>
            </a:fld>
            <a:endParaRPr lang="id-ID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77FE77C-16C3-4398-AB29-C842F197272C}" type="slidenum">
              <a:rPr lang="id-ID" smtClean="0"/>
              <a:pPr>
                <a:defRPr/>
              </a:pPr>
              <a:t>12</a:t>
            </a:fld>
            <a:endParaRPr lang="id-ID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5C8C5CC-6A1A-453F-A41D-F1610DD281C5}" type="slidenum">
              <a:rPr lang="id-ID" smtClean="0"/>
              <a:pPr>
                <a:defRPr/>
              </a:pPr>
              <a:t>13</a:t>
            </a:fld>
            <a:endParaRPr lang="id-ID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9BE5672-5E57-4CFB-A5C2-FD921A449897}" type="slidenum">
              <a:rPr lang="id-ID" smtClean="0"/>
              <a:pPr>
                <a:defRPr/>
              </a:pPr>
              <a:t>14</a:t>
            </a:fld>
            <a:endParaRPr lang="id-ID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49F7DFB-F621-4143-90F2-60761C29D2C3}" type="slidenum">
              <a:rPr lang="id-ID" smtClean="0"/>
              <a:pPr>
                <a:defRPr/>
              </a:pPr>
              <a:t>15</a:t>
            </a:fld>
            <a:endParaRPr lang="id-ID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49F7DFB-F621-4143-90F2-60761C29D2C3}" type="slidenum">
              <a:rPr lang="id-ID" smtClean="0"/>
              <a:pPr>
                <a:defRPr/>
              </a:pPr>
              <a:t>16</a:t>
            </a:fld>
            <a:endParaRPr lang="id-ID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49F7DFB-F621-4143-90F2-60761C29D2C3}" type="slidenum">
              <a:rPr lang="id-ID" smtClean="0"/>
              <a:pPr>
                <a:defRPr/>
              </a:pPr>
              <a:t>17</a:t>
            </a:fld>
            <a:endParaRPr lang="id-ID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49F7DFB-F621-4143-90F2-60761C29D2C3}" type="slidenum">
              <a:rPr lang="id-ID" smtClean="0"/>
              <a:pPr>
                <a:defRPr/>
              </a:pPr>
              <a:t>18</a:t>
            </a:fld>
            <a:endParaRPr lang="id-ID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49F7DFB-F621-4143-90F2-60761C29D2C3}" type="slidenum">
              <a:rPr lang="id-ID" smtClean="0"/>
              <a:pPr>
                <a:defRPr/>
              </a:pPr>
              <a:t>19</a:t>
            </a:fld>
            <a:endParaRPr lang="id-ID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49F7DFB-F621-4143-90F2-60761C29D2C3}" type="slidenum">
              <a:rPr lang="id-ID" smtClean="0"/>
              <a:pPr>
                <a:defRPr/>
              </a:pPr>
              <a:t>20</a:t>
            </a:fld>
            <a:endParaRPr lang="id-ID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180AACD-4BDB-4C4A-9C4E-5FB45D951300}" type="slidenum">
              <a:rPr lang="id-ID" smtClean="0"/>
              <a:pPr>
                <a:defRPr/>
              </a:pPr>
              <a:t>3</a:t>
            </a:fld>
            <a:endParaRPr lang="id-ID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49F7DFB-F621-4143-90F2-60761C29D2C3}" type="slidenum">
              <a:rPr lang="id-ID" smtClean="0"/>
              <a:pPr>
                <a:defRPr/>
              </a:pPr>
              <a:t>21</a:t>
            </a:fld>
            <a:endParaRPr lang="id-ID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49F7DFB-F621-4143-90F2-60761C29D2C3}" type="slidenum">
              <a:rPr lang="id-ID" smtClean="0"/>
              <a:pPr>
                <a:defRPr/>
              </a:pPr>
              <a:t>22</a:t>
            </a:fld>
            <a:endParaRPr lang="id-ID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3177A3F-FF02-4D7B-92DE-7BA5E053003D}" type="slidenum">
              <a:rPr lang="id-ID" smtClean="0"/>
              <a:pPr>
                <a:defRPr/>
              </a:pPr>
              <a:t>4</a:t>
            </a:fld>
            <a:endParaRPr lang="id-ID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7E32045-4B80-4D17-81D9-D39B5E8ED655}" type="slidenum">
              <a:rPr lang="id-ID" smtClean="0"/>
              <a:pPr>
                <a:defRPr/>
              </a:pPr>
              <a:t>5</a:t>
            </a:fld>
            <a:endParaRPr lang="id-ID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0483743-F6E1-498A-A171-6ED883928016}" type="slidenum">
              <a:rPr lang="id-ID" smtClean="0"/>
              <a:pPr>
                <a:defRPr/>
              </a:pPr>
              <a:t>6</a:t>
            </a:fld>
            <a:endParaRPr lang="id-ID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3B9092E-6642-4568-B9C2-4C341DA942F9}" type="slidenum">
              <a:rPr lang="id-ID" smtClean="0"/>
              <a:pPr>
                <a:defRPr/>
              </a:pPr>
              <a:t>7</a:t>
            </a:fld>
            <a:endParaRPr lang="id-ID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0782C78-CF41-4038-B197-39880B1E6FE0}" type="slidenum">
              <a:rPr lang="id-ID" smtClean="0"/>
              <a:pPr>
                <a:defRPr/>
              </a:pPr>
              <a:t>8</a:t>
            </a:fld>
            <a:endParaRPr lang="id-ID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B55416D-0E66-4017-B38A-EFCC579A9F63}" type="slidenum">
              <a:rPr lang="id-ID" smtClean="0"/>
              <a:pPr>
                <a:defRPr/>
              </a:pPr>
              <a:t>9</a:t>
            </a:fld>
            <a:endParaRPr lang="id-ID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1CB1E28-1CD6-4B6C-958E-1F476DC4A252}" type="slidenum">
              <a:rPr lang="id-ID" smtClean="0"/>
              <a:pPr>
                <a:defRPr/>
              </a:pPr>
              <a:t>10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0B9B39-5458-4FC2-A4CD-4FD70F2E2D83}" type="datetime1">
              <a:rPr lang="en-US"/>
              <a:pPr>
                <a:defRPr/>
              </a:pPr>
              <a:t>01/10/2017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C0123A-B96C-438E-AA56-80159B7CFD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9FBC89-7FAE-47F7-90F7-632E0A16E252}" type="datetime1">
              <a:rPr lang="en-US"/>
              <a:pPr>
                <a:defRPr/>
              </a:pPr>
              <a:t>01/10/2017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F9CB9F-F93B-4496-ACB9-10B898FEDC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9A339A-2AAF-49C4-9197-E410C2CEE0DE}" type="datetime1">
              <a:rPr lang="en-US"/>
              <a:pPr>
                <a:defRPr/>
              </a:pPr>
              <a:t>01/10/2017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7CFE4F-94C6-497D-8ABB-28216A0E3C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C69A6-D5FD-4DFC-A7A4-088FA154EFC3}" type="datetime1">
              <a:rPr lang="en-US"/>
              <a:pPr>
                <a:defRPr/>
              </a:pPr>
              <a:t>01/10/2017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332F2F-6424-4AA5-9E3D-90E72048AD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6B2CDE-EC27-401E-96A4-F423FCAD5268}" type="datetime1">
              <a:rPr lang="en-US"/>
              <a:pPr>
                <a:defRPr/>
              </a:pPr>
              <a:t>01/10/2017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D8F3F7-E82D-4BEE-86BE-B323AA6C51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40553E-1036-449E-B003-66115D4ED24F}" type="datetime1">
              <a:rPr lang="en-US"/>
              <a:pPr>
                <a:defRPr/>
              </a:pPr>
              <a:t>01/10/2017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DFA3DD-A43A-4BC2-B64F-C39A0AAF61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22BFCD-AC7B-40A6-B174-555E77579E6C}" type="datetime1">
              <a:rPr lang="en-US"/>
              <a:pPr>
                <a:defRPr/>
              </a:pPr>
              <a:t>01/10/2017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62BFAD-EE7A-4390-B85D-F6749E612F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83A3B2-0B60-4969-9B1F-DF4CA0940E77}" type="datetime1">
              <a:rPr lang="en-US"/>
              <a:pPr>
                <a:defRPr/>
              </a:pPr>
              <a:t>01/10/2017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220592-9ED0-4225-85FE-0742940321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2F9E38-E174-4575-93A6-3F28C24F5BCA}" type="datetime1">
              <a:rPr lang="en-US"/>
              <a:pPr>
                <a:defRPr/>
              </a:pPr>
              <a:t>01/10/2017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BFF0A2-CEA4-48F0-BD95-4B91D9F57E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427195-69FC-4C89-9D20-947F3459C0AC}" type="datetime1">
              <a:rPr lang="en-US"/>
              <a:pPr>
                <a:defRPr/>
              </a:pPr>
              <a:t>01/10/2017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3810FE-E2AD-41EF-9E96-8634289E6B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00FA72-65A3-4048-9DF1-FF50E6FA9291}" type="datetime1">
              <a:rPr lang="en-US"/>
              <a:pPr>
                <a:defRPr/>
              </a:pPr>
              <a:t>01/10/2017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33A6C4-D736-4F47-833A-224B6EFED8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6423179-116D-4FDB-85FF-BF328392149F}" type="datetime1">
              <a:rPr lang="en-US"/>
              <a:pPr>
                <a:defRPr/>
              </a:pPr>
              <a:t>01/10/2017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5576388A-37C8-4864-86A6-D008759AAF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2"/>
          <a:srcRect l="1051" r="800" b="504"/>
          <a:stretch>
            <a:fillRect/>
          </a:stretch>
        </p:blipFill>
        <p:spPr bwMode="auto">
          <a:xfrm>
            <a:off x="0" y="304800"/>
            <a:ext cx="9144000" cy="684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3222624" y="3657600"/>
            <a:ext cx="5921375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INDIKATOR </a:t>
            </a:r>
            <a:r>
              <a:rPr lang="en-US" sz="2000" b="1" dirty="0" smtClean="0">
                <a:solidFill>
                  <a:schemeClr val="bg1"/>
                </a:solidFill>
              </a:rPr>
              <a:t>PELAYANAN KESEHATAN</a:t>
            </a:r>
          </a:p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PERTEMUAN </a:t>
            </a:r>
            <a:r>
              <a:rPr lang="en-US" sz="2000" b="1" dirty="0" smtClean="0">
                <a:solidFill>
                  <a:schemeClr val="bg1"/>
                </a:solidFill>
              </a:rPr>
              <a:t>8</a:t>
            </a:r>
            <a:endParaRPr lang="en-US" sz="2000" b="1" dirty="0" smtClean="0">
              <a:solidFill>
                <a:schemeClr val="bg1"/>
              </a:solidFill>
            </a:endParaRPr>
          </a:p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YATI MARYATI, SKM</a:t>
            </a:r>
          </a:p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REKAM MEDIS DAN INFORMASI KESEHATAN  FAKULTAS ILMU-ILMU KESEHATAN</a:t>
            </a:r>
            <a:endParaRPr lang="en-US" sz="2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985837" y="1409700"/>
            <a:ext cx="6857968" cy="43518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1" hangingPunct="1">
              <a:lnSpc>
                <a:spcPct val="140000"/>
              </a:lnSpc>
              <a:buFontTx/>
              <a:buChar char="•"/>
              <a:tabLst>
                <a:tab pos="228600" algn="l"/>
              </a:tabLst>
            </a:pPr>
            <a:r>
              <a:rPr lang="en-US" sz="2000" dirty="0">
                <a:latin typeface="Arial" pitchFamily="34" charset="0"/>
              </a:rPr>
              <a:t> Bed Occupancy Rate (BOR)</a:t>
            </a:r>
          </a:p>
          <a:p>
            <a:pPr eaLnBrk="1" hangingPunct="1">
              <a:lnSpc>
                <a:spcPct val="140000"/>
              </a:lnSpc>
              <a:buFontTx/>
              <a:buChar char="•"/>
              <a:tabLst>
                <a:tab pos="228600" algn="l"/>
              </a:tabLst>
            </a:pPr>
            <a:r>
              <a:rPr lang="en-US" sz="2000" dirty="0">
                <a:latin typeface="Arial" pitchFamily="34" charset="0"/>
              </a:rPr>
              <a:t> Bed Turn Over (BTO)</a:t>
            </a:r>
          </a:p>
          <a:p>
            <a:pPr eaLnBrk="1" hangingPunct="1">
              <a:lnSpc>
                <a:spcPct val="140000"/>
              </a:lnSpc>
              <a:buFontTx/>
              <a:buChar char="•"/>
              <a:tabLst>
                <a:tab pos="228600" algn="l"/>
              </a:tabLst>
            </a:pPr>
            <a:r>
              <a:rPr lang="en-US" sz="2000" dirty="0">
                <a:latin typeface="Arial" pitchFamily="34" charset="0"/>
              </a:rPr>
              <a:t> Length of Stay (LOS)</a:t>
            </a:r>
          </a:p>
          <a:p>
            <a:pPr eaLnBrk="1" hangingPunct="1">
              <a:lnSpc>
                <a:spcPct val="140000"/>
              </a:lnSpc>
              <a:buFontTx/>
              <a:buChar char="•"/>
              <a:tabLst>
                <a:tab pos="228600" algn="l"/>
              </a:tabLst>
            </a:pPr>
            <a:r>
              <a:rPr lang="en-US" sz="2000" dirty="0">
                <a:latin typeface="Arial" pitchFamily="34" charset="0"/>
              </a:rPr>
              <a:t> Turn Over Interval (TOI)</a:t>
            </a:r>
          </a:p>
          <a:p>
            <a:pPr eaLnBrk="1" hangingPunct="1">
              <a:lnSpc>
                <a:spcPct val="140000"/>
              </a:lnSpc>
              <a:buFontTx/>
              <a:buChar char="•"/>
              <a:tabLst>
                <a:tab pos="228600" algn="l"/>
              </a:tabLst>
            </a:pPr>
            <a:r>
              <a:rPr lang="en-US" sz="2000" dirty="0">
                <a:latin typeface="Arial" pitchFamily="34" charset="0"/>
              </a:rPr>
              <a:t> Net Death Rate (NDR) </a:t>
            </a:r>
          </a:p>
          <a:p>
            <a:pPr eaLnBrk="1" hangingPunct="1">
              <a:lnSpc>
                <a:spcPct val="140000"/>
              </a:lnSpc>
              <a:buFontTx/>
              <a:buChar char="•"/>
              <a:tabLst>
                <a:tab pos="228600" algn="l"/>
              </a:tabLst>
            </a:pPr>
            <a:r>
              <a:rPr lang="en-US" sz="2000" dirty="0">
                <a:latin typeface="Arial" pitchFamily="34" charset="0"/>
              </a:rPr>
              <a:t> Gross Death Rate (GDR) </a:t>
            </a:r>
          </a:p>
          <a:p>
            <a:pPr eaLnBrk="1" hangingPunct="1">
              <a:lnSpc>
                <a:spcPct val="140000"/>
              </a:lnSpc>
              <a:buFontTx/>
              <a:buChar char="•"/>
              <a:tabLst>
                <a:tab pos="228600" algn="l"/>
              </a:tabLst>
            </a:pPr>
            <a:r>
              <a:rPr lang="en-US" sz="2000" dirty="0">
                <a:latin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</a:rPr>
              <a:t>Presentase</a:t>
            </a:r>
            <a:r>
              <a:rPr lang="en-US" sz="2000" dirty="0">
                <a:latin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</a:rPr>
              <a:t>kematian</a:t>
            </a:r>
            <a:r>
              <a:rPr lang="en-US" sz="2000" dirty="0">
                <a:latin typeface="Arial" pitchFamily="34" charset="0"/>
              </a:rPr>
              <a:t> 48 jam</a:t>
            </a:r>
          </a:p>
          <a:p>
            <a:pPr eaLnBrk="1" hangingPunct="1">
              <a:lnSpc>
                <a:spcPct val="140000"/>
              </a:lnSpc>
              <a:buFontTx/>
              <a:buChar char="•"/>
              <a:tabLst>
                <a:tab pos="228600" algn="l"/>
              </a:tabLst>
            </a:pPr>
            <a:r>
              <a:rPr lang="en-US" sz="2000" dirty="0">
                <a:latin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</a:rPr>
              <a:t>Nosokomial</a:t>
            </a:r>
            <a:r>
              <a:rPr lang="en-US" sz="2000" dirty="0">
                <a:latin typeface="Arial" pitchFamily="34" charset="0"/>
              </a:rPr>
              <a:t> Infection Rate</a:t>
            </a:r>
          </a:p>
          <a:p>
            <a:pPr eaLnBrk="1" hangingPunct="1">
              <a:lnSpc>
                <a:spcPct val="140000"/>
              </a:lnSpc>
              <a:buFontTx/>
              <a:buChar char="•"/>
              <a:tabLst>
                <a:tab pos="228600" algn="l"/>
              </a:tabLst>
            </a:pPr>
            <a:r>
              <a:rPr lang="en-US" sz="2000" dirty="0">
                <a:latin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</a:rPr>
              <a:t>Rasio</a:t>
            </a:r>
            <a:r>
              <a:rPr lang="en-US" sz="2000" dirty="0">
                <a:latin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</a:rPr>
              <a:t>Hari</a:t>
            </a:r>
            <a:r>
              <a:rPr lang="en-US" sz="2000" dirty="0">
                <a:latin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</a:rPr>
              <a:t>Perawatan</a:t>
            </a:r>
            <a:r>
              <a:rPr lang="en-US" sz="2000" dirty="0">
                <a:latin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</a:rPr>
              <a:t>dengan</a:t>
            </a:r>
            <a:r>
              <a:rPr lang="en-US" sz="2000" dirty="0">
                <a:latin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</a:rPr>
              <a:t>tenaga</a:t>
            </a:r>
            <a:r>
              <a:rPr lang="en-US" sz="2000" dirty="0">
                <a:latin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</a:rPr>
              <a:t>perawat</a:t>
            </a:r>
            <a:r>
              <a:rPr lang="en-US" sz="2000" dirty="0">
                <a:latin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</a:rPr>
              <a:t>rawat</a:t>
            </a:r>
            <a:r>
              <a:rPr lang="en-US" sz="2000" dirty="0">
                <a:latin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</a:rPr>
              <a:t>inap</a:t>
            </a:r>
            <a:endParaRPr lang="en-US" sz="2000" dirty="0">
              <a:latin typeface="Arial" pitchFamily="34" charset="0"/>
            </a:endParaRPr>
          </a:p>
          <a:p>
            <a:pPr eaLnBrk="1" hangingPunct="1">
              <a:lnSpc>
                <a:spcPct val="140000"/>
              </a:lnSpc>
              <a:buFontTx/>
              <a:buChar char="•"/>
              <a:tabLst>
                <a:tab pos="228600" algn="l"/>
              </a:tabLst>
            </a:pPr>
            <a:r>
              <a:rPr lang="en-US" sz="2000" dirty="0">
                <a:latin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</a:rPr>
              <a:t>Rasio</a:t>
            </a:r>
            <a:r>
              <a:rPr lang="en-US" sz="2000" dirty="0">
                <a:latin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</a:rPr>
              <a:t>pasien</a:t>
            </a:r>
            <a:r>
              <a:rPr lang="en-US" sz="2000" dirty="0">
                <a:latin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</a:rPr>
              <a:t>rawat</a:t>
            </a:r>
            <a:r>
              <a:rPr lang="en-US" sz="2000" dirty="0">
                <a:latin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</a:rPr>
              <a:t>inap</a:t>
            </a:r>
            <a:r>
              <a:rPr lang="en-US" sz="2000" dirty="0">
                <a:latin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</a:rPr>
              <a:t>dengan</a:t>
            </a:r>
            <a:r>
              <a:rPr lang="en-US" sz="2000" dirty="0">
                <a:latin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</a:rPr>
              <a:t>penduduk</a:t>
            </a:r>
            <a:endParaRPr lang="en-US" sz="2000" dirty="0">
              <a:latin typeface="Arial" pitchFamily="34" charset="0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143000" y="762000"/>
            <a:ext cx="503214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3600" b="1" dirty="0" err="1">
                <a:latin typeface="Arial" pitchFamily="34" charset="0"/>
              </a:rPr>
              <a:t>Pelayanan</a:t>
            </a:r>
            <a:r>
              <a:rPr lang="en-US" sz="3600" b="1" dirty="0">
                <a:latin typeface="Arial" pitchFamily="34" charset="0"/>
              </a:rPr>
              <a:t> </a:t>
            </a:r>
            <a:r>
              <a:rPr lang="en-US" sz="3600" b="1" dirty="0" err="1">
                <a:latin typeface="Arial" pitchFamily="34" charset="0"/>
              </a:rPr>
              <a:t>Rawat</a:t>
            </a:r>
            <a:r>
              <a:rPr lang="en-US" sz="3600" b="1" dirty="0">
                <a:latin typeface="Arial" pitchFamily="34" charset="0"/>
              </a:rPr>
              <a:t> </a:t>
            </a:r>
            <a:r>
              <a:rPr lang="en-US" sz="3600" b="1" dirty="0" err="1">
                <a:latin typeface="Arial" pitchFamily="34" charset="0"/>
              </a:rPr>
              <a:t>Inap</a:t>
            </a:r>
            <a:endParaRPr lang="en-US" sz="3600" b="1" dirty="0">
              <a:latin typeface="Arial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712787" y="1781175"/>
            <a:ext cx="7907338" cy="287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182563" indent="-182563" eaLnBrk="1" hangingPunct="1">
              <a:lnSpc>
                <a:spcPct val="130000"/>
              </a:lnSpc>
              <a:buFontTx/>
              <a:buChar char="•"/>
              <a:tabLst>
                <a:tab pos="228600" algn="l"/>
              </a:tabLst>
            </a:pPr>
            <a:r>
              <a:rPr lang="en-US" sz="2800">
                <a:latin typeface="Arial" pitchFamily="34" charset="0"/>
              </a:rPr>
              <a:t>Jumlah rata-rata pasien Gawat Darurat per hari</a:t>
            </a:r>
          </a:p>
          <a:p>
            <a:pPr marL="182563" indent="-182563" eaLnBrk="1" hangingPunct="1">
              <a:lnSpc>
                <a:spcPct val="130000"/>
              </a:lnSpc>
              <a:buFontTx/>
              <a:buChar char="•"/>
              <a:tabLst>
                <a:tab pos="228600" algn="l"/>
              </a:tabLst>
            </a:pPr>
            <a:r>
              <a:rPr lang="en-US" sz="2800">
                <a:latin typeface="Arial" pitchFamily="34" charset="0"/>
              </a:rPr>
              <a:t>Angka kematian pasien Gawat Darurat</a:t>
            </a:r>
          </a:p>
          <a:p>
            <a:pPr marL="182563" indent="-182563" eaLnBrk="1" hangingPunct="1">
              <a:lnSpc>
                <a:spcPct val="130000"/>
              </a:lnSpc>
              <a:buFontTx/>
              <a:buChar char="•"/>
              <a:tabLst>
                <a:tab pos="228600" algn="l"/>
              </a:tabLst>
            </a:pPr>
            <a:r>
              <a:rPr lang="en-US" sz="2800">
                <a:latin typeface="Arial" pitchFamily="34" charset="0"/>
              </a:rPr>
              <a:t>Rasio pasien Gawat Darurat dengan tenaga perawat yang melayani</a:t>
            </a:r>
          </a:p>
          <a:p>
            <a:pPr marL="182563" indent="-182563" eaLnBrk="1" hangingPunct="1">
              <a:lnSpc>
                <a:spcPct val="130000"/>
              </a:lnSpc>
              <a:tabLst>
                <a:tab pos="228600" algn="l"/>
              </a:tabLst>
            </a:pPr>
            <a:endParaRPr lang="en-US" sz="2800" b="1">
              <a:latin typeface="Arial" pitchFamily="34" charset="0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914400" y="762000"/>
            <a:ext cx="63119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lnSpc>
                <a:spcPct val="160000"/>
              </a:lnSpc>
            </a:pPr>
            <a:r>
              <a:rPr lang="en-US" sz="4000" b="1" dirty="0" err="1">
                <a:latin typeface="Arial" pitchFamily="34" charset="0"/>
              </a:rPr>
              <a:t>Pelayanan</a:t>
            </a:r>
            <a:r>
              <a:rPr lang="en-US" sz="4000" b="1" dirty="0">
                <a:latin typeface="Arial" pitchFamily="34" charset="0"/>
              </a:rPr>
              <a:t> </a:t>
            </a:r>
            <a:r>
              <a:rPr lang="en-US" sz="4000" b="1" dirty="0" err="1">
                <a:latin typeface="Arial" pitchFamily="34" charset="0"/>
              </a:rPr>
              <a:t>Gawat</a:t>
            </a:r>
            <a:r>
              <a:rPr lang="en-US" sz="4000" b="1" dirty="0">
                <a:latin typeface="Arial" pitchFamily="34" charset="0"/>
              </a:rPr>
              <a:t> </a:t>
            </a:r>
            <a:r>
              <a:rPr lang="en-US" sz="4000" b="1" dirty="0" err="1">
                <a:latin typeface="Arial" pitchFamily="34" charset="0"/>
              </a:rPr>
              <a:t>Darurat</a:t>
            </a:r>
            <a:endParaRPr lang="en-US" sz="4000" b="1" dirty="0">
              <a:latin typeface="Arial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220788" y="1549400"/>
            <a:ext cx="6983412" cy="342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182563" indent="-182563" eaLnBrk="1" hangingPunct="1">
              <a:lnSpc>
                <a:spcPct val="130000"/>
              </a:lnSpc>
              <a:buFontTx/>
              <a:buChar char="•"/>
            </a:pPr>
            <a:r>
              <a:rPr lang="en-US" sz="2800">
                <a:latin typeface="Arial" pitchFamily="34" charset="0"/>
              </a:rPr>
              <a:t>Rata-rata pasien intensif per hari</a:t>
            </a:r>
          </a:p>
          <a:p>
            <a:pPr marL="182563" indent="-182563" eaLnBrk="1" hangingPunct="1">
              <a:lnSpc>
                <a:spcPct val="130000"/>
              </a:lnSpc>
              <a:buFontTx/>
              <a:buChar char="•"/>
            </a:pPr>
            <a:r>
              <a:rPr lang="en-US" sz="2800">
                <a:latin typeface="Arial" pitchFamily="34" charset="0"/>
              </a:rPr>
              <a:t>Angka kematian pasien rawat intensif</a:t>
            </a:r>
          </a:p>
          <a:p>
            <a:pPr marL="182563" indent="-182563" eaLnBrk="1" hangingPunct="1">
              <a:lnSpc>
                <a:spcPct val="130000"/>
              </a:lnSpc>
              <a:buFontTx/>
              <a:buChar char="•"/>
            </a:pPr>
            <a:r>
              <a:rPr lang="en-US" sz="2800">
                <a:latin typeface="Arial" pitchFamily="34" charset="0"/>
              </a:rPr>
              <a:t>Rasio pasien intensif dengan tenaga perawat yang melayani</a:t>
            </a:r>
          </a:p>
          <a:p>
            <a:pPr marL="182563" indent="-182563" eaLnBrk="1" hangingPunct="1">
              <a:lnSpc>
                <a:spcPct val="130000"/>
              </a:lnSpc>
              <a:buFontTx/>
              <a:buChar char="•"/>
            </a:pPr>
            <a:r>
              <a:rPr lang="en-US" sz="2800">
                <a:latin typeface="Arial" pitchFamily="34" charset="0"/>
              </a:rPr>
              <a:t>Rasio pasien intensif yang dirujuk terhadap pasien rawat intensif</a:t>
            </a: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219200" y="685800"/>
            <a:ext cx="6915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3600" b="1" dirty="0" err="1">
                <a:latin typeface="Arial" pitchFamily="34" charset="0"/>
              </a:rPr>
              <a:t>Pelayanan</a:t>
            </a:r>
            <a:r>
              <a:rPr lang="en-US" sz="3600" b="1" dirty="0">
                <a:latin typeface="Arial" pitchFamily="34" charset="0"/>
              </a:rPr>
              <a:t> </a:t>
            </a:r>
            <a:r>
              <a:rPr lang="en-US" sz="3600" b="1" dirty="0" err="1">
                <a:latin typeface="Arial" pitchFamily="34" charset="0"/>
              </a:rPr>
              <a:t>Intensif</a:t>
            </a:r>
            <a:r>
              <a:rPr lang="en-US" sz="3600" b="1" dirty="0">
                <a:latin typeface="Arial" pitchFamily="34" charset="0"/>
              </a:rPr>
              <a:t> (ICU / ICCU)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855663" y="1854200"/>
            <a:ext cx="7696200" cy="352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1" hangingPunct="1">
              <a:lnSpc>
                <a:spcPct val="150000"/>
              </a:lnSpc>
              <a:buFontTx/>
              <a:buChar char="•"/>
              <a:tabLst>
                <a:tab pos="228600" algn="l"/>
              </a:tabLst>
            </a:pPr>
            <a:r>
              <a:rPr lang="en-US" sz="3000">
                <a:latin typeface="Arial" pitchFamily="34" charset="0"/>
              </a:rPr>
              <a:t> Persentase pasien rujukan rawat jalan </a:t>
            </a:r>
          </a:p>
          <a:p>
            <a:pPr eaLnBrk="1" hangingPunct="1">
              <a:lnSpc>
                <a:spcPct val="150000"/>
              </a:lnSpc>
              <a:buFontTx/>
              <a:buChar char="•"/>
              <a:tabLst>
                <a:tab pos="228600" algn="l"/>
              </a:tabLst>
            </a:pPr>
            <a:r>
              <a:rPr lang="en-US" sz="3000">
                <a:latin typeface="Arial" pitchFamily="34" charset="0"/>
              </a:rPr>
              <a:t> Persentase pasien rawat jalan yang dirujuk</a:t>
            </a:r>
          </a:p>
          <a:p>
            <a:pPr eaLnBrk="1" hangingPunct="1">
              <a:lnSpc>
                <a:spcPct val="150000"/>
              </a:lnSpc>
              <a:buFontTx/>
              <a:buChar char="•"/>
              <a:tabLst>
                <a:tab pos="228600" algn="l"/>
              </a:tabLst>
            </a:pPr>
            <a:r>
              <a:rPr lang="en-US" sz="3000">
                <a:latin typeface="Arial" pitchFamily="34" charset="0"/>
              </a:rPr>
              <a:t> Persentase pasien rujukan rawat inap </a:t>
            </a:r>
          </a:p>
          <a:p>
            <a:pPr eaLnBrk="1" hangingPunct="1">
              <a:lnSpc>
                <a:spcPct val="150000"/>
              </a:lnSpc>
              <a:buFontTx/>
              <a:buChar char="•"/>
              <a:tabLst>
                <a:tab pos="228600" algn="l"/>
              </a:tabLst>
            </a:pPr>
            <a:r>
              <a:rPr lang="en-US" sz="3000">
                <a:latin typeface="Arial" pitchFamily="34" charset="0"/>
              </a:rPr>
              <a:t> Persentase pasien rawat inap yang dirujuk </a:t>
            </a:r>
          </a:p>
          <a:p>
            <a:pPr eaLnBrk="1" hangingPunct="1">
              <a:lnSpc>
                <a:spcPct val="150000"/>
              </a:lnSpc>
              <a:buFontTx/>
              <a:buChar char="•"/>
              <a:tabLst>
                <a:tab pos="228600" algn="l"/>
              </a:tabLst>
            </a:pPr>
            <a:r>
              <a:rPr lang="en-US" sz="3000">
                <a:latin typeface="Arial" pitchFamily="34" charset="0"/>
              </a:rPr>
              <a:t> Rasio pasien Askes dengan jumlah pasien</a:t>
            </a: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143000" y="990600"/>
            <a:ext cx="53117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4400" b="1" dirty="0" err="1">
                <a:latin typeface="Arial" pitchFamily="34" charset="0"/>
              </a:rPr>
              <a:t>Pelayanan</a:t>
            </a:r>
            <a:r>
              <a:rPr lang="en-US" sz="4400" b="1" dirty="0">
                <a:latin typeface="Arial" pitchFamily="34" charset="0"/>
              </a:rPr>
              <a:t> </a:t>
            </a:r>
            <a:r>
              <a:rPr lang="en-US" sz="4400" b="1" dirty="0" err="1">
                <a:latin typeface="Arial" pitchFamily="34" charset="0"/>
              </a:rPr>
              <a:t>Rujukan</a:t>
            </a:r>
            <a:endParaRPr lang="en-US" sz="4400" b="1" dirty="0">
              <a:latin typeface="Arial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738187" y="1106487"/>
            <a:ext cx="6211188" cy="46866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1" hangingPunct="1">
              <a:lnSpc>
                <a:spcPct val="140000"/>
              </a:lnSpc>
              <a:buFontTx/>
              <a:buChar char="•"/>
              <a:tabLst>
                <a:tab pos="228600" algn="l"/>
              </a:tabLst>
            </a:pPr>
            <a:r>
              <a:rPr lang="en-US" sz="2400">
                <a:latin typeface="Arial" pitchFamily="34" charset="0"/>
              </a:rPr>
              <a:t> Rata-rata operasi per hari</a:t>
            </a:r>
          </a:p>
          <a:p>
            <a:pPr eaLnBrk="1" hangingPunct="1">
              <a:lnSpc>
                <a:spcPct val="140000"/>
              </a:lnSpc>
              <a:buFontTx/>
              <a:buChar char="•"/>
              <a:tabLst>
                <a:tab pos="228600" algn="l"/>
              </a:tabLst>
            </a:pPr>
            <a:r>
              <a:rPr lang="en-US" sz="2400">
                <a:latin typeface="Arial" pitchFamily="34" charset="0"/>
              </a:rPr>
              <a:t> Persentase operasi darurat</a:t>
            </a:r>
          </a:p>
          <a:p>
            <a:pPr eaLnBrk="1" hangingPunct="1">
              <a:lnSpc>
                <a:spcPct val="140000"/>
              </a:lnSpc>
              <a:buFontTx/>
              <a:buChar char="•"/>
              <a:tabLst>
                <a:tab pos="228600" algn="l"/>
              </a:tabLst>
            </a:pPr>
            <a:r>
              <a:rPr lang="en-US" sz="2400">
                <a:latin typeface="Arial" pitchFamily="34" charset="0"/>
              </a:rPr>
              <a:t> Post operatif death rate</a:t>
            </a:r>
          </a:p>
          <a:p>
            <a:pPr eaLnBrk="1" hangingPunct="1">
              <a:lnSpc>
                <a:spcPct val="140000"/>
              </a:lnSpc>
              <a:buFontTx/>
              <a:buChar char="•"/>
              <a:tabLst>
                <a:tab pos="228600" algn="l"/>
              </a:tabLst>
            </a:pPr>
            <a:r>
              <a:rPr lang="en-US" sz="2400">
                <a:latin typeface="Arial" pitchFamily="34" charset="0"/>
              </a:rPr>
              <a:t> Post operatif infection rate</a:t>
            </a:r>
          </a:p>
          <a:p>
            <a:pPr eaLnBrk="1" hangingPunct="1">
              <a:lnSpc>
                <a:spcPct val="140000"/>
              </a:lnSpc>
              <a:buFontTx/>
              <a:buChar char="•"/>
              <a:tabLst>
                <a:tab pos="228600" algn="l"/>
              </a:tabLst>
            </a:pPr>
            <a:r>
              <a:rPr lang="en-US" sz="2400">
                <a:latin typeface="Arial" pitchFamily="34" charset="0"/>
              </a:rPr>
              <a:t> Post operatif length of stay</a:t>
            </a:r>
          </a:p>
          <a:p>
            <a:pPr eaLnBrk="1" hangingPunct="1">
              <a:lnSpc>
                <a:spcPct val="140000"/>
              </a:lnSpc>
              <a:buFontTx/>
              <a:buChar char="•"/>
              <a:tabLst>
                <a:tab pos="228600" algn="l"/>
              </a:tabLst>
            </a:pPr>
            <a:r>
              <a:rPr lang="en-US" sz="2400">
                <a:latin typeface="Arial" pitchFamily="34" charset="0"/>
              </a:rPr>
              <a:t> Anaesthetic death rate</a:t>
            </a:r>
          </a:p>
          <a:p>
            <a:pPr eaLnBrk="1" hangingPunct="1">
              <a:lnSpc>
                <a:spcPct val="140000"/>
              </a:lnSpc>
              <a:buFontTx/>
              <a:buChar char="•"/>
              <a:tabLst>
                <a:tab pos="228600" algn="l"/>
              </a:tabLst>
            </a:pPr>
            <a:r>
              <a:rPr lang="en-US" sz="2400">
                <a:latin typeface="Arial" pitchFamily="34" charset="0"/>
              </a:rPr>
              <a:t> Normal tissue removal rate</a:t>
            </a:r>
          </a:p>
          <a:p>
            <a:pPr eaLnBrk="1" hangingPunct="1">
              <a:lnSpc>
                <a:spcPct val="140000"/>
              </a:lnSpc>
              <a:buFontTx/>
              <a:buChar char="•"/>
              <a:tabLst>
                <a:tab pos="228600" algn="l"/>
              </a:tabLst>
            </a:pPr>
            <a:r>
              <a:rPr lang="en-US" sz="2400">
                <a:latin typeface="Arial" pitchFamily="34" charset="0"/>
              </a:rPr>
              <a:t> Pre operatif length  of stay</a:t>
            </a:r>
          </a:p>
          <a:p>
            <a:pPr eaLnBrk="1" hangingPunct="1">
              <a:lnSpc>
                <a:spcPct val="140000"/>
              </a:lnSpc>
              <a:buFontTx/>
              <a:buChar char="•"/>
              <a:tabLst>
                <a:tab pos="228600" algn="l"/>
              </a:tabLst>
            </a:pPr>
            <a:r>
              <a:rPr lang="en-US" sz="2400">
                <a:latin typeface="Arial" pitchFamily="34" charset="0"/>
              </a:rPr>
              <a:t> Rasio HP bedah terhadap tenaga perawat </a:t>
            </a: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685800" y="457200"/>
            <a:ext cx="7109639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3600" b="1" dirty="0" err="1">
                <a:latin typeface="Arial" pitchFamily="34" charset="0"/>
              </a:rPr>
              <a:t>Pelayanan</a:t>
            </a:r>
            <a:r>
              <a:rPr lang="en-US" sz="3600" b="1" dirty="0">
                <a:latin typeface="Arial" pitchFamily="34" charset="0"/>
              </a:rPr>
              <a:t> </a:t>
            </a:r>
            <a:r>
              <a:rPr lang="en-US" sz="3600" b="1" dirty="0" err="1">
                <a:latin typeface="Arial" pitchFamily="34" charset="0"/>
              </a:rPr>
              <a:t>Bedah</a:t>
            </a:r>
            <a:r>
              <a:rPr lang="en-US" sz="3600" b="1" dirty="0">
                <a:latin typeface="Arial" pitchFamily="34" charset="0"/>
              </a:rPr>
              <a:t> </a:t>
            </a:r>
            <a:r>
              <a:rPr lang="en-US" sz="3600" b="1" dirty="0" err="1">
                <a:latin typeface="Arial" pitchFamily="34" charset="0"/>
              </a:rPr>
              <a:t>Kamar</a:t>
            </a:r>
            <a:r>
              <a:rPr lang="en-US" sz="3600" b="1" dirty="0">
                <a:latin typeface="Arial" pitchFamily="34" charset="0"/>
              </a:rPr>
              <a:t> </a:t>
            </a:r>
            <a:r>
              <a:rPr lang="en-US" sz="3600" b="1" dirty="0" err="1">
                <a:latin typeface="Arial" pitchFamily="34" charset="0"/>
              </a:rPr>
              <a:t>Bedah</a:t>
            </a:r>
            <a:endParaRPr lang="en-US" sz="3600" b="1" dirty="0">
              <a:latin typeface="Arial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066800" y="1404938"/>
            <a:ext cx="6900862" cy="368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182563" indent="-182563" eaLnBrk="1" hangingPunct="1">
              <a:lnSpc>
                <a:spcPct val="140000"/>
              </a:lnSpc>
              <a:buFontTx/>
              <a:buChar char="•"/>
              <a:tabLst>
                <a:tab pos="228600" algn="l"/>
              </a:tabLst>
            </a:pPr>
            <a:r>
              <a:rPr lang="en-US" sz="2800">
                <a:latin typeface="Arial" pitchFamily="34" charset="0"/>
              </a:rPr>
              <a:t>Rata-rata persalinan per hari</a:t>
            </a:r>
          </a:p>
          <a:p>
            <a:pPr marL="182563" indent="-182563" eaLnBrk="1" hangingPunct="1">
              <a:lnSpc>
                <a:spcPct val="140000"/>
              </a:lnSpc>
              <a:buFontTx/>
              <a:buChar char="•"/>
              <a:tabLst>
                <a:tab pos="228600" algn="l"/>
              </a:tabLst>
            </a:pPr>
            <a:r>
              <a:rPr lang="en-US" sz="2800">
                <a:latin typeface="Arial" pitchFamily="34" charset="0"/>
              </a:rPr>
              <a:t>Maternal death rate</a:t>
            </a:r>
          </a:p>
          <a:p>
            <a:pPr marL="182563" indent="-182563" eaLnBrk="1" hangingPunct="1">
              <a:lnSpc>
                <a:spcPct val="140000"/>
              </a:lnSpc>
              <a:buFontTx/>
              <a:buChar char="•"/>
              <a:tabLst>
                <a:tab pos="228600" algn="l"/>
              </a:tabLst>
            </a:pPr>
            <a:r>
              <a:rPr lang="en-US" sz="2800">
                <a:latin typeface="Arial" pitchFamily="34" charset="0"/>
              </a:rPr>
              <a:t>Perinatal death rate </a:t>
            </a:r>
          </a:p>
          <a:p>
            <a:pPr marL="182563" indent="-182563" eaLnBrk="1" hangingPunct="1">
              <a:lnSpc>
                <a:spcPct val="140000"/>
              </a:lnSpc>
              <a:buFontTx/>
              <a:buChar char="•"/>
              <a:tabLst>
                <a:tab pos="228600" algn="l"/>
              </a:tabLst>
            </a:pPr>
            <a:r>
              <a:rPr lang="en-US" sz="2800">
                <a:latin typeface="Arial" pitchFamily="34" charset="0"/>
              </a:rPr>
              <a:t>Sectio caesaria rate</a:t>
            </a:r>
          </a:p>
          <a:p>
            <a:pPr marL="182563" indent="-182563" eaLnBrk="1" hangingPunct="1">
              <a:lnSpc>
                <a:spcPct val="140000"/>
              </a:lnSpc>
              <a:buFontTx/>
              <a:buChar char="•"/>
              <a:tabLst>
                <a:tab pos="228600" algn="l"/>
              </a:tabLst>
            </a:pPr>
            <a:r>
              <a:rPr lang="en-US" sz="2800">
                <a:latin typeface="Arial" pitchFamily="34" charset="0"/>
              </a:rPr>
              <a:t>Rasio persalinan dengan tenaga bidan yang melayani </a:t>
            </a: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066800" y="685800"/>
            <a:ext cx="540543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4000" b="1" dirty="0" err="1">
                <a:latin typeface="Arial" pitchFamily="34" charset="0"/>
              </a:rPr>
              <a:t>Pelayanan</a:t>
            </a:r>
            <a:r>
              <a:rPr lang="en-US" sz="4000" b="1" dirty="0">
                <a:latin typeface="Arial" pitchFamily="34" charset="0"/>
              </a:rPr>
              <a:t> </a:t>
            </a:r>
            <a:r>
              <a:rPr lang="en-US" sz="4000" b="1" dirty="0" err="1">
                <a:latin typeface="Arial" pitchFamily="34" charset="0"/>
              </a:rPr>
              <a:t>Persalinan</a:t>
            </a:r>
            <a:endParaRPr lang="en-US" sz="4000" b="1" dirty="0">
              <a:latin typeface="Arial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604837" y="1481137"/>
            <a:ext cx="7848600" cy="342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182563" indent="-182563" eaLnBrk="1" hangingPunct="1">
              <a:lnSpc>
                <a:spcPct val="130000"/>
              </a:lnSpc>
              <a:buFontTx/>
              <a:buChar char="•"/>
            </a:pPr>
            <a:r>
              <a:rPr lang="en-US" sz="2800">
                <a:latin typeface="Arial" pitchFamily="34" charset="0"/>
              </a:rPr>
              <a:t>Rata-rata pemeriksaan per hari</a:t>
            </a:r>
          </a:p>
          <a:p>
            <a:pPr marL="182563" indent="-182563" eaLnBrk="1" hangingPunct="1">
              <a:lnSpc>
                <a:spcPct val="130000"/>
              </a:lnSpc>
              <a:buFontTx/>
              <a:buChar char="•"/>
            </a:pPr>
            <a:r>
              <a:rPr lang="en-US" sz="2800">
                <a:latin typeface="Arial" pitchFamily="34" charset="0"/>
              </a:rPr>
              <a:t>Persentase pemeriksaan Thorax</a:t>
            </a:r>
          </a:p>
          <a:p>
            <a:pPr marL="182563" indent="-182563" eaLnBrk="1" hangingPunct="1">
              <a:lnSpc>
                <a:spcPct val="130000"/>
              </a:lnSpc>
              <a:buFontTx/>
              <a:buChar char="•"/>
            </a:pPr>
            <a:r>
              <a:rPr lang="en-US" sz="2800">
                <a:latin typeface="Arial" pitchFamily="34" charset="0"/>
              </a:rPr>
              <a:t>Persentase pemeriksaan yang tidak ditemui adanya kelainan </a:t>
            </a:r>
          </a:p>
          <a:p>
            <a:pPr marL="182563" indent="-182563" eaLnBrk="1" hangingPunct="1">
              <a:lnSpc>
                <a:spcPct val="130000"/>
              </a:lnSpc>
              <a:buFontTx/>
              <a:buChar char="•"/>
            </a:pPr>
            <a:r>
              <a:rPr lang="en-US" sz="2800">
                <a:latin typeface="Arial" pitchFamily="34" charset="0"/>
              </a:rPr>
              <a:t>Persentase pemeriksaan dari luar rumah sakit</a:t>
            </a:r>
          </a:p>
          <a:p>
            <a:pPr marL="182563" indent="-182563" eaLnBrk="1" hangingPunct="1">
              <a:lnSpc>
                <a:spcPct val="130000"/>
              </a:lnSpc>
              <a:buFontTx/>
              <a:buChar char="•"/>
            </a:pPr>
            <a:r>
              <a:rPr lang="en-US" sz="2800">
                <a:latin typeface="Arial" pitchFamily="34" charset="0"/>
              </a:rPr>
              <a:t>Rasio pemakaian bahan dengan pemeriksaan </a:t>
            </a: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533400" y="762000"/>
            <a:ext cx="6153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3600" b="1" dirty="0" err="1">
                <a:latin typeface="Arial" pitchFamily="34" charset="0"/>
              </a:rPr>
              <a:t>Penunjang</a:t>
            </a:r>
            <a:r>
              <a:rPr lang="en-US" sz="3600" b="1" dirty="0">
                <a:latin typeface="Arial" pitchFamily="34" charset="0"/>
              </a:rPr>
              <a:t> </a:t>
            </a:r>
            <a:r>
              <a:rPr lang="en-US" sz="3600" b="1" dirty="0" err="1">
                <a:latin typeface="Arial" pitchFamily="34" charset="0"/>
              </a:rPr>
              <a:t>Medis</a:t>
            </a:r>
            <a:r>
              <a:rPr lang="en-US" sz="3600" b="1" dirty="0">
                <a:latin typeface="Arial" pitchFamily="34" charset="0"/>
              </a:rPr>
              <a:t> </a:t>
            </a:r>
            <a:r>
              <a:rPr lang="en-US" sz="3600" b="1" dirty="0" err="1">
                <a:latin typeface="Arial" pitchFamily="34" charset="0"/>
              </a:rPr>
              <a:t>Radiologi</a:t>
            </a:r>
            <a:endParaRPr lang="en-US" sz="3600" b="1" dirty="0">
              <a:latin typeface="Arial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733425" y="1547813"/>
            <a:ext cx="7980362" cy="424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182563" indent="-182563" eaLnBrk="1" hangingPunct="1">
              <a:lnSpc>
                <a:spcPct val="130000"/>
              </a:lnSpc>
              <a:buFontTx/>
              <a:buChar char="•"/>
              <a:tabLst>
                <a:tab pos="228600" algn="l"/>
              </a:tabLst>
            </a:pPr>
            <a:r>
              <a:rPr lang="en-US" sz="3000">
                <a:latin typeface="Arial" pitchFamily="34" charset="0"/>
              </a:rPr>
              <a:t>Rata-rata jumlah pemeriksaan per hari</a:t>
            </a:r>
          </a:p>
          <a:p>
            <a:pPr marL="182563" indent="-182563" eaLnBrk="1" hangingPunct="1">
              <a:lnSpc>
                <a:spcPct val="130000"/>
              </a:lnSpc>
              <a:buFontTx/>
              <a:buChar char="•"/>
              <a:tabLst>
                <a:tab pos="228600" algn="l"/>
              </a:tabLst>
            </a:pPr>
            <a:r>
              <a:rPr lang="en-US" sz="3000">
                <a:latin typeface="Arial" pitchFamily="34" charset="0"/>
              </a:rPr>
              <a:t>Persentase pemeriksaan rutin</a:t>
            </a:r>
          </a:p>
          <a:p>
            <a:pPr marL="182563" indent="-182563" eaLnBrk="1" hangingPunct="1">
              <a:lnSpc>
                <a:spcPct val="130000"/>
              </a:lnSpc>
              <a:buFontTx/>
              <a:buChar char="•"/>
              <a:tabLst>
                <a:tab pos="228600" algn="l"/>
              </a:tabLst>
            </a:pPr>
            <a:r>
              <a:rPr lang="en-US" sz="3000">
                <a:latin typeface="Arial" pitchFamily="34" charset="0"/>
              </a:rPr>
              <a:t>Persentase pemeriksaan yang tidak ditemui adanya kelainan (diluar rujukan)</a:t>
            </a:r>
          </a:p>
          <a:p>
            <a:pPr marL="182563" indent="-182563" eaLnBrk="1" hangingPunct="1">
              <a:lnSpc>
                <a:spcPct val="130000"/>
              </a:lnSpc>
              <a:buFontTx/>
              <a:buChar char="•"/>
              <a:tabLst>
                <a:tab pos="228600" algn="l"/>
              </a:tabLst>
            </a:pPr>
            <a:r>
              <a:rPr lang="en-US" sz="3000">
                <a:latin typeface="Arial" pitchFamily="34" charset="0"/>
              </a:rPr>
              <a:t>Persentase pemeriksaan dari luar RS</a:t>
            </a:r>
          </a:p>
          <a:p>
            <a:pPr marL="182563" indent="-182563" eaLnBrk="1" hangingPunct="1">
              <a:lnSpc>
                <a:spcPct val="130000"/>
              </a:lnSpc>
              <a:buFontTx/>
              <a:buChar char="•"/>
              <a:tabLst>
                <a:tab pos="228600" algn="l"/>
              </a:tabLst>
            </a:pPr>
            <a:r>
              <a:rPr lang="en-US" sz="3000">
                <a:latin typeface="Arial" pitchFamily="34" charset="0"/>
              </a:rPr>
              <a:t>Rasio pemakaian bahan dengan pemeriksaan per jenis</a:t>
            </a: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685800" y="762000"/>
            <a:ext cx="70167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3600" b="1" dirty="0" err="1">
                <a:latin typeface="Arial" pitchFamily="34" charset="0"/>
              </a:rPr>
              <a:t>Penunjang</a:t>
            </a:r>
            <a:r>
              <a:rPr lang="en-US" sz="3600" b="1" dirty="0">
                <a:latin typeface="Arial" pitchFamily="34" charset="0"/>
              </a:rPr>
              <a:t> </a:t>
            </a:r>
            <a:r>
              <a:rPr lang="en-US" sz="3600" b="1" dirty="0" err="1">
                <a:latin typeface="Arial" pitchFamily="34" charset="0"/>
              </a:rPr>
              <a:t>Medis</a:t>
            </a:r>
            <a:r>
              <a:rPr lang="en-US" sz="3600" b="1" dirty="0">
                <a:latin typeface="Arial" pitchFamily="34" charset="0"/>
              </a:rPr>
              <a:t> </a:t>
            </a:r>
            <a:r>
              <a:rPr lang="en-US" sz="3600" b="1" dirty="0" err="1">
                <a:latin typeface="Arial" pitchFamily="34" charset="0"/>
              </a:rPr>
              <a:t>Laboratorium</a:t>
            </a:r>
            <a:endParaRPr lang="en-US" sz="3600" b="1" dirty="0">
              <a:latin typeface="Arial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546100" y="1757362"/>
            <a:ext cx="7345362" cy="2625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74638" indent="-274638" eaLnBrk="1" hangingPunct="1">
              <a:lnSpc>
                <a:spcPct val="130000"/>
              </a:lnSpc>
              <a:buFontTx/>
              <a:buChar char="•"/>
            </a:pPr>
            <a:r>
              <a:rPr lang="en-US" sz="3200">
                <a:latin typeface="Arial" pitchFamily="34" charset="0"/>
              </a:rPr>
              <a:t>Persentase Resep yang dilayani RS terhadap Resep RS</a:t>
            </a:r>
          </a:p>
          <a:p>
            <a:pPr marL="274638" indent="-274638" eaLnBrk="1" hangingPunct="1">
              <a:lnSpc>
                <a:spcPct val="130000"/>
              </a:lnSpc>
              <a:buFontTx/>
              <a:buChar char="•"/>
            </a:pPr>
            <a:r>
              <a:rPr lang="en-US" sz="3200">
                <a:latin typeface="Arial" pitchFamily="34" charset="0"/>
              </a:rPr>
              <a:t>Persentase item obat yang tersedia terhadap item obat dalam formularium</a:t>
            </a: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762000" y="838200"/>
            <a:ext cx="6589712" cy="884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lnSpc>
                <a:spcPct val="130000"/>
              </a:lnSpc>
            </a:pPr>
            <a:r>
              <a:rPr lang="en-US" sz="4000" b="1" dirty="0" err="1">
                <a:latin typeface="Arial" pitchFamily="34" charset="0"/>
              </a:rPr>
              <a:t>Penunjang</a:t>
            </a:r>
            <a:r>
              <a:rPr lang="en-US" sz="4000" b="1" dirty="0">
                <a:latin typeface="Arial" pitchFamily="34" charset="0"/>
              </a:rPr>
              <a:t> </a:t>
            </a:r>
            <a:r>
              <a:rPr lang="en-US" sz="4000" b="1" dirty="0" err="1">
                <a:latin typeface="Arial" pitchFamily="34" charset="0"/>
              </a:rPr>
              <a:t>Medis</a:t>
            </a:r>
            <a:r>
              <a:rPr lang="en-US" sz="4000" b="1" dirty="0">
                <a:latin typeface="Arial" pitchFamily="34" charset="0"/>
              </a:rPr>
              <a:t> </a:t>
            </a:r>
            <a:r>
              <a:rPr lang="en-US" sz="4000" b="1" dirty="0" err="1">
                <a:latin typeface="Arial" pitchFamily="34" charset="0"/>
              </a:rPr>
              <a:t>Farmasi</a:t>
            </a:r>
            <a:r>
              <a:rPr lang="en-US" sz="4000" dirty="0">
                <a:latin typeface="Arial" pitchFamily="34" charset="0"/>
              </a:rPr>
              <a:t> 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874712" y="1384300"/>
            <a:ext cx="8029575" cy="385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1" hangingPunct="1">
              <a:lnSpc>
                <a:spcPct val="110000"/>
              </a:lnSpc>
              <a:buFontTx/>
              <a:buChar char="•"/>
              <a:tabLst>
                <a:tab pos="228600" algn="l"/>
              </a:tabLst>
            </a:pPr>
            <a:r>
              <a:rPr lang="en-US" sz="2800" dirty="0">
                <a:latin typeface="Arial" pitchFamily="34" charset="0"/>
              </a:rPr>
              <a:t> Ambulance Service </a:t>
            </a:r>
          </a:p>
          <a:p>
            <a:pPr eaLnBrk="1" hangingPunct="1">
              <a:lnSpc>
                <a:spcPct val="110000"/>
              </a:lnSpc>
              <a:tabLst>
                <a:tab pos="228600" algn="l"/>
              </a:tabLst>
            </a:pPr>
            <a:r>
              <a:rPr lang="en-US" sz="2800" dirty="0">
                <a:latin typeface="Arial" pitchFamily="34" charset="0"/>
              </a:rPr>
              <a:t>	</a:t>
            </a:r>
            <a:r>
              <a:rPr lang="en-US" sz="2800" dirty="0" err="1">
                <a:latin typeface="Arial" pitchFamily="34" charset="0"/>
              </a:rPr>
              <a:t>Banyaknya</a:t>
            </a:r>
            <a:r>
              <a:rPr lang="en-US" sz="2800" dirty="0">
                <a:latin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</a:rPr>
              <a:t>pelayanan</a:t>
            </a:r>
            <a:r>
              <a:rPr lang="en-US" sz="2800" dirty="0">
                <a:latin typeface="Arial" pitchFamily="34" charset="0"/>
              </a:rPr>
              <a:t> ambulance</a:t>
            </a:r>
          </a:p>
          <a:p>
            <a:pPr eaLnBrk="1" hangingPunct="1">
              <a:lnSpc>
                <a:spcPct val="110000"/>
              </a:lnSpc>
              <a:tabLst>
                <a:tab pos="228600" algn="l"/>
              </a:tabLst>
            </a:pPr>
            <a:r>
              <a:rPr lang="en-US" sz="2800" dirty="0">
                <a:latin typeface="Arial" pitchFamily="34" charset="0"/>
              </a:rPr>
              <a:t>	</a:t>
            </a:r>
            <a:r>
              <a:rPr lang="en-US" sz="2800" dirty="0" err="1">
                <a:latin typeface="Arial" pitchFamily="34" charset="0"/>
              </a:rPr>
              <a:t>Indeks</a:t>
            </a:r>
            <a:r>
              <a:rPr lang="en-US" sz="2800" dirty="0">
                <a:latin typeface="Arial" pitchFamily="34" charset="0"/>
              </a:rPr>
              <a:t> cost</a:t>
            </a:r>
          </a:p>
          <a:p>
            <a:pPr eaLnBrk="1" hangingPunct="1">
              <a:lnSpc>
                <a:spcPct val="110000"/>
              </a:lnSpc>
              <a:buFontTx/>
              <a:buChar char="•"/>
              <a:tabLst>
                <a:tab pos="228600" algn="l"/>
              </a:tabLst>
            </a:pPr>
            <a:r>
              <a:rPr lang="en-US" sz="2800" dirty="0">
                <a:latin typeface="Arial" pitchFamily="34" charset="0"/>
              </a:rPr>
              <a:t> Laundry </a:t>
            </a:r>
          </a:p>
          <a:p>
            <a:pPr eaLnBrk="1" hangingPunct="1">
              <a:lnSpc>
                <a:spcPct val="110000"/>
              </a:lnSpc>
              <a:tabLst>
                <a:tab pos="228600" algn="l"/>
              </a:tabLst>
            </a:pPr>
            <a:r>
              <a:rPr lang="en-US" sz="2800" dirty="0">
                <a:latin typeface="Arial" pitchFamily="34" charset="0"/>
              </a:rPr>
              <a:t>	</a:t>
            </a:r>
            <a:r>
              <a:rPr lang="en-US" sz="2800" dirty="0" err="1">
                <a:latin typeface="Arial" pitchFamily="34" charset="0"/>
              </a:rPr>
              <a:t>Rasio</a:t>
            </a:r>
            <a:r>
              <a:rPr lang="en-US" sz="2800" dirty="0">
                <a:latin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</a:rPr>
              <a:t>banyaknya</a:t>
            </a:r>
            <a:r>
              <a:rPr lang="en-US" sz="2800" dirty="0">
                <a:latin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</a:rPr>
              <a:t>cucian</a:t>
            </a:r>
            <a:r>
              <a:rPr lang="en-US" sz="2800" dirty="0">
                <a:latin typeface="Arial" pitchFamily="34" charset="0"/>
              </a:rPr>
              <a:t> dg </a:t>
            </a:r>
            <a:r>
              <a:rPr lang="en-US" sz="2800" dirty="0" err="1">
                <a:latin typeface="Arial" pitchFamily="34" charset="0"/>
              </a:rPr>
              <a:t>pasien</a:t>
            </a:r>
            <a:r>
              <a:rPr lang="en-US" sz="2800" dirty="0">
                <a:latin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</a:rPr>
              <a:t>rawat</a:t>
            </a:r>
            <a:r>
              <a:rPr lang="en-US" sz="2800" dirty="0">
                <a:latin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</a:rPr>
              <a:t>inap</a:t>
            </a:r>
            <a:endParaRPr lang="en-US" sz="2800" dirty="0">
              <a:latin typeface="Arial" pitchFamily="34" charset="0"/>
            </a:endParaRPr>
          </a:p>
          <a:p>
            <a:pPr eaLnBrk="1" hangingPunct="1">
              <a:lnSpc>
                <a:spcPct val="110000"/>
              </a:lnSpc>
              <a:tabLst>
                <a:tab pos="228600" algn="l"/>
              </a:tabLst>
            </a:pPr>
            <a:r>
              <a:rPr lang="en-US" sz="2800" dirty="0">
                <a:latin typeface="Arial" pitchFamily="34" charset="0"/>
              </a:rPr>
              <a:t>	</a:t>
            </a:r>
            <a:r>
              <a:rPr lang="en-US" sz="2800" dirty="0" err="1">
                <a:latin typeface="Arial" pitchFamily="34" charset="0"/>
              </a:rPr>
              <a:t>Indeks</a:t>
            </a:r>
            <a:r>
              <a:rPr lang="en-US" sz="2800" dirty="0">
                <a:latin typeface="Arial" pitchFamily="34" charset="0"/>
              </a:rPr>
              <a:t> cost</a:t>
            </a:r>
          </a:p>
          <a:p>
            <a:pPr eaLnBrk="1" hangingPunct="1">
              <a:lnSpc>
                <a:spcPct val="110000"/>
              </a:lnSpc>
              <a:buFontTx/>
              <a:buChar char="•"/>
              <a:tabLst>
                <a:tab pos="228600" algn="l"/>
              </a:tabLst>
            </a:pPr>
            <a:r>
              <a:rPr lang="en-US" sz="2800" dirty="0">
                <a:latin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</a:rPr>
              <a:t>Gizi</a:t>
            </a:r>
            <a:endParaRPr lang="en-US" sz="2800" dirty="0">
              <a:latin typeface="Arial" pitchFamily="34" charset="0"/>
            </a:endParaRPr>
          </a:p>
          <a:p>
            <a:pPr eaLnBrk="1" hangingPunct="1">
              <a:lnSpc>
                <a:spcPct val="110000"/>
              </a:lnSpc>
              <a:tabLst>
                <a:tab pos="228600" algn="l"/>
              </a:tabLst>
            </a:pPr>
            <a:r>
              <a:rPr lang="en-US" sz="2800" dirty="0">
                <a:latin typeface="Arial" pitchFamily="34" charset="0"/>
              </a:rPr>
              <a:t>	</a:t>
            </a:r>
            <a:r>
              <a:rPr lang="en-US" sz="2800" dirty="0" err="1">
                <a:latin typeface="Arial" pitchFamily="34" charset="0"/>
              </a:rPr>
              <a:t>Persentase</a:t>
            </a:r>
            <a:r>
              <a:rPr lang="en-US" sz="2800" dirty="0">
                <a:latin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</a:rPr>
              <a:t>penyediaan</a:t>
            </a:r>
            <a:r>
              <a:rPr lang="en-US" sz="2800" dirty="0">
                <a:latin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</a:rPr>
              <a:t>makanan</a:t>
            </a:r>
            <a:r>
              <a:rPr lang="en-US" sz="2800" dirty="0">
                <a:latin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</a:rPr>
              <a:t>khusus</a:t>
            </a:r>
            <a:endParaRPr lang="en-US" sz="2800" dirty="0">
              <a:latin typeface="Arial" pitchFamily="34" charset="0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524000" y="609600"/>
            <a:ext cx="551338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4000" b="1">
                <a:latin typeface="Arial" pitchFamily="34" charset="0"/>
              </a:rPr>
              <a:t>Penunjang Non-Medis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smtClean="0">
                <a:latin typeface="Arial" charset="0"/>
                <a:cs typeface="Arial" charset="0"/>
              </a:rPr>
              <a:t>KEMAMPUAN AKHIR YANG DIHARAPKAN</a:t>
            </a:r>
          </a:p>
        </p:txBody>
      </p:sp>
      <p:sp>
        <p:nvSpPr>
          <p:cNvPr id="3076" name="Content Placeholder 5"/>
          <p:cNvSpPr>
            <a:spLocks noGrp="1"/>
          </p:cNvSpPr>
          <p:nvPr>
            <p:ph idx="1"/>
          </p:nvPr>
        </p:nvSpPr>
        <p:spPr>
          <a:xfrm>
            <a:off x="457200" y="1524001"/>
            <a:ext cx="8229600" cy="3124200"/>
          </a:xfrm>
        </p:spPr>
        <p:txBody>
          <a:bodyPr/>
          <a:lstStyle/>
          <a:p>
            <a:pPr>
              <a:buNone/>
            </a:pPr>
            <a:r>
              <a:rPr lang="en-US" sz="2200" dirty="0" err="1" smtClean="0">
                <a:latin typeface="Arial" charset="0"/>
                <a:cs typeface="Arial" charset="0"/>
              </a:rPr>
              <a:t>Mahasiswa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mampu</a:t>
            </a:r>
            <a:r>
              <a:rPr lang="en-US" sz="2200" dirty="0" smtClean="0">
                <a:latin typeface="Arial" charset="0"/>
                <a:cs typeface="Arial" charset="0"/>
              </a:rPr>
              <a:t>:</a:t>
            </a:r>
          </a:p>
          <a:p>
            <a:r>
              <a:rPr lang="en-US" sz="2200" dirty="0" err="1" smtClean="0">
                <a:latin typeface="Arial" charset="0"/>
                <a:cs typeface="Arial" charset="0"/>
              </a:rPr>
              <a:t>Menjelaskan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pengetian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indikator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pelayanan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kesehatan</a:t>
            </a:r>
            <a:endParaRPr lang="en-US" sz="2200" dirty="0" smtClean="0">
              <a:latin typeface="Arial" charset="0"/>
              <a:cs typeface="Arial" charset="0"/>
            </a:endParaRPr>
          </a:p>
          <a:p>
            <a:r>
              <a:rPr lang="en-US" sz="2200" dirty="0" err="1" smtClean="0">
                <a:latin typeface="Arial" charset="0"/>
                <a:cs typeface="Arial" charset="0"/>
              </a:rPr>
              <a:t>Menjelaskan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manfaat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indikator</a:t>
            </a:r>
            <a:endParaRPr lang="en-US" sz="2200" dirty="0" smtClean="0">
              <a:latin typeface="Arial" charset="0"/>
              <a:cs typeface="Arial" charset="0"/>
            </a:endParaRPr>
          </a:p>
          <a:p>
            <a:r>
              <a:rPr lang="en-US" sz="2200" dirty="0" err="1" smtClean="0">
                <a:latin typeface="Arial" charset="0"/>
                <a:cs typeface="Arial" charset="0"/>
              </a:rPr>
              <a:t>Menyebutkan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jenis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indikator</a:t>
            </a:r>
            <a:endParaRPr lang="en-US" sz="2200" dirty="0" smtClean="0">
              <a:latin typeface="Arial" charset="0"/>
              <a:cs typeface="Arial" charset="0"/>
            </a:endParaRPr>
          </a:p>
          <a:p>
            <a:r>
              <a:rPr lang="en-US" sz="2200" dirty="0" err="1" smtClean="0">
                <a:latin typeface="Arial" charset="0"/>
                <a:cs typeface="Arial" charset="0"/>
              </a:rPr>
              <a:t>Menjelaskan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jenis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indikator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rawat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jalan</a:t>
            </a:r>
            <a:endParaRPr lang="en-US" sz="2200" dirty="0" smtClean="0">
              <a:latin typeface="Arial" charset="0"/>
              <a:cs typeface="Arial" charset="0"/>
            </a:endParaRPr>
          </a:p>
          <a:p>
            <a:r>
              <a:rPr lang="en-US" sz="2200" dirty="0" err="1" smtClean="0">
                <a:latin typeface="Arial" charset="0"/>
                <a:cs typeface="Arial" charset="0"/>
              </a:rPr>
              <a:t>Menjelaskan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jenis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indikator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rawat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inap</a:t>
            </a:r>
            <a:endParaRPr lang="en-US" sz="2200" dirty="0" smtClean="0">
              <a:latin typeface="Arial" charset="0"/>
              <a:cs typeface="Arial" charset="0"/>
            </a:endParaRPr>
          </a:p>
          <a:p>
            <a:r>
              <a:rPr lang="en-US" sz="2200" dirty="0" err="1" smtClean="0">
                <a:latin typeface="Arial" charset="0"/>
                <a:cs typeface="Arial" charset="0"/>
              </a:rPr>
              <a:t>Menjelaskan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jenis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indikator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instalasi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penunjang</a:t>
            </a: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None/>
            </a:pPr>
            <a:endParaRPr lang="en-US" sz="2200" dirty="0" smtClean="0">
              <a:latin typeface="Arial" charset="0"/>
              <a:cs typeface="Arial" charset="0"/>
            </a:endParaRPr>
          </a:p>
          <a:p>
            <a:endParaRPr lang="en-US" sz="2200" dirty="0" smtClean="0">
              <a:latin typeface="Arial" charset="0"/>
              <a:cs typeface="Arial" charset="0"/>
            </a:endParaRPr>
          </a:p>
          <a:p>
            <a:endParaRPr lang="en-US" sz="2200" dirty="0" smtClean="0">
              <a:latin typeface="Arial" charset="0"/>
              <a:cs typeface="Arial" charset="0"/>
            </a:endParaRPr>
          </a:p>
          <a:p>
            <a:endParaRPr lang="en-US" sz="2200" dirty="0" smtClean="0">
              <a:latin typeface="Arial" charset="0"/>
              <a:cs typeface="Arial" charset="0"/>
            </a:endParaRPr>
          </a:p>
          <a:p>
            <a:endParaRPr lang="id-ID" sz="22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846138" y="2287588"/>
            <a:ext cx="6769100" cy="1992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lnSpc>
                <a:spcPct val="130000"/>
              </a:lnSpc>
              <a:buFontTx/>
              <a:buChar char="•"/>
            </a:pPr>
            <a:r>
              <a:rPr lang="en-US" sz="3200">
                <a:latin typeface="Arial" pitchFamily="34" charset="0"/>
              </a:rPr>
              <a:t> Pola penyakit</a:t>
            </a:r>
          </a:p>
          <a:p>
            <a:pPr eaLnBrk="1" hangingPunct="1">
              <a:lnSpc>
                <a:spcPct val="130000"/>
              </a:lnSpc>
              <a:buFontTx/>
              <a:buChar char="•"/>
            </a:pPr>
            <a:r>
              <a:rPr lang="en-US" sz="3200">
                <a:latin typeface="Arial" pitchFamily="34" charset="0"/>
              </a:rPr>
              <a:t> Penyakit surveilance epidemiologi</a:t>
            </a:r>
          </a:p>
          <a:p>
            <a:pPr eaLnBrk="1" hangingPunct="1">
              <a:lnSpc>
                <a:spcPct val="130000"/>
              </a:lnSpc>
              <a:buFontTx/>
              <a:buChar char="•"/>
            </a:pPr>
            <a:r>
              <a:rPr lang="en-US" sz="3200">
                <a:latin typeface="Arial" pitchFamily="34" charset="0"/>
              </a:rPr>
              <a:t> Angka kematian per penyakit</a:t>
            </a: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990600" y="914400"/>
            <a:ext cx="6553200" cy="130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lnSpc>
                <a:spcPct val="110000"/>
              </a:lnSpc>
            </a:pPr>
            <a:r>
              <a:rPr lang="en-US" sz="3600" b="1" dirty="0" err="1">
                <a:latin typeface="Arial" pitchFamily="34" charset="0"/>
              </a:rPr>
              <a:t>Informasi</a:t>
            </a:r>
            <a:r>
              <a:rPr lang="en-US" sz="3600" b="1" dirty="0">
                <a:latin typeface="Arial" pitchFamily="34" charset="0"/>
              </a:rPr>
              <a:t> </a:t>
            </a:r>
            <a:r>
              <a:rPr lang="en-US" sz="3600" b="1" dirty="0" err="1">
                <a:latin typeface="Arial" pitchFamily="34" charset="0"/>
              </a:rPr>
              <a:t>Kesakitan</a:t>
            </a:r>
            <a:r>
              <a:rPr lang="en-US" sz="3600" b="1" dirty="0">
                <a:latin typeface="Arial" pitchFamily="34" charset="0"/>
              </a:rPr>
              <a:t> </a:t>
            </a:r>
            <a:r>
              <a:rPr lang="en-US" sz="3600" b="1" dirty="0" err="1">
                <a:latin typeface="Arial" pitchFamily="34" charset="0"/>
              </a:rPr>
              <a:t>dan</a:t>
            </a:r>
            <a:r>
              <a:rPr lang="en-US" sz="3600" b="1" dirty="0">
                <a:latin typeface="Arial" pitchFamily="34" charset="0"/>
              </a:rPr>
              <a:t> </a:t>
            </a:r>
            <a:r>
              <a:rPr lang="en-US" sz="3600" b="1" dirty="0" err="1">
                <a:latin typeface="Arial" pitchFamily="34" charset="0"/>
              </a:rPr>
              <a:t>Kematian</a:t>
            </a:r>
            <a:r>
              <a:rPr lang="en-US" sz="3600" b="1" dirty="0">
                <a:latin typeface="Arial" pitchFamily="34" charset="0"/>
              </a:rPr>
              <a:t> RS</a:t>
            </a:r>
            <a:r>
              <a:rPr lang="en-US" sz="3600" dirty="0">
                <a:latin typeface="Arial" pitchFamily="34" charset="0"/>
              </a:rPr>
              <a:t> 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357312" y="1409700"/>
            <a:ext cx="6842125" cy="389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365125" indent="-365125" eaLnBrk="1" hangingPunct="1">
              <a:lnSpc>
                <a:spcPct val="130000"/>
              </a:lnSpc>
              <a:buFontTx/>
              <a:buChar char="•"/>
              <a:tabLst>
                <a:tab pos="365125" algn="l"/>
              </a:tabLst>
            </a:pPr>
            <a:r>
              <a:rPr lang="en-US" sz="3200" dirty="0" err="1">
                <a:latin typeface="Arial" pitchFamily="34" charset="0"/>
              </a:rPr>
              <a:t>Kepuasan</a:t>
            </a:r>
            <a:r>
              <a:rPr lang="en-US" sz="3200" dirty="0">
                <a:latin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</a:rPr>
              <a:t>pasien</a:t>
            </a:r>
            <a:r>
              <a:rPr lang="en-US" sz="3200" dirty="0">
                <a:latin typeface="Arial" pitchFamily="34" charset="0"/>
              </a:rPr>
              <a:t> </a:t>
            </a:r>
          </a:p>
          <a:p>
            <a:pPr marL="365125" indent="-365125" eaLnBrk="1" hangingPunct="1">
              <a:lnSpc>
                <a:spcPct val="130000"/>
              </a:lnSpc>
              <a:buFontTx/>
              <a:buChar char="•"/>
              <a:tabLst>
                <a:tab pos="365125" algn="l"/>
              </a:tabLst>
            </a:pPr>
            <a:r>
              <a:rPr lang="en-US" sz="3200" dirty="0" err="1">
                <a:latin typeface="Arial" pitchFamily="34" charset="0"/>
              </a:rPr>
              <a:t>Kualitas</a:t>
            </a:r>
            <a:r>
              <a:rPr lang="en-US" sz="3200" dirty="0">
                <a:latin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</a:rPr>
              <a:t>pelayanan</a:t>
            </a:r>
            <a:r>
              <a:rPr lang="en-US" sz="3200" dirty="0">
                <a:latin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</a:rPr>
              <a:t>medis</a:t>
            </a:r>
            <a:endParaRPr lang="en-US" sz="3200" dirty="0">
              <a:latin typeface="Arial" pitchFamily="34" charset="0"/>
            </a:endParaRPr>
          </a:p>
          <a:p>
            <a:pPr marL="365125" indent="-365125" eaLnBrk="1" hangingPunct="1">
              <a:lnSpc>
                <a:spcPct val="130000"/>
              </a:lnSpc>
              <a:buFontTx/>
              <a:buChar char="•"/>
              <a:tabLst>
                <a:tab pos="365125" algn="l"/>
              </a:tabLst>
            </a:pPr>
            <a:r>
              <a:rPr lang="en-US" sz="3200" dirty="0" err="1">
                <a:latin typeface="Arial" pitchFamily="34" charset="0"/>
              </a:rPr>
              <a:t>Efisiensi</a:t>
            </a:r>
            <a:r>
              <a:rPr lang="en-US" sz="3200" dirty="0">
                <a:latin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</a:rPr>
              <a:t>dan</a:t>
            </a:r>
            <a:r>
              <a:rPr lang="en-US" sz="3200" dirty="0">
                <a:latin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</a:rPr>
              <a:t>produktivitas</a:t>
            </a:r>
            <a:endParaRPr lang="en-US" sz="3200" dirty="0">
              <a:latin typeface="Arial" pitchFamily="34" charset="0"/>
            </a:endParaRPr>
          </a:p>
          <a:p>
            <a:pPr marL="365125" indent="-365125" eaLnBrk="1" hangingPunct="1">
              <a:lnSpc>
                <a:spcPct val="130000"/>
              </a:lnSpc>
              <a:buFontTx/>
              <a:buChar char="•"/>
              <a:tabLst>
                <a:tab pos="365125" algn="l"/>
              </a:tabLst>
            </a:pPr>
            <a:r>
              <a:rPr lang="en-US" sz="3200" dirty="0" err="1">
                <a:latin typeface="Arial" pitchFamily="34" charset="0"/>
              </a:rPr>
              <a:t>Kepuasan</a:t>
            </a:r>
            <a:r>
              <a:rPr lang="en-US" sz="3200" dirty="0">
                <a:latin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</a:rPr>
              <a:t>pegawai</a:t>
            </a:r>
            <a:r>
              <a:rPr lang="en-US" sz="3200" dirty="0">
                <a:latin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</a:rPr>
              <a:t>rumah</a:t>
            </a:r>
            <a:r>
              <a:rPr lang="en-US" sz="3200" dirty="0">
                <a:latin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</a:rPr>
              <a:t>sakit</a:t>
            </a:r>
            <a:r>
              <a:rPr lang="en-US" sz="3200" dirty="0">
                <a:latin typeface="Arial" pitchFamily="34" charset="0"/>
              </a:rPr>
              <a:t>  </a:t>
            </a:r>
            <a:r>
              <a:rPr lang="en-US" sz="3200" dirty="0" err="1">
                <a:latin typeface="Arial" pitchFamily="34" charset="0"/>
              </a:rPr>
              <a:t>terhadap</a:t>
            </a:r>
            <a:r>
              <a:rPr lang="en-US" sz="3200" dirty="0">
                <a:latin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</a:rPr>
              <a:t>pekerjaan</a:t>
            </a:r>
            <a:r>
              <a:rPr lang="en-US" sz="3200" dirty="0">
                <a:latin typeface="Arial" pitchFamily="34" charset="0"/>
              </a:rPr>
              <a:t> </a:t>
            </a:r>
          </a:p>
          <a:p>
            <a:pPr marL="365125" indent="-365125" eaLnBrk="1" hangingPunct="1">
              <a:lnSpc>
                <a:spcPct val="130000"/>
              </a:lnSpc>
              <a:buFontTx/>
              <a:buChar char="•"/>
              <a:tabLst>
                <a:tab pos="365125" algn="l"/>
              </a:tabLst>
            </a:pPr>
            <a:r>
              <a:rPr lang="en-US" sz="3200" dirty="0" err="1">
                <a:latin typeface="Arial" pitchFamily="34" charset="0"/>
              </a:rPr>
              <a:t>Kualitas</a:t>
            </a:r>
            <a:r>
              <a:rPr lang="en-US" sz="3200" dirty="0">
                <a:latin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</a:rPr>
              <a:t>limbah</a:t>
            </a:r>
            <a:r>
              <a:rPr lang="en-US" sz="3200" dirty="0">
                <a:latin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</a:rPr>
              <a:t>cair</a:t>
            </a:r>
            <a:r>
              <a:rPr lang="en-US" sz="3200" dirty="0">
                <a:latin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</a:rPr>
              <a:t>rumah</a:t>
            </a:r>
            <a:r>
              <a:rPr lang="en-US" sz="3200" dirty="0">
                <a:latin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</a:rPr>
              <a:t>sakit</a:t>
            </a:r>
            <a:endParaRPr lang="en-US" sz="3200" dirty="0">
              <a:latin typeface="Arial" pitchFamily="34" charset="0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143000" y="762000"/>
            <a:ext cx="61023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3600" b="1" dirty="0" err="1">
                <a:latin typeface="Arial" pitchFamily="34" charset="0"/>
              </a:rPr>
              <a:t>Indikator</a:t>
            </a:r>
            <a:r>
              <a:rPr lang="en-US" sz="3600" b="1" dirty="0">
                <a:latin typeface="Arial" pitchFamily="34" charset="0"/>
              </a:rPr>
              <a:t> </a:t>
            </a:r>
            <a:r>
              <a:rPr lang="en-US" sz="3600" b="1" dirty="0" err="1">
                <a:latin typeface="Arial" pitchFamily="34" charset="0"/>
              </a:rPr>
              <a:t>Kinerja</a:t>
            </a:r>
            <a:r>
              <a:rPr lang="en-US" sz="3600" b="1" dirty="0">
                <a:latin typeface="Arial" pitchFamily="34" charset="0"/>
              </a:rPr>
              <a:t> RS </a:t>
            </a:r>
            <a:r>
              <a:rPr lang="en-US" sz="3600" b="1" dirty="0" err="1">
                <a:latin typeface="Arial" pitchFamily="34" charset="0"/>
              </a:rPr>
              <a:t>Umum</a:t>
            </a:r>
            <a:endParaRPr lang="en-US" sz="3600" b="1" dirty="0">
              <a:latin typeface="Arial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WordArt 2"/>
          <p:cNvSpPr>
            <a:spLocks noChangeArrowheads="1" noChangeShapeType="1"/>
          </p:cNvSpPr>
          <p:nvPr/>
        </p:nvSpPr>
        <p:spPr bwMode="auto">
          <a:xfrm>
            <a:off x="2124075" y="2420938"/>
            <a:ext cx="4648200" cy="1066800"/>
          </a:xfrm>
          <a:prstGeom prst="rect">
            <a:avLst/>
          </a:prstGeom>
        </p:spPr>
        <p:txBody>
          <a:bodyPr wrap="none" fromWordArt="1">
            <a:prstTxWarp prst="textCanDown">
              <a:avLst>
                <a:gd name="adj" fmla="val 14287"/>
              </a:avLst>
            </a:prstTxWarp>
          </a:bodyPr>
          <a:lstStyle/>
          <a:p>
            <a:pPr algn="ctr"/>
            <a:r>
              <a:rPr lang="en-US" sz="3600" dirty="0" err="1">
                <a:ln w="9525" cmpd="sng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FF6600"/>
                </a:solidFill>
                <a:latin typeface="Arial Black"/>
              </a:rPr>
              <a:t>Terima</a:t>
            </a:r>
            <a:r>
              <a:rPr lang="en-US" sz="3600" dirty="0">
                <a:ln w="9525" cmpd="sng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FF6600"/>
                </a:solidFill>
                <a:latin typeface="Arial Black"/>
              </a:rPr>
              <a:t> </a:t>
            </a:r>
            <a:r>
              <a:rPr lang="en-US" sz="3600" dirty="0" err="1">
                <a:ln w="9525" cmpd="sng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FF6600"/>
                </a:solidFill>
                <a:latin typeface="Arial Black"/>
              </a:rPr>
              <a:t>kasih</a:t>
            </a:r>
            <a:endParaRPr lang="en-US" sz="3600" dirty="0">
              <a:ln w="9525" cmpd="sng">
                <a:solidFill>
                  <a:srgbClr val="FFFFFF"/>
                </a:solidFill>
                <a:round/>
                <a:headEnd/>
                <a:tailEnd/>
              </a:ln>
              <a:solidFill>
                <a:srgbClr val="FF6600"/>
              </a:solidFill>
              <a:latin typeface="Arial Black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416833" y="533400"/>
            <a:ext cx="861921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dirty="0">
                <a:latin typeface="Arial" pitchFamily="34" charset="0"/>
              </a:rPr>
              <a:t>INDIKATOR PELAYANAN KESEHATAN</a:t>
            </a: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609600" y="1976438"/>
            <a:ext cx="8534400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182563" indent="-182563">
              <a:spcBef>
                <a:spcPct val="50000"/>
              </a:spcBef>
              <a:buFontTx/>
              <a:buChar char="•"/>
            </a:pPr>
            <a:r>
              <a:rPr lang="en-US" sz="2400">
                <a:latin typeface="Arial" pitchFamily="34" charset="0"/>
              </a:rPr>
              <a:t>Variabel yang membantu kita dalam mengukur   perubahan2 baik secara langsung maupun tidak langsung (WHO, 1981)</a:t>
            </a:r>
          </a:p>
          <a:p>
            <a:pPr marL="182563" indent="-182563">
              <a:spcBef>
                <a:spcPct val="50000"/>
              </a:spcBef>
              <a:buFontTx/>
              <a:buChar char="•"/>
            </a:pPr>
            <a:r>
              <a:rPr lang="en-US" sz="2400">
                <a:latin typeface="Arial" pitchFamily="34" charset="0"/>
              </a:rPr>
              <a:t>Suatu ukuran tidak langsung dari suatu kejadian atau kondisi (Wilson &amp; Sapanuchart, 1993)</a:t>
            </a:r>
          </a:p>
          <a:p>
            <a:pPr marL="182563" indent="-182563">
              <a:spcBef>
                <a:spcPct val="50000"/>
              </a:spcBef>
              <a:buFontTx/>
              <a:buChar char="•"/>
            </a:pPr>
            <a:r>
              <a:rPr lang="en-US" sz="2400">
                <a:latin typeface="Arial" pitchFamily="34" charset="0"/>
              </a:rPr>
              <a:t>Variabel2 yg mengindikasikan atau memberi petunjuk   kpd kita ttg suatu keadaan tertentu, sehingga dapat   digunakan untuk mengukur perubahan (Green, 1992)</a:t>
            </a: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930644" y="1257300"/>
            <a:ext cx="400172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i="1" dirty="0" err="1">
                <a:latin typeface="Arial" pitchFamily="34" charset="0"/>
              </a:rPr>
              <a:t>Definisi</a:t>
            </a:r>
            <a:r>
              <a:rPr lang="en-US" sz="2800" b="1" i="1" dirty="0">
                <a:latin typeface="Arial" pitchFamily="34" charset="0"/>
              </a:rPr>
              <a:t> </a:t>
            </a:r>
            <a:r>
              <a:rPr lang="en-US" sz="2800" b="1" i="1" dirty="0" err="1">
                <a:latin typeface="Arial" pitchFamily="34" charset="0"/>
              </a:rPr>
              <a:t>Indikator</a:t>
            </a:r>
            <a:r>
              <a:rPr lang="en-US" sz="2800" b="1" i="1" dirty="0">
                <a:latin typeface="Arial" pitchFamily="34" charset="0"/>
              </a:rPr>
              <a:t> : 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914400" y="685800"/>
            <a:ext cx="5902325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r>
              <a:rPr lang="en-US" sz="4400" b="1" dirty="0" err="1">
                <a:latin typeface="Arial" pitchFamily="34" charset="0"/>
              </a:rPr>
              <a:t>Manfaat</a:t>
            </a:r>
            <a:r>
              <a:rPr lang="en-US" sz="4400" b="1" dirty="0">
                <a:latin typeface="Arial" pitchFamily="34" charset="0"/>
              </a:rPr>
              <a:t> </a:t>
            </a:r>
            <a:r>
              <a:rPr lang="en-US" sz="4400" b="1" dirty="0" err="1">
                <a:latin typeface="Arial" pitchFamily="34" charset="0"/>
              </a:rPr>
              <a:t>Indikator</a:t>
            </a:r>
            <a:r>
              <a:rPr lang="en-US" sz="4400" b="1" dirty="0">
                <a:latin typeface="Arial" pitchFamily="34" charset="0"/>
              </a:rPr>
              <a:t> </a:t>
            </a:r>
            <a:r>
              <a:rPr lang="en-US" sz="3600" b="1" dirty="0">
                <a:latin typeface="Arial" pitchFamily="34" charset="0"/>
              </a:rPr>
              <a:t>(1)</a:t>
            </a: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768350" y="1443037"/>
            <a:ext cx="7921625" cy="403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>
              <a:lnSpc>
                <a:spcPct val="80000"/>
              </a:lnSpc>
              <a:spcBef>
                <a:spcPct val="20000"/>
              </a:spcBef>
              <a:buFontTx/>
              <a:buAutoNum type="arabicPeriod"/>
            </a:pPr>
            <a:r>
              <a:rPr lang="en-US" sz="2600">
                <a:solidFill>
                  <a:srgbClr val="020202"/>
                </a:solidFill>
                <a:latin typeface="Arial" pitchFamily="34" charset="0"/>
              </a:rPr>
              <a:t>Memberi </a:t>
            </a:r>
            <a:r>
              <a:rPr lang="en-US" sz="2600" u="sng">
                <a:solidFill>
                  <a:srgbClr val="020202"/>
                </a:solidFill>
                <a:latin typeface="Arial" pitchFamily="34" charset="0"/>
              </a:rPr>
              <a:t>gambaran adanya kemajuan</a:t>
            </a:r>
            <a:endParaRPr lang="en-US" sz="1000">
              <a:solidFill>
                <a:srgbClr val="020202"/>
              </a:solidFill>
              <a:latin typeface="Arial" pitchFamily="34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FontTx/>
              <a:buAutoNum type="arabicPeriod"/>
            </a:pPr>
            <a:r>
              <a:rPr lang="en-US" sz="2600">
                <a:solidFill>
                  <a:srgbClr val="020202"/>
                </a:solidFill>
                <a:latin typeface="Arial" pitchFamily="34" charset="0"/>
              </a:rPr>
              <a:t>Sebagai pertanda dalam mencapai </a:t>
            </a:r>
            <a:r>
              <a:rPr lang="en-US" sz="2600" u="sng">
                <a:solidFill>
                  <a:srgbClr val="020202"/>
                </a:solidFill>
                <a:latin typeface="Arial" pitchFamily="34" charset="0"/>
              </a:rPr>
              <a:t>tujuan </a:t>
            </a:r>
            <a:r>
              <a:rPr lang="en-US" sz="2600">
                <a:solidFill>
                  <a:srgbClr val="020202"/>
                </a:solidFill>
                <a:latin typeface="Arial" pitchFamily="34" charset="0"/>
              </a:rPr>
              <a:t>dan sasaran</a:t>
            </a: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FontTx/>
              <a:buAutoNum type="arabicPeriod"/>
            </a:pPr>
            <a:endParaRPr lang="en-US" sz="1000">
              <a:solidFill>
                <a:srgbClr val="020202"/>
              </a:solidFill>
              <a:latin typeface="Arial" pitchFamily="34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FontTx/>
              <a:buAutoNum type="arabicPeriod"/>
            </a:pPr>
            <a:r>
              <a:rPr lang="en-US" sz="2600">
                <a:solidFill>
                  <a:srgbClr val="020202"/>
                </a:solidFill>
                <a:latin typeface="Arial" pitchFamily="34" charset="0"/>
              </a:rPr>
              <a:t>Dapat menjadi tolok ukur  </a:t>
            </a:r>
            <a:r>
              <a:rPr lang="en-US" sz="2600" u="sng">
                <a:solidFill>
                  <a:srgbClr val="020202"/>
                </a:solidFill>
                <a:latin typeface="Arial" pitchFamily="34" charset="0"/>
              </a:rPr>
              <a:t>pembanding</a:t>
            </a:r>
            <a:r>
              <a:rPr lang="en-US" sz="2600">
                <a:solidFill>
                  <a:srgbClr val="020202"/>
                </a:solidFill>
                <a:latin typeface="Arial" pitchFamily="34" charset="0"/>
              </a:rPr>
              <a:t> antar daerah</a:t>
            </a: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FontTx/>
              <a:buAutoNum type="arabicPeriod"/>
            </a:pPr>
            <a:endParaRPr lang="en-US" sz="1000">
              <a:solidFill>
                <a:srgbClr val="020202"/>
              </a:solidFill>
              <a:latin typeface="Arial" pitchFamily="34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FontTx/>
              <a:buAutoNum type="arabicPeriod"/>
            </a:pPr>
            <a:r>
              <a:rPr lang="en-US" sz="2600">
                <a:solidFill>
                  <a:srgbClr val="020202"/>
                </a:solidFill>
                <a:latin typeface="Arial" pitchFamily="34" charset="0"/>
              </a:rPr>
              <a:t>Dapat memberikan gambaran tentang </a:t>
            </a:r>
            <a:r>
              <a:rPr lang="en-US" sz="2600" u="sng">
                <a:solidFill>
                  <a:srgbClr val="020202"/>
                </a:solidFill>
                <a:latin typeface="Arial" pitchFamily="34" charset="0"/>
              </a:rPr>
              <a:t>perbedaan</a:t>
            </a:r>
            <a:r>
              <a:rPr lang="en-US" sz="2600">
                <a:solidFill>
                  <a:srgbClr val="020202"/>
                </a:solidFill>
                <a:latin typeface="Arial" pitchFamily="34" charset="0"/>
              </a:rPr>
              <a:t> keadaan kesehatan suatu daerah</a:t>
            </a: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FontTx/>
              <a:buAutoNum type="arabicPeriod"/>
            </a:pPr>
            <a:endParaRPr lang="en-US" sz="1000">
              <a:solidFill>
                <a:srgbClr val="020202"/>
              </a:solidFill>
              <a:latin typeface="Arial" pitchFamily="34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FontTx/>
              <a:buAutoNum type="arabicPeriod"/>
            </a:pPr>
            <a:r>
              <a:rPr lang="en-US" sz="2600">
                <a:solidFill>
                  <a:srgbClr val="020202"/>
                </a:solidFill>
                <a:latin typeface="Arial" pitchFamily="34" charset="0"/>
              </a:rPr>
              <a:t>Memotivasi orang untuk </a:t>
            </a:r>
            <a:r>
              <a:rPr lang="en-US" sz="2600" u="sng">
                <a:solidFill>
                  <a:srgbClr val="020202"/>
                </a:solidFill>
                <a:latin typeface="Arial" pitchFamily="34" charset="0"/>
              </a:rPr>
              <a:t>bertindak</a:t>
            </a: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FontTx/>
              <a:buAutoNum type="arabicPeriod"/>
            </a:pPr>
            <a:endParaRPr lang="en-US" sz="1000">
              <a:solidFill>
                <a:srgbClr val="020202"/>
              </a:solidFill>
              <a:latin typeface="Arial" pitchFamily="34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FontTx/>
              <a:buAutoNum type="arabicPeriod"/>
            </a:pPr>
            <a:r>
              <a:rPr lang="en-US" sz="2600">
                <a:solidFill>
                  <a:srgbClr val="020202"/>
                </a:solidFill>
                <a:latin typeface="Arial" pitchFamily="34" charset="0"/>
              </a:rPr>
              <a:t>Membantu menetapkan </a:t>
            </a:r>
            <a:r>
              <a:rPr lang="en-US" sz="2600" u="sng">
                <a:solidFill>
                  <a:srgbClr val="020202"/>
                </a:solidFill>
                <a:latin typeface="Arial" pitchFamily="34" charset="0"/>
              </a:rPr>
              <a:t>prioritas kegiatan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066800" y="609600"/>
            <a:ext cx="5757863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+mj-cs"/>
              </a:rPr>
              <a:t>Manfaat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+mj-cs"/>
              </a:rPr>
              <a:t> </a:t>
            </a:r>
            <a:r>
              <a:rPr kumimoji="0" lang="en-US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+mj-cs"/>
              </a:rPr>
              <a:t>Indikator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+mj-cs"/>
              </a:rPr>
              <a:t> (2)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+mj-cs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685800" y="1447800"/>
            <a:ext cx="8061325" cy="481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609600" marR="0" lvl="0" indent="-609600" algn="l" defTabSz="914400" rtl="0" eaLnBrk="0" fontAlgn="base" latinLnBrk="0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AutoNum type="arabicPeriod" startAt="7"/>
              <a:tabLst>
                <a:tab pos="1550988" algn="l"/>
              </a:tabLst>
              <a:defRPr/>
            </a:pP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Membantu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dalam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proses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 </a:t>
            </a:r>
            <a:r>
              <a:rPr kumimoji="0" lang="en-US" sz="2000" b="0" i="0" u="sng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pengambilan</a:t>
            </a:r>
            <a:r>
              <a:rPr kumimoji="0" lang="en-US" sz="20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 </a:t>
            </a:r>
            <a:r>
              <a:rPr kumimoji="0" lang="en-US" sz="2000" b="0" i="0" u="sng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keputusan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  <a:p>
            <a:pPr marL="609600" marR="0" lvl="0" indent="-609600" algn="l" defTabSz="914400" rtl="0" eaLnBrk="0" fontAlgn="base" latinLnBrk="0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AutoNum type="arabicPeriod" startAt="7"/>
              <a:tabLst>
                <a:tab pos="1550988" algn="l"/>
              </a:tabLst>
              <a:defRPr/>
            </a:pP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Untuk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 </a:t>
            </a:r>
            <a:r>
              <a:rPr kumimoji="0" lang="en-US" sz="2000" b="0" i="0" u="sng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memantau</a:t>
            </a:r>
            <a:r>
              <a:rPr kumimoji="0" lang="en-US" sz="20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/monitoring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 program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pada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berbagai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tingkatan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  <a:p>
            <a:pPr marL="609600" marR="0" lvl="0" indent="-609600" algn="l" defTabSz="914400" rtl="0" eaLnBrk="0" fontAlgn="base" latinLnBrk="0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AutoNum type="arabicPeriod" startAt="7"/>
              <a:tabLst>
                <a:tab pos="1550988" algn="l"/>
              </a:tabLst>
              <a:defRPr/>
            </a:pP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Untuk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 </a:t>
            </a:r>
            <a:r>
              <a:rPr kumimoji="0" lang="en-US" sz="2000" b="0" i="0" u="sng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mengukur</a:t>
            </a:r>
            <a:r>
              <a:rPr kumimoji="0" lang="en-US" sz="20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 </a:t>
            </a:r>
            <a:r>
              <a:rPr kumimoji="0" lang="en-US" sz="2000" b="0" i="0" u="sng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pencapaian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 target/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sasaran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  <a:p>
            <a:pPr marL="609600" marR="0" lvl="0" indent="-609600" algn="l" defTabSz="914400" rtl="0" eaLnBrk="0" fontAlgn="base" latinLnBrk="0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AutoNum type="arabicPeriod" startAt="7"/>
              <a:tabLst>
                <a:tab pos="1550988" algn="l"/>
              </a:tabLst>
              <a:defRPr/>
            </a:pP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Untuk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 </a:t>
            </a:r>
            <a:r>
              <a:rPr kumimoji="0" lang="en-US" sz="2000" b="0" i="0" u="sng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melihat</a:t>
            </a:r>
            <a:r>
              <a:rPr kumimoji="0" lang="en-US" sz="20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 </a:t>
            </a:r>
            <a:r>
              <a:rPr kumimoji="0" lang="en-US" sz="2000" b="0" i="0" u="sng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perubahan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kecenderungan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/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tren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pada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 status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kesehatan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  <a:p>
            <a:pPr marL="609600" marR="0" lvl="0" indent="-609600" algn="l" defTabSz="914400" rtl="0" eaLnBrk="0" fontAlgn="base" latinLnBrk="0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AutoNum type="arabicPeriod" startAt="7"/>
              <a:tabLst>
                <a:tab pos="1550988" algn="l"/>
              </a:tabLst>
              <a:defRPr/>
            </a:pPr>
            <a:r>
              <a:rPr kumimoji="0" lang="en-US" sz="2000" b="0" i="0" u="sng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Menguji</a:t>
            </a:r>
            <a:r>
              <a:rPr kumimoji="0" lang="en-US" sz="20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 </a:t>
            </a:r>
            <a:r>
              <a:rPr kumimoji="0" lang="en-US" sz="2000" b="0" i="0" u="sng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asumsi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mengenai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strategi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dan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sasaran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 yang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harus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dicapai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  <a:p>
            <a:pPr marL="609600" marR="0" lvl="0" indent="-609600" algn="l" defTabSz="914400" rtl="0" eaLnBrk="0" fontAlgn="base" latinLnBrk="0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AutoNum type="arabicPeriod" startAt="7"/>
              <a:tabLst>
                <a:tab pos="1550988" algn="l"/>
              </a:tabLst>
              <a:defRPr/>
            </a:pP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Untuk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 </a:t>
            </a:r>
            <a:r>
              <a:rPr kumimoji="0" lang="en-US" sz="2000" b="0" i="0" u="sng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memantau</a:t>
            </a:r>
            <a:r>
              <a:rPr kumimoji="0" lang="en-US" sz="20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 </a:t>
            </a:r>
            <a:r>
              <a:rPr kumimoji="0" lang="en-US" sz="2000" b="0" i="0" u="sng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kemajuan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pembangunan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sosial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ekonomi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secara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keseluruhan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838200" y="838200"/>
            <a:ext cx="468153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>
                <a:latin typeface="Arial" pitchFamily="34" charset="0"/>
              </a:rPr>
              <a:t>JENIS INDIKATOR </a:t>
            </a: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766762" y="3214688"/>
            <a:ext cx="7561263" cy="204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65125" indent="-365125" eaLnBrk="1" hangingPunct="1"/>
            <a:r>
              <a:rPr lang="en-US" sz="3200" i="1">
                <a:latin typeface="Arial" pitchFamily="34" charset="0"/>
              </a:rPr>
              <a:t>2.Indikator berbentuk</a:t>
            </a:r>
            <a:r>
              <a:rPr lang="en-US" sz="3200" b="1" i="1">
                <a:latin typeface="Arial" pitchFamily="34" charset="0"/>
              </a:rPr>
              <a:t> Proporsi</a:t>
            </a:r>
            <a:endParaRPr lang="en-US" sz="3200">
              <a:latin typeface="Arial" pitchFamily="34" charset="0"/>
            </a:endParaRPr>
          </a:p>
          <a:p>
            <a:pPr marL="365125" indent="-365125" eaLnBrk="1" hangingPunct="1"/>
            <a:r>
              <a:rPr lang="en-US" sz="3200">
                <a:latin typeface="Arial" pitchFamily="34" charset="0"/>
              </a:rPr>
              <a:t>   Indikator yg nilainya dinyatakan  dengan persen karena pembilangnya  merupakan bagian dari penyebut.</a:t>
            </a: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768350" y="1630363"/>
            <a:ext cx="7559675" cy="155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eaLnBrk="1" hangingPunct="1"/>
            <a:r>
              <a:rPr lang="en-US" sz="3200" i="1">
                <a:latin typeface="Arial" pitchFamily="34" charset="0"/>
              </a:rPr>
              <a:t>1. Indikator berbentuk</a:t>
            </a:r>
            <a:r>
              <a:rPr lang="en-US" sz="3200" b="1" i="1">
                <a:latin typeface="Arial" pitchFamily="34" charset="0"/>
              </a:rPr>
              <a:t> Absolut</a:t>
            </a:r>
            <a:endParaRPr lang="en-US" sz="3200">
              <a:latin typeface="Arial" pitchFamily="34" charset="0"/>
            </a:endParaRPr>
          </a:p>
          <a:p>
            <a:pPr marL="457200" indent="-457200" eaLnBrk="1" hangingPunct="1"/>
            <a:r>
              <a:rPr lang="en-US" sz="3200">
                <a:latin typeface="Arial" pitchFamily="34" charset="0"/>
              </a:rPr>
              <a:t>    Indikator hanya berupa  pembilang, yaitu jumlah dari sesuatu hal/kejadian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461963" y="4010025"/>
            <a:ext cx="7345362" cy="155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eaLnBrk="1" hangingPunct="1"/>
            <a:r>
              <a:rPr lang="en-US" sz="3200" i="1">
                <a:latin typeface="Arial" pitchFamily="34" charset="0"/>
              </a:rPr>
              <a:t>4. Indikator berbentuk </a:t>
            </a:r>
            <a:r>
              <a:rPr lang="en-US" sz="3200" b="1" i="1">
                <a:latin typeface="Arial" pitchFamily="34" charset="0"/>
              </a:rPr>
              <a:t>Rasio</a:t>
            </a:r>
            <a:endParaRPr lang="en-US" sz="3200" i="1">
              <a:latin typeface="Arial" pitchFamily="34" charset="0"/>
            </a:endParaRPr>
          </a:p>
          <a:p>
            <a:pPr marL="457200" indent="-457200" eaLnBrk="1" hangingPunct="1"/>
            <a:r>
              <a:rPr lang="en-US" sz="3200">
                <a:latin typeface="Arial" pitchFamily="34" charset="0"/>
              </a:rPr>
              <a:t>    Indikator yang pembilangnya bukan    merupakan bagian dari penyebut. </a:t>
            </a: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533400" y="914400"/>
            <a:ext cx="7777163" cy="301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65125" indent="-365125" eaLnBrk="1" hangingPunct="1"/>
            <a:r>
              <a:rPr lang="en-US" sz="3200" i="1" dirty="0">
                <a:latin typeface="Arial" pitchFamily="34" charset="0"/>
              </a:rPr>
              <a:t>3. </a:t>
            </a:r>
            <a:r>
              <a:rPr lang="en-US" sz="3200" i="1" dirty="0" err="1">
                <a:latin typeface="Arial" pitchFamily="34" charset="0"/>
              </a:rPr>
              <a:t>Indikator</a:t>
            </a:r>
            <a:r>
              <a:rPr lang="en-US" sz="3200" i="1" dirty="0">
                <a:latin typeface="Arial" pitchFamily="34" charset="0"/>
              </a:rPr>
              <a:t> </a:t>
            </a:r>
            <a:r>
              <a:rPr lang="en-US" sz="3200" i="1" dirty="0" err="1">
                <a:latin typeface="Arial" pitchFamily="34" charset="0"/>
              </a:rPr>
              <a:t>berbentuk</a:t>
            </a:r>
            <a:r>
              <a:rPr lang="en-US" sz="3200" i="1" dirty="0">
                <a:latin typeface="Arial" pitchFamily="34" charset="0"/>
              </a:rPr>
              <a:t> </a:t>
            </a:r>
            <a:r>
              <a:rPr lang="en-US" sz="3200" b="1" i="1" dirty="0" err="1">
                <a:latin typeface="Arial" pitchFamily="34" charset="0"/>
              </a:rPr>
              <a:t>Angka</a:t>
            </a:r>
            <a:endParaRPr lang="en-US" sz="3200" dirty="0">
              <a:latin typeface="Arial" pitchFamily="34" charset="0"/>
            </a:endParaRPr>
          </a:p>
          <a:p>
            <a:pPr marL="365125" indent="-365125" eaLnBrk="1" hangingPunct="1"/>
            <a:r>
              <a:rPr lang="en-US" sz="3200" dirty="0">
                <a:latin typeface="Arial" pitchFamily="34" charset="0"/>
              </a:rPr>
              <a:t>    </a:t>
            </a:r>
            <a:r>
              <a:rPr lang="en-US" sz="3200" dirty="0" err="1">
                <a:latin typeface="Arial" pitchFamily="34" charset="0"/>
              </a:rPr>
              <a:t>Indikator</a:t>
            </a:r>
            <a:r>
              <a:rPr lang="en-US" sz="3200" dirty="0">
                <a:latin typeface="Arial" pitchFamily="34" charset="0"/>
              </a:rPr>
              <a:t> yang </a:t>
            </a:r>
            <a:r>
              <a:rPr lang="en-US" sz="3200" dirty="0" err="1">
                <a:latin typeface="Arial" pitchFamily="34" charset="0"/>
              </a:rPr>
              <a:t>menunjukkan</a:t>
            </a:r>
            <a:r>
              <a:rPr lang="en-US" sz="3200" dirty="0">
                <a:latin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</a:rPr>
              <a:t>frekuensi</a:t>
            </a:r>
            <a:r>
              <a:rPr lang="en-US" sz="3200" dirty="0">
                <a:latin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</a:rPr>
              <a:t>dari</a:t>
            </a:r>
            <a:r>
              <a:rPr lang="en-US" sz="3200" dirty="0">
                <a:latin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</a:rPr>
              <a:t>suau</a:t>
            </a:r>
            <a:r>
              <a:rPr lang="en-US" sz="3200" dirty="0">
                <a:latin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</a:rPr>
              <a:t>kejadian</a:t>
            </a:r>
            <a:r>
              <a:rPr lang="en-US" sz="3200" dirty="0">
                <a:latin typeface="Arial" pitchFamily="34" charset="0"/>
              </a:rPr>
              <a:t>     </a:t>
            </a:r>
            <a:r>
              <a:rPr lang="en-US" sz="3200" dirty="0" err="1">
                <a:latin typeface="Arial" pitchFamily="34" charset="0"/>
              </a:rPr>
              <a:t>selama</a:t>
            </a:r>
            <a:r>
              <a:rPr lang="en-US" sz="3200" dirty="0">
                <a:latin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</a:rPr>
              <a:t>waktu</a:t>
            </a:r>
            <a:r>
              <a:rPr lang="en-US" sz="3200" dirty="0">
                <a:latin typeface="Arial" pitchFamily="34" charset="0"/>
              </a:rPr>
              <a:t> (</a:t>
            </a:r>
            <a:r>
              <a:rPr lang="en-US" sz="3200" dirty="0" err="1">
                <a:latin typeface="Arial" pitchFamily="34" charset="0"/>
              </a:rPr>
              <a:t>periode</a:t>
            </a:r>
            <a:r>
              <a:rPr lang="en-US" sz="3200" dirty="0">
                <a:latin typeface="Arial" pitchFamily="34" charset="0"/>
              </a:rPr>
              <a:t>) </a:t>
            </a:r>
            <a:r>
              <a:rPr lang="en-US" sz="3200" dirty="0" err="1">
                <a:latin typeface="Arial" pitchFamily="34" charset="0"/>
              </a:rPr>
              <a:t>tertentu</a:t>
            </a:r>
            <a:r>
              <a:rPr lang="en-US" sz="3200" dirty="0">
                <a:latin typeface="Arial" pitchFamily="34" charset="0"/>
              </a:rPr>
              <a:t>. </a:t>
            </a:r>
            <a:r>
              <a:rPr lang="en-US" sz="3200" dirty="0" err="1">
                <a:latin typeface="Arial" pitchFamily="34" charset="0"/>
              </a:rPr>
              <a:t>Biasanya</a:t>
            </a:r>
            <a:r>
              <a:rPr lang="en-US" sz="3200" dirty="0">
                <a:latin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</a:rPr>
              <a:t>dinyatakan</a:t>
            </a:r>
            <a:r>
              <a:rPr lang="en-US" sz="3200" dirty="0">
                <a:latin typeface="Arial" pitchFamily="34" charset="0"/>
              </a:rPr>
              <a:t>    </a:t>
            </a:r>
            <a:r>
              <a:rPr lang="en-US" sz="3200" dirty="0" err="1">
                <a:latin typeface="Arial" pitchFamily="34" charset="0"/>
              </a:rPr>
              <a:t>dalam</a:t>
            </a:r>
            <a:r>
              <a:rPr lang="en-US" sz="3200" dirty="0">
                <a:latin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</a:rPr>
              <a:t>bentuk</a:t>
            </a:r>
            <a:r>
              <a:rPr lang="en-US" sz="3200" dirty="0">
                <a:latin typeface="Arial" pitchFamily="34" charset="0"/>
              </a:rPr>
              <a:t> per 1000 </a:t>
            </a:r>
            <a:r>
              <a:rPr lang="en-US" sz="3200" dirty="0" err="1">
                <a:latin typeface="Arial" pitchFamily="34" charset="0"/>
              </a:rPr>
              <a:t>atau</a:t>
            </a:r>
            <a:r>
              <a:rPr lang="en-US" sz="3200" dirty="0">
                <a:latin typeface="Arial" pitchFamily="34" charset="0"/>
              </a:rPr>
              <a:t> per 100.000.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533400" y="838200"/>
            <a:ext cx="7880350" cy="4784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71463" indent="-271463"/>
            <a:r>
              <a:rPr lang="en-US" altLang="en-US" sz="2800" dirty="0" err="1"/>
              <a:t>Indikator</a:t>
            </a:r>
            <a:r>
              <a:rPr lang="en-US" altLang="en-US" sz="2800" dirty="0"/>
              <a:t> yang ideal </a:t>
            </a:r>
            <a:r>
              <a:rPr lang="en-US" altLang="en-US" sz="2800" dirty="0" err="1"/>
              <a:t>harus</a:t>
            </a:r>
            <a:r>
              <a:rPr lang="en-US" altLang="en-US" sz="2800" dirty="0"/>
              <a:t> </a:t>
            </a:r>
            <a:r>
              <a:rPr lang="en-US" altLang="en-US" sz="2800" dirty="0" err="1"/>
              <a:t>memiliki</a:t>
            </a:r>
            <a:r>
              <a:rPr lang="en-US" altLang="en-US" sz="2800" dirty="0"/>
              <a:t> 4 </a:t>
            </a:r>
            <a:r>
              <a:rPr lang="en-US" altLang="en-US" sz="2800" dirty="0" err="1"/>
              <a:t>kriteria</a:t>
            </a:r>
            <a:r>
              <a:rPr lang="en-US" altLang="en-US" sz="2800" dirty="0"/>
              <a:t>, </a:t>
            </a:r>
            <a:r>
              <a:rPr lang="en-US" altLang="en-US" sz="2800" dirty="0" err="1"/>
              <a:t>yaitu</a:t>
            </a:r>
            <a:r>
              <a:rPr lang="en-US" altLang="en-US" sz="2800" dirty="0"/>
              <a:t> :</a:t>
            </a:r>
          </a:p>
          <a:p>
            <a:pPr marL="271463" indent="-271463">
              <a:buSzPct val="100000"/>
              <a:buFontTx/>
              <a:buAutoNum type="arabicPeriod"/>
            </a:pPr>
            <a:r>
              <a:rPr lang="en-US" sz="2800" dirty="0" err="1"/>
              <a:t>S</a:t>
            </a:r>
            <a:r>
              <a:rPr lang="en-US" altLang="en-US" sz="2800" dirty="0" err="1"/>
              <a:t>a</a:t>
            </a:r>
            <a:r>
              <a:rPr lang="en-US" sz="2800" dirty="0" err="1"/>
              <a:t>hih</a:t>
            </a:r>
            <a:r>
              <a:rPr lang="en-US" altLang="en-US" sz="2800" dirty="0"/>
              <a:t> (valid),</a:t>
            </a:r>
            <a:r>
              <a:rPr lang="en-US" sz="2800" dirty="0"/>
              <a:t> </a:t>
            </a:r>
            <a:r>
              <a:rPr lang="en-US" altLang="en-US" sz="2800" dirty="0" err="1"/>
              <a:t>yaitu</a:t>
            </a:r>
            <a:r>
              <a:rPr lang="en-US" altLang="en-US" sz="2800" dirty="0"/>
              <a:t> </a:t>
            </a:r>
            <a:r>
              <a:rPr lang="en-US" altLang="en-US" sz="2800" dirty="0" err="1"/>
              <a:t>benar-bena</a:t>
            </a:r>
            <a:r>
              <a:rPr lang="en-US" sz="2800" dirty="0" err="1"/>
              <a:t>r</a:t>
            </a:r>
            <a:r>
              <a:rPr lang="en-US" sz="2800" dirty="0"/>
              <a:t> </a:t>
            </a:r>
            <a:r>
              <a:rPr lang="en-US" altLang="en-US" sz="2800" dirty="0" err="1"/>
              <a:t>dapat</a:t>
            </a:r>
            <a:r>
              <a:rPr lang="en-US" altLang="en-US" sz="2800" dirty="0"/>
              <a:t> </a:t>
            </a:r>
            <a:r>
              <a:rPr lang="en-US" sz="2800" dirty="0" err="1"/>
              <a:t>d</a:t>
            </a:r>
            <a:r>
              <a:rPr lang="en-US" altLang="en-US" sz="2800" dirty="0" err="1"/>
              <a:t>ipaka</a:t>
            </a:r>
            <a:r>
              <a:rPr lang="en-US" sz="2800" dirty="0" err="1"/>
              <a:t>i</a:t>
            </a:r>
            <a:r>
              <a:rPr lang="en-US" sz="2800" dirty="0"/>
              <a:t> </a:t>
            </a:r>
            <a:r>
              <a:rPr lang="en-US" altLang="en-US" sz="2800" dirty="0" err="1"/>
              <a:t>untuk</a:t>
            </a:r>
            <a:r>
              <a:rPr lang="en-US" sz="2800" dirty="0"/>
              <a:t> </a:t>
            </a:r>
            <a:r>
              <a:rPr lang="en-US" altLang="en-US" sz="2800" dirty="0" err="1"/>
              <a:t>menguku</a:t>
            </a:r>
            <a:r>
              <a:rPr lang="en-US" sz="2800" dirty="0" err="1"/>
              <a:t>r</a:t>
            </a:r>
            <a:r>
              <a:rPr lang="en-US" sz="2800" dirty="0"/>
              <a:t> </a:t>
            </a:r>
            <a:r>
              <a:rPr lang="en-US" altLang="en-US" sz="2800" dirty="0" err="1"/>
              <a:t>aspek</a:t>
            </a:r>
            <a:r>
              <a:rPr lang="en-US" sz="2800" dirty="0"/>
              <a:t> </a:t>
            </a:r>
            <a:r>
              <a:rPr lang="en-US" altLang="en-US" sz="2800" dirty="0"/>
              <a:t>yang </a:t>
            </a:r>
            <a:r>
              <a:rPr lang="en-US" altLang="en-US" sz="2800" dirty="0" err="1"/>
              <a:t>akan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dinilai</a:t>
            </a:r>
            <a:r>
              <a:rPr lang="en-US" altLang="en-US" sz="2800" dirty="0"/>
              <a:t>.</a:t>
            </a:r>
          </a:p>
          <a:p>
            <a:pPr marL="271463" indent="-271463">
              <a:buSzPct val="100000"/>
              <a:buFontTx/>
              <a:buAutoNum type="arabicPeriod"/>
            </a:pPr>
            <a:r>
              <a:rPr lang="en-US" altLang="en-US" sz="2800" dirty="0" err="1"/>
              <a:t>Dapat</a:t>
            </a:r>
            <a:r>
              <a:rPr lang="en-US" sz="2800" dirty="0"/>
              <a:t> </a:t>
            </a:r>
            <a:r>
              <a:rPr lang="en-US" altLang="en-US" sz="2800" dirty="0" err="1"/>
              <a:t>dipercaya</a:t>
            </a:r>
            <a:r>
              <a:rPr lang="en-US" sz="2800" dirty="0"/>
              <a:t> </a:t>
            </a:r>
            <a:r>
              <a:rPr lang="en-US" altLang="en-US" sz="2800" dirty="0"/>
              <a:t>(r</a:t>
            </a:r>
            <a:r>
              <a:rPr lang="en-US" sz="2800" dirty="0"/>
              <a:t>eliable)</a:t>
            </a:r>
            <a:r>
              <a:rPr lang="en-US" altLang="en-US" sz="2800" dirty="0"/>
              <a:t>, </a:t>
            </a:r>
            <a:r>
              <a:rPr lang="en-US" sz="2800" dirty="0" err="1"/>
              <a:t>y</a:t>
            </a:r>
            <a:r>
              <a:rPr lang="en-US" altLang="en-US" sz="2800" dirty="0" err="1"/>
              <a:t>aitu</a:t>
            </a:r>
            <a:r>
              <a:rPr lang="en-US" sz="2800" dirty="0"/>
              <a:t> </a:t>
            </a:r>
            <a:r>
              <a:rPr lang="en-US" altLang="en-US" sz="2800" dirty="0" err="1"/>
              <a:t>mampu</a:t>
            </a:r>
            <a:r>
              <a:rPr lang="en-US" sz="2800" dirty="0"/>
              <a:t> </a:t>
            </a:r>
            <a:r>
              <a:rPr lang="en-US" altLang="en-US" sz="2800" dirty="0" err="1"/>
              <a:t>menunjuka</a:t>
            </a:r>
            <a:r>
              <a:rPr lang="en-US" sz="2800" dirty="0" err="1"/>
              <a:t>n</a:t>
            </a:r>
            <a:r>
              <a:rPr lang="en-US" altLang="en-US" sz="2800" dirty="0"/>
              <a:t> </a:t>
            </a:r>
            <a:r>
              <a:rPr lang="en-US" sz="2800" dirty="0" err="1"/>
              <a:t>ha</a:t>
            </a:r>
            <a:r>
              <a:rPr lang="en-US" altLang="en-US" sz="2800" dirty="0" err="1"/>
              <a:t>sil</a:t>
            </a:r>
            <a:r>
              <a:rPr lang="en-US" sz="2800" dirty="0"/>
              <a:t> </a:t>
            </a:r>
            <a:r>
              <a:rPr lang="en-US" altLang="en-US" sz="2800" dirty="0"/>
              <a:t>yang</a:t>
            </a:r>
            <a:r>
              <a:rPr lang="en-US" sz="2800" dirty="0"/>
              <a:t> </a:t>
            </a:r>
            <a:r>
              <a:rPr lang="en-US" altLang="en-US" sz="2800" dirty="0" err="1"/>
              <a:t>sama</a:t>
            </a:r>
            <a:r>
              <a:rPr lang="en-US" sz="2800" dirty="0"/>
              <a:t> </a:t>
            </a:r>
            <a:r>
              <a:rPr lang="en-US" altLang="en-US" sz="2800" dirty="0" err="1"/>
              <a:t>pada</a:t>
            </a:r>
            <a:r>
              <a:rPr lang="en-US" sz="2800" dirty="0"/>
              <a:t> </a:t>
            </a:r>
            <a:r>
              <a:rPr lang="en-US" altLang="en-US" sz="2800" dirty="0" err="1"/>
              <a:t>saat</a:t>
            </a:r>
            <a:r>
              <a:rPr lang="en-US" sz="2800" dirty="0"/>
              <a:t> </a:t>
            </a:r>
            <a:r>
              <a:rPr lang="en-US" altLang="en-US" sz="2800" dirty="0"/>
              <a:t>yang</a:t>
            </a:r>
            <a:r>
              <a:rPr lang="en-US" sz="2800" dirty="0"/>
              <a:t> </a:t>
            </a:r>
            <a:r>
              <a:rPr lang="en-US" altLang="en-US" sz="2800" dirty="0" err="1"/>
              <a:t>berulangkali</a:t>
            </a:r>
            <a:r>
              <a:rPr lang="en-US" altLang="en-US" sz="2800" dirty="0"/>
              <a:t>, </a:t>
            </a:r>
            <a:r>
              <a:rPr lang="en-US" altLang="en-US" sz="2800" dirty="0" err="1"/>
              <a:t>untuk</a:t>
            </a:r>
            <a:r>
              <a:rPr lang="en-US" sz="2800" dirty="0"/>
              <a:t> </a:t>
            </a:r>
            <a:r>
              <a:rPr lang="en-US" altLang="en-US" sz="2800" dirty="0" err="1"/>
              <a:t>waktu</a:t>
            </a:r>
            <a:r>
              <a:rPr lang="en-US" sz="2800" dirty="0"/>
              <a:t> </a:t>
            </a:r>
            <a:r>
              <a:rPr lang="en-US" altLang="en-US" sz="2800" dirty="0" err="1"/>
              <a:t>sekarang</a:t>
            </a:r>
            <a:r>
              <a:rPr lang="en-US" sz="2800" dirty="0"/>
              <a:t> </a:t>
            </a:r>
            <a:r>
              <a:rPr lang="en-US" altLang="en-US" sz="2800" dirty="0"/>
              <a:t> </a:t>
            </a:r>
            <a:r>
              <a:rPr lang="en-US" sz="2800" dirty="0" err="1"/>
              <a:t>m</a:t>
            </a:r>
            <a:r>
              <a:rPr lang="en-US" altLang="en-US" sz="2800" dirty="0" err="1"/>
              <a:t>aupun</a:t>
            </a:r>
            <a:r>
              <a:rPr lang="en-US" altLang="en-US" sz="2800" dirty="0"/>
              <a:t> </a:t>
            </a:r>
            <a:r>
              <a:rPr lang="en-US" sz="2800" dirty="0"/>
              <a:t>yan</a:t>
            </a:r>
            <a:r>
              <a:rPr lang="en-US" altLang="en-US" sz="2800" dirty="0"/>
              <a:t>g</a:t>
            </a:r>
            <a:r>
              <a:rPr lang="en-US" sz="2800" dirty="0"/>
              <a:t> </a:t>
            </a:r>
            <a:r>
              <a:rPr lang="en-US" sz="2800" dirty="0" err="1"/>
              <a:t>a</a:t>
            </a:r>
            <a:r>
              <a:rPr lang="en-US" altLang="en-US" sz="2800" dirty="0" err="1"/>
              <a:t>kan</a:t>
            </a:r>
            <a:r>
              <a:rPr lang="en-US" sz="2800" dirty="0"/>
              <a:t> </a:t>
            </a:r>
            <a:r>
              <a:rPr lang="en-US" altLang="en-US" sz="2800" dirty="0" err="1"/>
              <a:t>datang</a:t>
            </a:r>
            <a:r>
              <a:rPr lang="en-US" altLang="en-US" sz="2800" dirty="0"/>
              <a:t>.</a:t>
            </a:r>
          </a:p>
          <a:p>
            <a:pPr marL="271463" indent="-271463">
              <a:buSzPct val="100000"/>
              <a:buFontTx/>
              <a:buAutoNum type="arabicPeriod"/>
            </a:pPr>
            <a:r>
              <a:rPr lang="en-US" altLang="en-US" sz="2800" dirty="0" err="1"/>
              <a:t>Sensitif</a:t>
            </a:r>
            <a:r>
              <a:rPr lang="en-US" altLang="en-US" sz="2800" dirty="0"/>
              <a:t>, </a:t>
            </a:r>
            <a:r>
              <a:rPr lang="en-US" sz="2800" dirty="0" err="1"/>
              <a:t>y</a:t>
            </a:r>
            <a:r>
              <a:rPr lang="en-US" altLang="en-US" sz="2800" dirty="0" err="1"/>
              <a:t>aitu</a:t>
            </a:r>
            <a:r>
              <a:rPr lang="en-US" altLang="en-US" sz="2800" dirty="0"/>
              <a:t> </a:t>
            </a:r>
            <a:r>
              <a:rPr lang="en-US" altLang="en-US" sz="2800" dirty="0" err="1"/>
              <a:t>cukup</a:t>
            </a:r>
            <a:r>
              <a:rPr lang="en-US" sz="2800" dirty="0"/>
              <a:t> </a:t>
            </a:r>
            <a:r>
              <a:rPr lang="en-US" altLang="en-US" sz="2800" dirty="0" err="1"/>
              <a:t>peka</a:t>
            </a:r>
            <a:r>
              <a:rPr lang="en-US" sz="2800" dirty="0"/>
              <a:t> </a:t>
            </a:r>
            <a:r>
              <a:rPr lang="en-US" altLang="en-US" sz="2800" dirty="0" err="1"/>
              <a:t>untuk</a:t>
            </a:r>
            <a:r>
              <a:rPr lang="en-US" altLang="en-US" sz="2800" dirty="0"/>
              <a:t> </a:t>
            </a:r>
            <a:r>
              <a:rPr lang="en-US" altLang="en-US" sz="2800" dirty="0" err="1"/>
              <a:t>mengukur</a:t>
            </a:r>
            <a:r>
              <a:rPr lang="en-US" altLang="en-US" sz="2800" dirty="0"/>
              <a:t>, </a:t>
            </a:r>
            <a:r>
              <a:rPr lang="en-US" sz="2800" dirty="0" err="1"/>
              <a:t>s</a:t>
            </a:r>
            <a:r>
              <a:rPr lang="en-US" altLang="en-US" sz="2800" dirty="0" err="1"/>
              <a:t>ehingga</a:t>
            </a:r>
            <a:r>
              <a:rPr lang="en-US" sz="2800" dirty="0"/>
              <a:t> </a:t>
            </a:r>
            <a:r>
              <a:rPr lang="en-US" altLang="en-US" sz="2800" dirty="0" err="1"/>
              <a:t>ju</a:t>
            </a:r>
            <a:r>
              <a:rPr lang="en-US" sz="2800" dirty="0" err="1"/>
              <a:t>mlahnya</a:t>
            </a:r>
            <a:r>
              <a:rPr lang="en-US" sz="2800" dirty="0"/>
              <a:t> </a:t>
            </a:r>
            <a:r>
              <a:rPr lang="en-US" sz="2800" dirty="0" err="1"/>
              <a:t>tidak</a:t>
            </a:r>
            <a:r>
              <a:rPr lang="en-US" sz="2800" dirty="0"/>
              <a:t> </a:t>
            </a:r>
            <a:r>
              <a:rPr lang="en-US" altLang="en-US" sz="2800" dirty="0" err="1"/>
              <a:t>pe</a:t>
            </a:r>
            <a:r>
              <a:rPr lang="en-US" sz="2800" dirty="0" err="1"/>
              <a:t>r</a:t>
            </a:r>
            <a:r>
              <a:rPr lang="en-US" altLang="en-US" sz="2800" dirty="0" err="1"/>
              <a:t>lu</a:t>
            </a:r>
            <a:r>
              <a:rPr lang="en-US" altLang="en-US" sz="2800" dirty="0"/>
              <a:t> </a:t>
            </a:r>
            <a:r>
              <a:rPr lang="en-US" altLang="en-US" sz="2800" dirty="0" err="1"/>
              <a:t>banyak</a:t>
            </a:r>
            <a:r>
              <a:rPr lang="en-US" altLang="en-US" sz="2800" dirty="0"/>
              <a:t>.</a:t>
            </a:r>
          </a:p>
          <a:p>
            <a:pPr marL="271463" indent="-271463">
              <a:buSzPct val="100000"/>
              <a:buFontTx/>
              <a:buAutoNum type="arabicPeriod"/>
            </a:pPr>
            <a:r>
              <a:rPr lang="en-US" altLang="en-US" sz="2800" dirty="0" err="1"/>
              <a:t>Spesifik</a:t>
            </a:r>
            <a:r>
              <a:rPr lang="en-US" altLang="en-US" sz="2800" dirty="0"/>
              <a:t>,</a:t>
            </a:r>
            <a:r>
              <a:rPr lang="en-US" sz="2800" dirty="0"/>
              <a:t> </a:t>
            </a:r>
            <a:r>
              <a:rPr lang="en-US" altLang="en-US" sz="2800" dirty="0" err="1"/>
              <a:t>yaitu</a:t>
            </a:r>
            <a:r>
              <a:rPr lang="en-US" altLang="en-US" sz="2800" dirty="0"/>
              <a:t> </a:t>
            </a:r>
            <a:r>
              <a:rPr lang="en-US" altLang="en-US" sz="2800" dirty="0" err="1"/>
              <a:t>memberikan</a:t>
            </a:r>
            <a:r>
              <a:rPr lang="en-US" sz="2800" dirty="0"/>
              <a:t> </a:t>
            </a:r>
            <a:r>
              <a:rPr lang="en-US" altLang="en-US" sz="2800" dirty="0" err="1"/>
              <a:t>gambaran</a:t>
            </a:r>
            <a:r>
              <a:rPr lang="en-US" sz="2800" dirty="0"/>
              <a:t> </a:t>
            </a:r>
            <a:r>
              <a:rPr lang="en-US" altLang="en-US" sz="2800" dirty="0" err="1"/>
              <a:t>peruba</a:t>
            </a:r>
            <a:r>
              <a:rPr lang="en-US" sz="2800" dirty="0" err="1"/>
              <a:t>han</a:t>
            </a:r>
            <a:r>
              <a:rPr lang="en-US" sz="2800" dirty="0"/>
              <a:t> </a:t>
            </a:r>
            <a:r>
              <a:rPr lang="en-US" sz="2800" dirty="0" err="1"/>
              <a:t>ukuran</a:t>
            </a:r>
            <a:r>
              <a:rPr lang="en-US" sz="2800" dirty="0"/>
              <a:t> yang </a:t>
            </a:r>
            <a:r>
              <a:rPr lang="en-US" sz="2800" dirty="0" err="1"/>
              <a:t>jelas</a:t>
            </a:r>
            <a:r>
              <a:rPr lang="en-US" sz="2800" dirty="0"/>
              <a:t>, </a:t>
            </a:r>
            <a:r>
              <a:rPr lang="en-US" sz="2800" dirty="0" err="1"/>
              <a:t>tidak</a:t>
            </a:r>
            <a:r>
              <a:rPr lang="en-US" sz="2800" dirty="0"/>
              <a:t> </a:t>
            </a:r>
            <a:r>
              <a:rPr lang="en-US" sz="2800" dirty="0" err="1"/>
              <a:t>bertumpang</a:t>
            </a:r>
            <a:r>
              <a:rPr lang="en-US" sz="2800" dirty="0"/>
              <a:t> </a:t>
            </a:r>
            <a:r>
              <a:rPr lang="en-US" sz="2800" dirty="0" err="1"/>
              <a:t>tindih</a:t>
            </a:r>
            <a:r>
              <a:rPr lang="en-US" sz="2800" dirty="0"/>
              <a:t> </a:t>
            </a:r>
            <a:endParaRPr lang="en-US" altLang="en-US" sz="28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773113" y="1985962"/>
            <a:ext cx="8205787" cy="342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274638" indent="-274638" eaLnBrk="1" hangingPunct="1">
              <a:lnSpc>
                <a:spcPct val="140000"/>
              </a:lnSpc>
              <a:buFontTx/>
              <a:buChar char="•"/>
              <a:tabLst>
                <a:tab pos="274638" algn="l"/>
              </a:tabLst>
            </a:pPr>
            <a:r>
              <a:rPr lang="en-US" sz="2600" dirty="0">
                <a:latin typeface="Arial" pitchFamily="34" charset="0"/>
              </a:rPr>
              <a:t> Rata-rata </a:t>
            </a:r>
            <a:r>
              <a:rPr lang="en-US" sz="2600" dirty="0" err="1">
                <a:latin typeface="Arial" pitchFamily="34" charset="0"/>
              </a:rPr>
              <a:t>Kunjungan</a:t>
            </a:r>
            <a:r>
              <a:rPr lang="en-US" sz="2600" dirty="0">
                <a:latin typeface="Arial" pitchFamily="34" charset="0"/>
              </a:rPr>
              <a:t> per </a:t>
            </a:r>
            <a:r>
              <a:rPr lang="en-US" sz="2600" dirty="0" err="1">
                <a:latin typeface="Arial" pitchFamily="34" charset="0"/>
              </a:rPr>
              <a:t>hari</a:t>
            </a:r>
            <a:r>
              <a:rPr lang="en-US" sz="2600" dirty="0">
                <a:latin typeface="Arial" pitchFamily="34" charset="0"/>
              </a:rPr>
              <a:t> </a:t>
            </a:r>
          </a:p>
          <a:p>
            <a:pPr marL="274638" indent="-274638" eaLnBrk="1" hangingPunct="1">
              <a:lnSpc>
                <a:spcPct val="140000"/>
              </a:lnSpc>
              <a:buFontTx/>
              <a:buChar char="•"/>
              <a:tabLst>
                <a:tab pos="274638" algn="l"/>
              </a:tabLst>
            </a:pPr>
            <a:r>
              <a:rPr lang="en-US" sz="2600" dirty="0">
                <a:latin typeface="Arial" pitchFamily="34" charset="0"/>
              </a:rPr>
              <a:t> Rata-rata </a:t>
            </a:r>
            <a:r>
              <a:rPr lang="en-US" sz="2600" dirty="0" err="1">
                <a:latin typeface="Arial" pitchFamily="34" charset="0"/>
              </a:rPr>
              <a:t>Kunjungan</a:t>
            </a:r>
            <a:r>
              <a:rPr lang="en-US" sz="2600" dirty="0">
                <a:latin typeface="Arial" pitchFamily="34" charset="0"/>
              </a:rPr>
              <a:t> </a:t>
            </a:r>
            <a:r>
              <a:rPr lang="en-US" sz="2600" dirty="0" err="1">
                <a:latin typeface="Arial" pitchFamily="34" charset="0"/>
              </a:rPr>
              <a:t>baru</a:t>
            </a:r>
            <a:r>
              <a:rPr lang="en-US" sz="2600" dirty="0">
                <a:latin typeface="Arial" pitchFamily="34" charset="0"/>
              </a:rPr>
              <a:t> per </a:t>
            </a:r>
            <a:r>
              <a:rPr lang="en-US" sz="2600" dirty="0" err="1">
                <a:latin typeface="Arial" pitchFamily="34" charset="0"/>
              </a:rPr>
              <a:t>hari</a:t>
            </a:r>
            <a:endParaRPr lang="en-US" sz="2600" dirty="0">
              <a:latin typeface="Arial" pitchFamily="34" charset="0"/>
            </a:endParaRPr>
          </a:p>
          <a:p>
            <a:pPr marL="274638" indent="-274638" eaLnBrk="1" hangingPunct="1">
              <a:lnSpc>
                <a:spcPct val="140000"/>
              </a:lnSpc>
              <a:buFontTx/>
              <a:buChar char="•"/>
              <a:tabLst>
                <a:tab pos="274638" algn="l"/>
              </a:tabLst>
            </a:pPr>
            <a:r>
              <a:rPr lang="en-US" sz="2600" dirty="0">
                <a:latin typeface="Arial" pitchFamily="34" charset="0"/>
              </a:rPr>
              <a:t> </a:t>
            </a:r>
            <a:r>
              <a:rPr lang="en-US" sz="2600" dirty="0" err="1">
                <a:latin typeface="Arial" pitchFamily="34" charset="0"/>
              </a:rPr>
              <a:t>Rasio</a:t>
            </a:r>
            <a:r>
              <a:rPr lang="en-US" sz="2600" dirty="0">
                <a:latin typeface="Arial" pitchFamily="34" charset="0"/>
              </a:rPr>
              <a:t> </a:t>
            </a:r>
            <a:r>
              <a:rPr lang="en-US" sz="2600" dirty="0" err="1">
                <a:latin typeface="Arial" pitchFamily="34" charset="0"/>
              </a:rPr>
              <a:t>kunjungan</a:t>
            </a:r>
            <a:r>
              <a:rPr lang="en-US" sz="2600" dirty="0">
                <a:latin typeface="Arial" pitchFamily="34" charset="0"/>
              </a:rPr>
              <a:t> </a:t>
            </a:r>
            <a:r>
              <a:rPr lang="en-US" sz="2600" dirty="0" err="1">
                <a:latin typeface="Arial" pitchFamily="34" charset="0"/>
              </a:rPr>
              <a:t>baru</a:t>
            </a:r>
            <a:r>
              <a:rPr lang="en-US" sz="2600" dirty="0">
                <a:latin typeface="Arial" pitchFamily="34" charset="0"/>
              </a:rPr>
              <a:t> </a:t>
            </a:r>
            <a:r>
              <a:rPr lang="en-US" sz="2600" dirty="0" err="1">
                <a:latin typeface="Arial" pitchFamily="34" charset="0"/>
              </a:rPr>
              <a:t>dengan</a:t>
            </a:r>
            <a:r>
              <a:rPr lang="en-US" sz="2600" dirty="0">
                <a:latin typeface="Arial" pitchFamily="34" charset="0"/>
              </a:rPr>
              <a:t> total </a:t>
            </a:r>
            <a:r>
              <a:rPr lang="en-US" sz="2600" dirty="0" err="1">
                <a:latin typeface="Arial" pitchFamily="34" charset="0"/>
              </a:rPr>
              <a:t>kunjungan</a:t>
            </a:r>
            <a:r>
              <a:rPr lang="en-US" sz="2600" dirty="0">
                <a:latin typeface="Arial" pitchFamily="34" charset="0"/>
              </a:rPr>
              <a:t> </a:t>
            </a:r>
          </a:p>
          <a:p>
            <a:pPr marL="274638" indent="-274638" eaLnBrk="1" hangingPunct="1">
              <a:lnSpc>
                <a:spcPct val="140000"/>
              </a:lnSpc>
              <a:buFontTx/>
              <a:buChar char="•"/>
              <a:tabLst>
                <a:tab pos="274638" algn="l"/>
              </a:tabLst>
            </a:pPr>
            <a:r>
              <a:rPr lang="en-US" sz="2600" dirty="0">
                <a:latin typeface="Arial" pitchFamily="34" charset="0"/>
              </a:rPr>
              <a:t> </a:t>
            </a:r>
            <a:r>
              <a:rPr lang="en-US" sz="2600" dirty="0" err="1">
                <a:latin typeface="Arial" pitchFamily="34" charset="0"/>
              </a:rPr>
              <a:t>Persentase</a:t>
            </a:r>
            <a:r>
              <a:rPr lang="en-US" sz="2600" dirty="0">
                <a:latin typeface="Arial" pitchFamily="34" charset="0"/>
              </a:rPr>
              <a:t> </a:t>
            </a:r>
            <a:r>
              <a:rPr lang="en-US" sz="2600" dirty="0" err="1">
                <a:latin typeface="Arial" pitchFamily="34" charset="0"/>
              </a:rPr>
              <a:t>pelayanan</a:t>
            </a:r>
            <a:r>
              <a:rPr lang="en-US" sz="2600" dirty="0">
                <a:latin typeface="Arial" pitchFamily="34" charset="0"/>
              </a:rPr>
              <a:t> </a:t>
            </a:r>
            <a:r>
              <a:rPr lang="en-US" sz="2600" dirty="0" err="1">
                <a:latin typeface="Arial" pitchFamily="34" charset="0"/>
              </a:rPr>
              <a:t>spesialistik</a:t>
            </a:r>
            <a:endParaRPr lang="en-US" sz="2600" dirty="0">
              <a:latin typeface="Arial" pitchFamily="34" charset="0"/>
            </a:endParaRPr>
          </a:p>
          <a:p>
            <a:pPr marL="274638" indent="-274638" eaLnBrk="1" hangingPunct="1">
              <a:lnSpc>
                <a:spcPct val="140000"/>
              </a:lnSpc>
              <a:buFontTx/>
              <a:buChar char="•"/>
              <a:tabLst>
                <a:tab pos="274638" algn="l"/>
              </a:tabLst>
            </a:pPr>
            <a:r>
              <a:rPr lang="en-US" sz="2600" dirty="0">
                <a:latin typeface="Arial" pitchFamily="34" charset="0"/>
              </a:rPr>
              <a:t> </a:t>
            </a:r>
            <a:r>
              <a:rPr lang="en-US" sz="2600" dirty="0" err="1">
                <a:latin typeface="Arial" pitchFamily="34" charset="0"/>
              </a:rPr>
              <a:t>Rasio</a:t>
            </a:r>
            <a:r>
              <a:rPr lang="en-US" sz="2600" dirty="0">
                <a:latin typeface="Arial" pitchFamily="34" charset="0"/>
              </a:rPr>
              <a:t> </a:t>
            </a:r>
            <a:r>
              <a:rPr lang="en-US" sz="2600" dirty="0" err="1">
                <a:latin typeface="Arial" pitchFamily="34" charset="0"/>
              </a:rPr>
              <a:t>kunjungan</a:t>
            </a:r>
            <a:r>
              <a:rPr lang="en-US" sz="2600" dirty="0">
                <a:latin typeface="Arial" pitchFamily="34" charset="0"/>
              </a:rPr>
              <a:t> dg </a:t>
            </a:r>
            <a:r>
              <a:rPr lang="en-US" sz="2600" dirty="0" err="1">
                <a:latin typeface="Arial" pitchFamily="34" charset="0"/>
              </a:rPr>
              <a:t>tenaga</a:t>
            </a:r>
            <a:r>
              <a:rPr lang="en-US" sz="2600" dirty="0">
                <a:latin typeface="Arial" pitchFamily="34" charset="0"/>
              </a:rPr>
              <a:t> </a:t>
            </a:r>
            <a:r>
              <a:rPr lang="en-US" sz="2600" dirty="0" err="1">
                <a:latin typeface="Arial" pitchFamily="34" charset="0"/>
              </a:rPr>
              <a:t>Perawat</a:t>
            </a:r>
            <a:r>
              <a:rPr lang="en-US" sz="2600" dirty="0">
                <a:latin typeface="Arial" pitchFamily="34" charset="0"/>
              </a:rPr>
              <a:t> </a:t>
            </a:r>
            <a:r>
              <a:rPr lang="en-US" sz="2600" dirty="0" err="1">
                <a:latin typeface="Arial" pitchFamily="34" charset="0"/>
              </a:rPr>
              <a:t>Rawat</a:t>
            </a:r>
            <a:r>
              <a:rPr lang="en-US" sz="2600" dirty="0">
                <a:latin typeface="Arial" pitchFamily="34" charset="0"/>
              </a:rPr>
              <a:t>  </a:t>
            </a:r>
            <a:r>
              <a:rPr lang="en-US" sz="2600" dirty="0" err="1">
                <a:latin typeface="Arial" pitchFamily="34" charset="0"/>
              </a:rPr>
              <a:t>Jalan</a:t>
            </a:r>
            <a:endParaRPr lang="en-US" sz="2600" dirty="0">
              <a:latin typeface="Arial" pitchFamily="34" charset="0"/>
            </a:endParaRPr>
          </a:p>
          <a:p>
            <a:pPr marL="274638" indent="-274638" eaLnBrk="1" hangingPunct="1">
              <a:lnSpc>
                <a:spcPct val="140000"/>
              </a:lnSpc>
              <a:buFontTx/>
              <a:buChar char="•"/>
              <a:tabLst>
                <a:tab pos="274638" algn="l"/>
              </a:tabLst>
            </a:pPr>
            <a:r>
              <a:rPr lang="en-US" sz="2600" dirty="0">
                <a:latin typeface="Arial" pitchFamily="34" charset="0"/>
              </a:rPr>
              <a:t> </a:t>
            </a:r>
            <a:r>
              <a:rPr lang="en-US" sz="2600" dirty="0" err="1">
                <a:latin typeface="Arial" pitchFamily="34" charset="0"/>
              </a:rPr>
              <a:t>Rasio</a:t>
            </a:r>
            <a:r>
              <a:rPr lang="en-US" sz="2600" dirty="0">
                <a:latin typeface="Arial" pitchFamily="34" charset="0"/>
              </a:rPr>
              <a:t> </a:t>
            </a:r>
            <a:r>
              <a:rPr lang="en-US" sz="2600" dirty="0" err="1">
                <a:latin typeface="Arial" pitchFamily="34" charset="0"/>
              </a:rPr>
              <a:t>pasien</a:t>
            </a:r>
            <a:r>
              <a:rPr lang="en-US" sz="2600" dirty="0">
                <a:latin typeface="Arial" pitchFamily="34" charset="0"/>
              </a:rPr>
              <a:t> </a:t>
            </a:r>
            <a:r>
              <a:rPr lang="en-US" sz="2600" dirty="0" err="1">
                <a:latin typeface="Arial" pitchFamily="34" charset="0"/>
              </a:rPr>
              <a:t>rawat</a:t>
            </a:r>
            <a:r>
              <a:rPr lang="en-US" sz="2600" dirty="0">
                <a:latin typeface="Arial" pitchFamily="34" charset="0"/>
              </a:rPr>
              <a:t> </a:t>
            </a:r>
            <a:r>
              <a:rPr lang="en-US" sz="2600" dirty="0" err="1">
                <a:latin typeface="Arial" pitchFamily="34" charset="0"/>
              </a:rPr>
              <a:t>jalan</a:t>
            </a:r>
            <a:r>
              <a:rPr lang="en-US" sz="2600" dirty="0">
                <a:latin typeface="Arial" pitchFamily="34" charset="0"/>
              </a:rPr>
              <a:t> </a:t>
            </a:r>
            <a:r>
              <a:rPr lang="en-US" sz="2600" dirty="0" err="1">
                <a:latin typeface="Arial" pitchFamily="34" charset="0"/>
              </a:rPr>
              <a:t>dengan</a:t>
            </a:r>
            <a:r>
              <a:rPr lang="en-US" sz="2600" dirty="0">
                <a:latin typeface="Arial" pitchFamily="34" charset="0"/>
              </a:rPr>
              <a:t> </a:t>
            </a:r>
            <a:r>
              <a:rPr lang="en-US" sz="2600" dirty="0" err="1">
                <a:latin typeface="Arial" pitchFamily="34" charset="0"/>
              </a:rPr>
              <a:t>penduduk</a:t>
            </a:r>
            <a:endParaRPr lang="en-US" sz="2600" dirty="0">
              <a:latin typeface="Arial" pitchFamily="34" charset="0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914400" y="762000"/>
            <a:ext cx="7246938" cy="519112"/>
          </a:xfrm>
          <a:prstGeom prst="rect">
            <a:avLst/>
          </a:prstGeom>
          <a:solidFill>
            <a:srgbClr val="00FF0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800" b="1" dirty="0" err="1">
                <a:latin typeface="Lucida Handwriting" pitchFamily="66" charset="0"/>
              </a:rPr>
              <a:t>Jenis-Jenis</a:t>
            </a:r>
            <a:r>
              <a:rPr lang="en-US" sz="2800" b="1" dirty="0">
                <a:latin typeface="Lucida Handwriting" pitchFamily="66" charset="0"/>
              </a:rPr>
              <a:t> </a:t>
            </a:r>
            <a:r>
              <a:rPr lang="en-US" sz="2800" b="1" dirty="0" err="1">
                <a:latin typeface="Lucida Handwriting" pitchFamily="66" charset="0"/>
              </a:rPr>
              <a:t>Indikator</a:t>
            </a:r>
            <a:r>
              <a:rPr lang="en-US" sz="2800" b="1" dirty="0">
                <a:latin typeface="Lucida Handwriting" pitchFamily="66" charset="0"/>
              </a:rPr>
              <a:t> </a:t>
            </a:r>
            <a:r>
              <a:rPr lang="en-US" sz="2800" b="1" dirty="0" err="1">
                <a:latin typeface="Lucida Handwriting" pitchFamily="66" charset="0"/>
              </a:rPr>
              <a:t>Rumah</a:t>
            </a:r>
            <a:r>
              <a:rPr lang="en-US" sz="2800" b="1" dirty="0">
                <a:latin typeface="Lucida Handwriting" pitchFamily="66" charset="0"/>
              </a:rPr>
              <a:t> </a:t>
            </a:r>
            <a:r>
              <a:rPr lang="en-US" sz="2800" b="1" dirty="0" err="1">
                <a:latin typeface="Lucida Handwriting" pitchFamily="66" charset="0"/>
              </a:rPr>
              <a:t>Sakit</a:t>
            </a:r>
            <a:endParaRPr lang="en-US" sz="2800" b="1" dirty="0">
              <a:latin typeface="Lucida Handwriting" pitchFamily="66" charset="0"/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2138363" y="1481137"/>
            <a:ext cx="4648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3200" b="1">
                <a:latin typeface="Arial" pitchFamily="34" charset="0"/>
              </a:rPr>
              <a:t>Pelayanan Rawat Jalan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1211</TotalTime>
  <Words>787</Words>
  <Application>Microsoft Office PowerPoint</Application>
  <PresentationFormat>On-screen Show (4:3)</PresentationFormat>
  <Paragraphs>158</Paragraphs>
  <Slides>22</Slides>
  <Notes>21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Slide 1</vt:lpstr>
      <vt:lpstr>KEMAMPUAN AKHIR YANG DIHARAPKAN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</vt:vector>
  </TitlesOfParts>
  <Company>signDesign Communications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rimba</dc:creator>
  <cp:lastModifiedBy>DELL</cp:lastModifiedBy>
  <cp:revision>212</cp:revision>
  <dcterms:created xsi:type="dcterms:W3CDTF">2010-08-24T06:47:44Z</dcterms:created>
  <dcterms:modified xsi:type="dcterms:W3CDTF">2017-10-01T03:54:30Z</dcterms:modified>
</cp:coreProperties>
</file>