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6" r:id="rId2"/>
    <p:sldId id="33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9" r:id="rId36"/>
    <p:sldId id="39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0"/>
            <a:ext cx="6302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GRAFIK BARBER JOHNSON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KESEHATAN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667000" y="609600"/>
            <a:ext cx="374491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ALOS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9138" y="1352550"/>
            <a:ext cx="7924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   = 	Rata-rata Lama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H+ M</a:t>
            </a:r>
          </a:p>
          <a:p>
            <a:pPr marL="2057400" marR="0" lvl="4" indent="-228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tahun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: ALOS= L=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 X 365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                     D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Rata-rata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tempat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tidur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rata-rata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perhari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O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Jl.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hidup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D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dianggap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lama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perhitungan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berbeda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lama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rawat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Keluar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dalam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    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tahun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95625" y="485775"/>
            <a:ext cx="284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BTO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55663" y="1593850"/>
            <a:ext cx="81057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rata-rata jumlah pasien yg menggunakan setiap tempat tidur dalam tahun ybs= 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 B= D/A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D= jumlah pasien keluar H + 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A= rata-rata tempat tidur yg siap pakai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11413" y="582613"/>
            <a:ext cx="34559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TOI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TOI=rata-rata jumlah hari sebuah tempat tidur yg tidak terisi= 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 T= ( A-O) x 365/D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A= rata-rata tempat tidur yg siap pakai</a:t>
            </a: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O= rata-rata tempat tidur terisi dalam 1 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= rata-rata jumlah hari rawat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D= jumlah pasien keluar H + M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TITIK EFISIENSI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0563" y="1838325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Titik yang dicari adalah titik temu keempat parameter ( BOR, ALOS, BTO, TOI)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Bila tidak bertemu dalam 1 titik berarti ada terjadi kesalahan dari nilai parameter yg ada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Titik efisien bila berada dalam daerah batasan.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600" y="838200"/>
            <a:ext cx="7092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LANGKAH AWAL MEMBUAT GRAFIK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6763" y="1874837"/>
            <a:ext cx="8105775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8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Pertama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</a:t>
            </a:r>
          </a:p>
          <a:p>
            <a:pPr marL="1143000" marR="0" lvl="2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Gambar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sumbu horizontal X – absis  </a:t>
            </a:r>
          </a:p>
          <a:p>
            <a:pPr marL="742950" marR="0" lvl="1" indent="-28575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Kedua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 : </a:t>
            </a:r>
          </a:p>
          <a:p>
            <a:pPr marL="1143000" marR="0" lvl="2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Gambar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sumbu vertical Y – ordinat </a:t>
            </a:r>
          </a:p>
          <a:p>
            <a:pPr marL="742950" marR="0" lvl="1" indent="-28575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X – absis adalah turnover interval dan </a:t>
            </a:r>
          </a:p>
          <a:p>
            <a:pPr marL="742950" marR="0" lvl="1" indent="-28575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Y – ordinat adalah length of stay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03288" y="549275"/>
            <a:ext cx="77724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BOR 50%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412875"/>
            <a:ext cx="7632700" cy="417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50%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Jumlah tt terisi (O) = 50%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Maka O=1/2 tt tersedia (A)     O= ½ A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 ALOS= L= O x 365/D      = ½A 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 TOI  = T= (A-O) x 365/D= ½ A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Berarti BOR 50% digambar dg </a:t>
            </a:r>
            <a:r>
              <a:rPr kumimoji="0" lang="en-US" sz="2600" b="1" i="0" u="sng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L=T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(ALOS = TOI)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Hubungi titik (0,0) dengan (1,1)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Berarti :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BOR 50% digambar dg hubungi titik (0,0)  dg  (1,1)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BOR 70%</a:t>
            </a: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55663" y="1593850"/>
            <a:ext cx="8105775" cy="4140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70%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Jl. Tt terisi (O) = 70%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maka O=70/100 tt tersedia (A)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O= 70/100 A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 = L= O x 365/D      = 70/100A 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  			</a:t>
            </a: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LxD= 70/100A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  = T= (A-O) x 365/D= (A-70/100A)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				</a:t>
            </a: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TxD= 30/100A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100/70 LxD = 100/30 TxD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L:T= 0,7: 0,3= 7:3       </a:t>
            </a: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3L=7T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Berarti :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BOR 70% digambar dg hubungi titik (0,0)  dg  (3,7)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7888" y="288925"/>
            <a:ext cx="772636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BOR=75%</a:t>
            </a: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19188" y="1196975"/>
            <a:ext cx="7700962" cy="450532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75%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Jl.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(O) = 75%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O=75/100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tersedia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(A)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O= 0,75 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       = 75/100A 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	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75/100A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  = T= (A-O) x 365/D= (A-75/100A)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			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25/100A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100/75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100/25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L:T= 0,75: 0,25= 3:1	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L=3T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Berarti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BOR 75%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digambar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dg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hubungi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titik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(0,0)  dg  (1,3)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00113" y="288925"/>
            <a:ext cx="7726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BOR=80%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03288" y="1268413"/>
            <a:ext cx="7772400" cy="460851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80%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(O) = 80%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O=80/100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tersedia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(A)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O= 0,8 A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       = 80/100A 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80/100A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= T= (A-O) x 365/D= (A-80/100A)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		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20/100A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100/80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100/20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L:T= 0,8: 0,2= 4:1 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L=4T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Berarti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BOR 80%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digambar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dg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hubungi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titik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(0,0)  dg  (1,4)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BOR 90%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55663" y="1306513"/>
            <a:ext cx="8105775" cy="44989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90%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Jl.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(O) = 90%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O=90/100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tersedia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(A)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O= 0,9 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       = 90/100A 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90/100A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  = T= (A-O) x 365/D= (A-90/100A) x 365/D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		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10/100A x 365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100/90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LxD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100/10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TxD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L:T= 0,9: 0,1= 9:1    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L=9T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Berarti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BOR 90%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digambar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dg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hubungi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titik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(0,0)  dg  (1,9)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971800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Grafik</a:t>
            </a:r>
            <a:r>
              <a:rPr lang="en-US" sz="2200" dirty="0" smtClean="0">
                <a:latin typeface="Arial" charset="0"/>
                <a:cs typeface="Arial" charset="0"/>
              </a:rPr>
              <a:t> barber Johnson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kegunaan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</a:t>
            </a:r>
            <a:r>
              <a:rPr lang="en-US" sz="2200" dirty="0" err="1" smtClean="0">
                <a:latin typeface="Arial" charset="0"/>
                <a:cs typeface="Arial" charset="0"/>
              </a:rPr>
              <a:t>rafik</a:t>
            </a:r>
            <a:r>
              <a:rPr lang="en-US" sz="2200" dirty="0" smtClean="0">
                <a:latin typeface="Arial" charset="0"/>
                <a:cs typeface="Arial" charset="0"/>
              </a:rPr>
              <a:t> Barber Johnson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parameter </a:t>
            </a:r>
            <a:r>
              <a:rPr lang="en-US" sz="2200" dirty="0" err="1" smtClean="0">
                <a:latin typeface="Arial" charset="0"/>
                <a:cs typeface="Arial" charset="0"/>
              </a:rPr>
              <a:t>efisiensi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GBJ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Memahami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langkah</a:t>
            </a:r>
            <a:r>
              <a:rPr lang="en-US" sz="2200" dirty="0" err="1" smtClean="0">
                <a:latin typeface="Arial" charset="0"/>
                <a:cs typeface="Arial" charset="0"/>
              </a:rPr>
              <a:t>-langkah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pembuatan</a:t>
            </a:r>
            <a:r>
              <a:rPr lang="en-US" sz="2200" dirty="0" smtClean="0">
                <a:latin typeface="Arial" charset="0"/>
                <a:cs typeface="Arial" charset="0"/>
              </a:rPr>
              <a:t> GBJ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Membuat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Grafik</a:t>
            </a:r>
            <a:r>
              <a:rPr lang="en-US" sz="2200" dirty="0" smtClean="0">
                <a:latin typeface="Arial" charset="0"/>
                <a:cs typeface="Arial" charset="0"/>
              </a:rPr>
              <a:t> Barber Johnson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Grafik</a:t>
            </a:r>
            <a:r>
              <a:rPr lang="en-US" sz="2200" dirty="0" smtClean="0">
                <a:latin typeface="Arial" charset="0"/>
                <a:cs typeface="Arial" charset="0"/>
              </a:rPr>
              <a:t> Barber Johnson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BTO= 30</a:t>
            </a: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50913" y="1341438"/>
            <a:ext cx="7797800" cy="40322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30 PASIEN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Rumus: B= D/A= Jumlah rata-rata pasien untuk 1 tt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Berarti; 	O= 1 tt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D=30 pasien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      = 1 X 365/30= 12 1/6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= T= (A-O) x 365/D= 1 x 365/30= 12 1/6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Grafik BTO=30 hubungi garis ( 12 1/6, 12 1/6)</a:t>
            </a:r>
            <a:endParaRPr kumimoji="0" lang="en-GB" sz="2500" b="0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BTO= 20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36650" y="1341438"/>
            <a:ext cx="7467600" cy="39211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20 PASIEN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B= D/A=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rata-rata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untuk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Berarti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:	O= 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D=20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365/D= 1 X 365/20= 18 1/4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= T= (A-O) x 365/D= 1 x 365/ 20= 18 1/4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Grafik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BTO=20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hubungi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garis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( 18 1/4, 18 1/4)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BTO= 15</a:t>
            </a: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650" y="1593850"/>
            <a:ext cx="8205788" cy="3922713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15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PASIEN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B= D/A=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rata-rata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untuk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Berarti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	O= 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	D=15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365/D= 1 X 365/15= 24 1/3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= T= (A-O) x 365/D= 1 x 365/ 15= 24 1/3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Grafik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BTO= 15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hubungi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garis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( 24 1/3, 24 1/3)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BTO= 12,5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1524000"/>
            <a:ext cx="8135937" cy="40655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12,5 PASIEN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Rumus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 B= D/A=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rata-rata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untuk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O= 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D=12,5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pasien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L= O X 365/D= 1 X 365/12,5= 29 1/5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= T= (A-O) x 365/D= 1 x 365/ 12,5= 29 1/5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Grafik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BTO=12,5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hubungi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garis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( 29 1/5, 29 1/5)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6096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GAMBAR GRAFIK TOI</a:t>
            </a: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0563" y="2235200"/>
            <a:ext cx="810577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TOI= 1 hari berbentuk garis (0,1)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TOI= 3 hari berbentuk garis (0,3)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Garis TOI ini sejajar dg garis Y-ordinat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6096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MAKNA DARI GRAFIK BARBER JOHNSON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8163" y="1914525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Makin dekat grafik BOR kesumbu Y ( ordinat) berarti BOR makin tinggi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Makin dekat grafik BTO ke titik sumbu berarti jumlah pasien keluar per tt makin tinggi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Bila TOI tetap tapi ALOS berkurang mk BOR akan menurun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Bila TOI tinggi kemungkinan organisasi RS kurang baik atau permintaan tt kurang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 bertambah kemungkinan kelambanan administrasi, kurang baiknya perencanaan dl memberi pelay kpd P atau kurang baiknya policy di bidang medis ( lihat grafik)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6096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MAKNA DARI GRAFIK BARBER JOHNSON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4363" y="1914525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6.Terdapat suatu daerah yang dibatasi garis: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=1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=3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 75%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Menurut Barber-Johnson grafik yang berada di luar daerah ini menunjukkan bahwa sistem yg sedang berjalan adalah kurang efisien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05000" y="152400"/>
          <a:ext cx="5116513" cy="6411913"/>
        </p:xfrm>
        <a:graphic>
          <a:graphicData uri="http://schemas.openxmlformats.org/presentationml/2006/ole">
            <p:oleObj spid="_x0000_s1026" name="Worksheet" r:id="rId4" imgW="5343480" imgH="655317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600" y="685800"/>
            <a:ext cx="7726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PENGGUNAAN GRAFIK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42950" y="1449388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PERBANDINGAN DL KURUN WAKTU DI SATU RS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Membandingkan satu titik dengan yang lain dalam 1 RS atau antar bagian dalam 1 RS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 MEMONITOR KEGIATAN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Kecenderungan perkembangan kegiatan dl beberapa tahun dapat dilihat dg jalan membandingkan terhadap standar yang telah ditetapkan 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( Barber- Johnson memberikan daerah batasan sbg daerah efisien)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PENGGUNAAN GRAFIK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4363" y="2143125"/>
            <a:ext cx="81057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 PERBANDINGAN ANTAR 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Membandingkan 1 RS dengan RS lain atau dg beberapa 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Membandingkan 1 bagian di RS dg bagian yg sama di RS lain atau beberapa RS lain</a:t>
            </a: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GRAFIK YANG MENYAJIKAN</a:t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EFISIENSI PENGELOLAAN RS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27063" y="1974850"/>
            <a:ext cx="810577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Pencipta:</a:t>
            </a:r>
          </a:p>
          <a:p>
            <a:pPr marL="0" marR="0" lvl="0" indent="0" algn="just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Barry Barber, M.A., Ph.d, Finst P., AFIMA dan David </a:t>
            </a:r>
          </a:p>
          <a:p>
            <a:pPr marL="0" marR="0" lvl="0" indent="0" algn="just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Johnson M. Sc., dalam tahun 1973 </a:t>
            </a:r>
          </a:p>
          <a:p>
            <a:pPr marL="0" marR="0" lvl="0" indent="0" algn="just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Grafik yang menyajikan tingkat efisiensi pengelolaan rumah sakit, dengan mendayagunakan statistik rumah sakit dalam rangka memenuhi kebutuhan manajemen akan indikator efisiensi pengelolaan rumah sakit.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38212" y="52387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PENGGUNAAN GRAFIK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8105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 startAt="4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MENELITI SESUDAH SUATU KEBIJAKAN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Bila misalnya ada perubahan alokasi tt, atau ada keputusan memperpendek ALOS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 startAt="5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MENGONTROL KESALAHAN LAPORAN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Bila nilai parameter tidak bertemu dalam 1 titik berarti ada terjadi kesalahan dari nilai parameter yg ada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7620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HASIL EVALUASI DAN </a:t>
            </a:r>
            <a:b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SARAN PERBAIKAN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4363" y="2066925"/>
            <a:ext cx="810577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Bandingkan angka/ nilai ke empat parameter dg standar nilai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Angka BOR, ALOS, BTO dan TOI yang tidak sesuai dg standar ditinjau dan dicari penyebabnya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Usulan/ saran perbaikan yang diperlukan.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84400" y="290513"/>
          <a:ext cx="4764088" cy="6091237"/>
        </p:xfrm>
        <a:graphic>
          <a:graphicData uri="http://schemas.openxmlformats.org/presentationml/2006/ole">
            <p:oleObj spid="_x0000_s2050" name="Worksheet" r:id="rId4" imgW="5295900" imgH="68674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74788" y="161925"/>
          <a:ext cx="6121400" cy="6297613"/>
        </p:xfrm>
        <a:graphic>
          <a:graphicData uri="http://schemas.openxmlformats.org/presentationml/2006/ole">
            <p:oleObj spid="_x0000_s3074" name="Worksheet" r:id="rId4" imgW="6191402" imgH="65437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90600" y="5334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ANALISA HASIL GRAFIK BARBER JOHNSON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98488" y="1801813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 &gt;12 Hari: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Penyakit kronis di RS perawatan pasien akut ( Hospital Acute Care)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Timbulnya komplikasi/ tidak ada perkembangan kesehatan si pasien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Adanya dokter ( sec. Individu) yg suka menunda layanan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Lakukan evaluasi pelayanan medis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Penting adanya kualitas RM yang baik, agar dapat digunakan untuk evaluasi ini.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6858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ANALISA HASIL GRAFIK BARBER JOHNSON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61988" y="1881188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 Rendah pada kelas ttt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Usulan :mengurangi jumlah tt kelas tsb dan menambah kelas lain yg lebih &gt; BOR nya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tinggi dan BOR rendah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Usulan: marketing lebih aktif agar RS dikenal</a:t>
            </a: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Meningkatkan pelayanan dengan:</a:t>
            </a:r>
          </a:p>
          <a:p>
            <a:pPr marL="990600" marR="0" lvl="1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meningkatkan pengetahuan &amp; pendidikan SDM </a:t>
            </a:r>
          </a:p>
          <a:p>
            <a:pPr marL="990600" marR="0" lvl="1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Meningkatkan perilaku SDM yg baik</a:t>
            </a:r>
          </a:p>
          <a:p>
            <a:pPr marL="990600" marR="0" lvl="1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Memperhatikan karier dan kesejahteraan petugas</a:t>
            </a:r>
          </a:p>
          <a:p>
            <a:pPr marL="990600" marR="0" lvl="1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Evaluasi untuk alokasi tt pasien dilakukan</a:t>
            </a:r>
          </a:p>
          <a:p>
            <a:pPr marL="990600" marR="0" lvl="1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Meningkatkan kualitas penerimaan pasien RI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286000" y="3733800"/>
            <a:ext cx="46482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Terima kasih</a:t>
            </a:r>
          </a:p>
        </p:txBody>
      </p:sp>
      <p:pic>
        <p:nvPicPr>
          <p:cNvPr id="6" name="Picture 7" descr="j02819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3429000" cy="2182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6096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GUNA GRAFIK BARBER JOHNSON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95313" y="2020888"/>
            <a:ext cx="7772400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just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Perbandingan dalam kurun waktu</a:t>
            </a:r>
          </a:p>
          <a:p>
            <a:pPr marL="533400" marR="0" lvl="0" indent="-533400" algn="just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Memonitor kegiatan</a:t>
            </a:r>
          </a:p>
          <a:p>
            <a:pPr marL="533400" marR="0" lvl="0" indent="-533400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Perbandingan antar rumah sakit</a:t>
            </a:r>
          </a:p>
          <a:p>
            <a:pPr marL="533400" marR="0" lvl="0" indent="-533400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Kecenderungan perkembangan kegiatan dalam beberapa tahun dapat dilihat pada grafik dengan jalan membandingkan terhadap standard yang telah ditetapkan.</a:t>
            </a:r>
          </a:p>
          <a:p>
            <a:pPr marL="533400" marR="0" lvl="0" indent="-533400" algn="just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Meneliti akibat perubahan kebijakan</a:t>
            </a:r>
          </a:p>
          <a:p>
            <a:pPr marL="533400" marR="0" lvl="0" indent="-533400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Meneliti suatu kebijakan realokasi tempat tidur atau keputusan untuk memperpendek length of stay. 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762000"/>
            <a:ext cx="772636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PARAMETER INDIKATOR EFISIENSI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909762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Bed Occupancy Rate: Prosentase 	  	    	    tempat tidur yang digunakan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 	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75%-85%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ALOS= Average Length of Stay: rata-rata 	    	    lama rawat/ P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      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LOS= 3-12 Hr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TOI= Turn Over Interval: rata-rata waktu luang 	    tempat tidur tidak dipakai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   TOI= 1-3 Hr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Bed Turn Over= Thoughput:    	  	    	    Produktivitas tt= frekwensi penggunaan tt 	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BTO= &gt;30 Kali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609600"/>
            <a:ext cx="5915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DATA STATISTIK YANG DIPERLUKAN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12800" y="1951038"/>
            <a:ext cx="7786688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 tempat tidur tersedia=  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Rata-rata jumlah tempat tidur terisi= O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Jumlah pasien keluar hidup &amp; mati = 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Ke3 angka ini harus didiasumsikan terlebih dahulu: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   Angka dalam 1 tahun atau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   Angka rata-rata dalam setahun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DATA STATISTIK YANG DIPERLUKAN</a:t>
            </a: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1963" y="1838325"/>
            <a:ext cx="81057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Dari Ke3 angka ini diturunkan 4 parameter: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   disingkat P= O/A x 100%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ALOS disingkat L= (O X 365)/D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TOI   disingkat T= (A-O) x 365/D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BTO   disingkat B= D/A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Perhitungan ke 4 parameter ini untuk periode setahun untuk  mendapat titik pada grafik Barber Johnson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514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LANGKAH-LANGKAH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MEMBUAT GRAFIK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1850" y="1628775"/>
            <a:ext cx="77724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Gambar sumbu absis (X): horizontal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	  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Merupakan garis TOI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Gambar sumbu ordinat (Y): vertikal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Merupakan garis ALOS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Gambar garis BOR 50%, 70%, 75%, 80%, 90%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4. Gambar garis BTO= 30, 20, 15, 12,5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5. Gambar garis TOI 1 hr, 3 hr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Bed Occupancy Rate (BOR)</a:t>
            </a:r>
            <a:endParaRPr kumimoji="0" lang="en-GB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55663" y="1593850"/>
            <a:ext cx="8105775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Menghitung BOR 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  </a:t>
            </a: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rata-rata jumlah hari rawat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  jumlah tempat tidur tersedia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BOR= P= O/A x 100%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A= Jumlah tempat tidur tersedia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O= Rata-rata tempat tidur terisi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= Rata-rata jumlah hari rawat perhari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1125</Words>
  <Application>Microsoft Office PowerPoint</Application>
  <PresentationFormat>On-screen Show (4:3)</PresentationFormat>
  <Paragraphs>269</Paragraphs>
  <Slides>36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Worksheet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219</cp:revision>
  <dcterms:created xsi:type="dcterms:W3CDTF">2010-08-24T06:47:44Z</dcterms:created>
  <dcterms:modified xsi:type="dcterms:W3CDTF">2017-10-01T02:09:03Z</dcterms:modified>
</cp:coreProperties>
</file>