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67" r:id="rId3"/>
    <p:sldId id="262" r:id="rId4"/>
    <p:sldId id="258" r:id="rId5"/>
    <p:sldId id="273" r:id="rId6"/>
    <p:sldId id="265" r:id="rId7"/>
    <p:sldId id="263" r:id="rId8"/>
    <p:sldId id="259" r:id="rId9"/>
    <p:sldId id="266" r:id="rId10"/>
    <p:sldId id="260" r:id="rId11"/>
    <p:sldId id="275" r:id="rId12"/>
    <p:sldId id="276" r:id="rId13"/>
    <p:sldId id="269" r:id="rId14"/>
    <p:sldId id="270" r:id="rId15"/>
    <p:sldId id="277" r:id="rId16"/>
    <p:sldId id="278" r:id="rId17"/>
    <p:sldId id="281" r:id="rId18"/>
    <p:sldId id="279" r:id="rId19"/>
    <p:sldId id="282" r:id="rId20"/>
    <p:sldId id="283" r:id="rId21"/>
    <p:sldId id="280" r:id="rId22"/>
    <p:sldId id="284" r:id="rId23"/>
    <p:sldId id="285" r:id="rId24"/>
    <p:sldId id="286"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autoAdjust="0"/>
  </p:normalViewPr>
  <p:slideViewPr>
    <p:cSldViewPr>
      <p:cViewPr varScale="1">
        <p:scale>
          <a:sx n="80" d="100"/>
          <a:sy n="80" d="100"/>
        </p:scale>
        <p:origin x="-88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B10985-0819-424E-B861-C01A877583F1}" type="datetimeFigureOut">
              <a:rPr lang="en-US" smtClean="0"/>
              <a:pPr/>
              <a:t>12/22/2017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265A2E-80D1-43EF-976C-28DDE9CA6C5F}" type="slidenum">
              <a:rPr lang="en-US" smtClean="0"/>
              <a:pPr/>
              <a:t>‹#›</a:t>
            </a:fld>
            <a:endParaRPr lang="en-US"/>
          </a:p>
        </p:txBody>
      </p:sp>
    </p:spTree>
    <p:extLst>
      <p:ext uri="{BB962C8B-B14F-4D97-AF65-F5344CB8AC3E}">
        <p14:creationId xmlns:p14="http://schemas.microsoft.com/office/powerpoint/2010/main" val="342732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265A2E-80D1-43EF-976C-28DDE9CA6C5F}" type="slidenum">
              <a:rPr lang="en-US" smtClean="0"/>
              <a:pPr/>
              <a:t>10</a:t>
            </a:fld>
            <a:endParaRPr lang="en-US"/>
          </a:p>
        </p:txBody>
      </p:sp>
    </p:spTree>
    <p:extLst>
      <p:ext uri="{BB962C8B-B14F-4D97-AF65-F5344CB8AC3E}">
        <p14:creationId xmlns:p14="http://schemas.microsoft.com/office/powerpoint/2010/main" val="3850508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265A2E-80D1-43EF-976C-28DDE9CA6C5F}" type="slidenum">
              <a:rPr lang="en-US" smtClean="0"/>
              <a:pPr/>
              <a:t>11</a:t>
            </a:fld>
            <a:endParaRPr lang="en-US"/>
          </a:p>
        </p:txBody>
      </p:sp>
    </p:spTree>
    <p:extLst>
      <p:ext uri="{BB962C8B-B14F-4D97-AF65-F5344CB8AC3E}">
        <p14:creationId xmlns:p14="http://schemas.microsoft.com/office/powerpoint/2010/main" val="3850508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B14C6380-B88D-4381-8992-82CFF3D71C2F}" type="datetimeFigureOut">
              <a:rPr lang="en-US" smtClean="0"/>
              <a:pPr/>
              <a:t>12/22/2017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10EB82F2-9936-426C-8916-44DB85AF1B87}" type="slidenum">
              <a:rPr lang="en-US" smtClean="0"/>
              <a:pPr/>
              <a:t>‹#›</a:t>
            </a:fld>
            <a:endParaRPr lang="en-US"/>
          </a:p>
        </p:txBody>
      </p:sp>
    </p:spTree>
    <p:extLst>
      <p:ext uri="{BB962C8B-B14F-4D97-AF65-F5344CB8AC3E}">
        <p14:creationId xmlns:p14="http://schemas.microsoft.com/office/powerpoint/2010/main" val="178597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B14C6380-B88D-4381-8992-82CFF3D71C2F}" type="datetimeFigureOut">
              <a:rPr lang="en-US" smtClean="0"/>
              <a:pPr/>
              <a:t>12/22/2017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10EB82F2-9936-426C-8916-44DB85AF1B87}" type="slidenum">
              <a:rPr lang="en-US" smtClean="0"/>
              <a:pPr/>
              <a:t>‹#›</a:t>
            </a:fld>
            <a:endParaRPr lang="en-US"/>
          </a:p>
        </p:txBody>
      </p:sp>
    </p:spTree>
    <p:extLst>
      <p:ext uri="{BB962C8B-B14F-4D97-AF65-F5344CB8AC3E}">
        <p14:creationId xmlns:p14="http://schemas.microsoft.com/office/powerpoint/2010/main" val="126494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B14C6380-B88D-4381-8992-82CFF3D71C2F}" type="datetimeFigureOut">
              <a:rPr lang="en-US" smtClean="0"/>
              <a:pPr/>
              <a:t>12/22/2017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10EB82F2-9936-426C-8916-44DB85AF1B87}" type="slidenum">
              <a:rPr lang="en-US" smtClean="0"/>
              <a:pPr/>
              <a:t>‹#›</a:t>
            </a:fld>
            <a:endParaRPr lang="en-US"/>
          </a:p>
        </p:txBody>
      </p:sp>
    </p:spTree>
    <p:extLst>
      <p:ext uri="{BB962C8B-B14F-4D97-AF65-F5344CB8AC3E}">
        <p14:creationId xmlns:p14="http://schemas.microsoft.com/office/powerpoint/2010/main" val="906410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B14C6380-B88D-4381-8992-82CFF3D71C2F}" type="datetimeFigureOut">
              <a:rPr lang="en-US" smtClean="0"/>
              <a:pPr/>
              <a:t>12/22/2017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10EB82F2-9936-426C-8916-44DB85AF1B87}" type="slidenum">
              <a:rPr lang="en-US" smtClean="0"/>
              <a:pPr/>
              <a:t>‹#›</a:t>
            </a:fld>
            <a:endParaRPr lang="en-US"/>
          </a:p>
        </p:txBody>
      </p:sp>
    </p:spTree>
    <p:extLst>
      <p:ext uri="{BB962C8B-B14F-4D97-AF65-F5344CB8AC3E}">
        <p14:creationId xmlns:p14="http://schemas.microsoft.com/office/powerpoint/2010/main" val="2476472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B14C6380-B88D-4381-8992-82CFF3D71C2F}" type="datetimeFigureOut">
              <a:rPr lang="en-US" smtClean="0"/>
              <a:pPr/>
              <a:t>12/22/2017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10EB82F2-9936-426C-8916-44DB85AF1B87}" type="slidenum">
              <a:rPr lang="en-US" smtClean="0"/>
              <a:pPr/>
              <a:t>‹#›</a:t>
            </a:fld>
            <a:endParaRPr lang="en-US"/>
          </a:p>
        </p:txBody>
      </p:sp>
    </p:spTree>
    <p:extLst>
      <p:ext uri="{BB962C8B-B14F-4D97-AF65-F5344CB8AC3E}">
        <p14:creationId xmlns:p14="http://schemas.microsoft.com/office/powerpoint/2010/main" val="598537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B14C6380-B88D-4381-8992-82CFF3D71C2F}" type="datetimeFigureOut">
              <a:rPr lang="en-US" smtClean="0"/>
              <a:pPr/>
              <a:t>12/22/2017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10EB82F2-9936-426C-8916-44DB85AF1B87}" type="slidenum">
              <a:rPr lang="en-US" smtClean="0"/>
              <a:pPr/>
              <a:t>‹#›</a:t>
            </a:fld>
            <a:endParaRPr lang="en-US"/>
          </a:p>
        </p:txBody>
      </p:sp>
    </p:spTree>
    <p:extLst>
      <p:ext uri="{BB962C8B-B14F-4D97-AF65-F5344CB8AC3E}">
        <p14:creationId xmlns:p14="http://schemas.microsoft.com/office/powerpoint/2010/main" val="42151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B14C6380-B88D-4381-8992-82CFF3D71C2F}" type="datetimeFigureOut">
              <a:rPr lang="en-US" smtClean="0"/>
              <a:pPr/>
              <a:t>12/22/2017</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10EB82F2-9936-426C-8916-44DB85AF1B87}" type="slidenum">
              <a:rPr lang="en-US" smtClean="0"/>
              <a:pPr/>
              <a:t>‹#›</a:t>
            </a:fld>
            <a:endParaRPr lang="en-US"/>
          </a:p>
        </p:txBody>
      </p:sp>
    </p:spTree>
    <p:extLst>
      <p:ext uri="{BB962C8B-B14F-4D97-AF65-F5344CB8AC3E}">
        <p14:creationId xmlns:p14="http://schemas.microsoft.com/office/powerpoint/2010/main" val="93995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B14C6380-B88D-4381-8992-82CFF3D71C2F}" type="datetimeFigureOut">
              <a:rPr lang="en-US" smtClean="0"/>
              <a:pPr/>
              <a:t>12/22/2017</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10EB82F2-9936-426C-8916-44DB85AF1B87}" type="slidenum">
              <a:rPr lang="en-US" smtClean="0"/>
              <a:pPr/>
              <a:t>‹#›</a:t>
            </a:fld>
            <a:endParaRPr lang="en-US"/>
          </a:p>
        </p:txBody>
      </p:sp>
    </p:spTree>
    <p:extLst>
      <p:ext uri="{BB962C8B-B14F-4D97-AF65-F5344CB8AC3E}">
        <p14:creationId xmlns:p14="http://schemas.microsoft.com/office/powerpoint/2010/main" val="1349112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B14C6380-B88D-4381-8992-82CFF3D71C2F}" type="datetimeFigureOut">
              <a:rPr lang="en-US" smtClean="0"/>
              <a:pPr/>
              <a:t>12/22/2017</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10EB82F2-9936-426C-8916-44DB85AF1B87}" type="slidenum">
              <a:rPr lang="en-US" smtClean="0"/>
              <a:pPr/>
              <a:t>‹#›</a:t>
            </a:fld>
            <a:endParaRPr lang="en-US"/>
          </a:p>
        </p:txBody>
      </p:sp>
    </p:spTree>
    <p:extLst>
      <p:ext uri="{BB962C8B-B14F-4D97-AF65-F5344CB8AC3E}">
        <p14:creationId xmlns:p14="http://schemas.microsoft.com/office/powerpoint/2010/main" val="2893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B14C6380-B88D-4381-8992-82CFF3D71C2F}" type="datetimeFigureOut">
              <a:rPr lang="en-US" smtClean="0"/>
              <a:pPr/>
              <a:t>12/22/2017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10EB82F2-9936-426C-8916-44DB85AF1B87}" type="slidenum">
              <a:rPr lang="en-US" smtClean="0"/>
              <a:pPr/>
              <a:t>‹#›</a:t>
            </a:fld>
            <a:endParaRPr lang="en-US"/>
          </a:p>
        </p:txBody>
      </p:sp>
    </p:spTree>
    <p:extLst>
      <p:ext uri="{BB962C8B-B14F-4D97-AF65-F5344CB8AC3E}">
        <p14:creationId xmlns:p14="http://schemas.microsoft.com/office/powerpoint/2010/main" val="126352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B14C6380-B88D-4381-8992-82CFF3D71C2F}" type="datetimeFigureOut">
              <a:rPr lang="en-US" smtClean="0"/>
              <a:pPr/>
              <a:t>12/22/2017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10EB82F2-9936-426C-8916-44DB85AF1B87}" type="slidenum">
              <a:rPr lang="en-US" smtClean="0"/>
              <a:pPr/>
              <a:t>‹#›</a:t>
            </a:fld>
            <a:endParaRPr lang="en-US"/>
          </a:p>
        </p:txBody>
      </p:sp>
    </p:spTree>
    <p:extLst>
      <p:ext uri="{BB962C8B-B14F-4D97-AF65-F5344CB8AC3E}">
        <p14:creationId xmlns:p14="http://schemas.microsoft.com/office/powerpoint/2010/main" val="188174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12.xml"/><Relationship Id="rId4" Type="http://schemas.openxmlformats.org/officeDocument/2006/relationships/slide" Target="slide9.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2" name="Rectangle 31"/>
          <p:cNvSpPr/>
          <p:nvPr/>
        </p:nvSpPr>
        <p:spPr>
          <a:xfrm>
            <a:off x="6072198" y="3786190"/>
            <a:ext cx="914400" cy="77917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p:cNvSpPr/>
          <p:nvPr/>
        </p:nvSpPr>
        <p:spPr>
          <a:xfrm>
            <a:off x="762000" y="762000"/>
            <a:ext cx="76200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ctrTitle"/>
          </p:nvPr>
        </p:nvSpPr>
        <p:spPr>
          <a:xfrm>
            <a:off x="762000" y="776288"/>
            <a:ext cx="7620000" cy="1470025"/>
          </a:xfrm>
        </p:spPr>
        <p:txBody>
          <a:bodyPr>
            <a:noAutofit/>
          </a:bodyPr>
          <a:lstStyle/>
          <a:p>
            <a:pPr algn="ctr"/>
            <a:r>
              <a:rPr lang="id-ID" dirty="0" smtClean="0">
                <a:ln w="6350">
                  <a:noFill/>
                </a:ln>
                <a:solidFill>
                  <a:srgbClr val="FF0000"/>
                </a:solidFill>
                <a:effectLst/>
                <a:latin typeface="Segoe UI Light" panose="020B0502040204020203" pitchFamily="34" charset="0"/>
                <a:cs typeface="Segoe UI Light" panose="020B0502040204020203" pitchFamily="34" charset="0"/>
              </a:rPr>
              <a:t>PRESERVATION OF HEALTH RECORD</a:t>
            </a:r>
            <a:endParaRPr lang="en-US" dirty="0">
              <a:ln w="6350">
                <a:noFill/>
              </a:ln>
              <a:solidFill>
                <a:srgbClr val="FF0000"/>
              </a:solidFill>
              <a:effectLst/>
              <a:latin typeface="Segoe UI Light" panose="020B0502040204020203" pitchFamily="34" charset="0"/>
              <a:cs typeface="Segoe UI Light" panose="020B0502040204020203" pitchFamily="34" charset="0"/>
            </a:endParaRPr>
          </a:p>
        </p:txBody>
      </p:sp>
      <p:sp>
        <p:nvSpPr>
          <p:cNvPr id="3" name="Subtitle 2"/>
          <p:cNvSpPr>
            <a:spLocks noGrp="1"/>
          </p:cNvSpPr>
          <p:nvPr>
            <p:ph type="subTitle" idx="1"/>
          </p:nvPr>
        </p:nvSpPr>
        <p:spPr>
          <a:xfrm>
            <a:off x="952500" y="4370231"/>
            <a:ext cx="7734300" cy="2209800"/>
          </a:xfrm>
        </p:spPr>
        <p:txBody>
          <a:bodyPr>
            <a:normAutofit/>
          </a:bodyPr>
          <a:lstStyle/>
          <a:p>
            <a:pPr marL="457200" indent="-457200" algn="l">
              <a:buFont typeface="Arial" panose="020B0604020202020204" pitchFamily="34" charset="0"/>
              <a:buChar char="•"/>
            </a:pPr>
            <a:endParaRPr lang="en-US" dirty="0" smtClean="0">
              <a:ln>
                <a:noFill/>
              </a:ln>
              <a:solidFill>
                <a:schemeClr val="bg1"/>
              </a:solidFill>
            </a:endParaRPr>
          </a:p>
          <a:p>
            <a:pPr algn="l"/>
            <a:endParaRPr lang="en-US" dirty="0" smtClean="0">
              <a:ln>
                <a:noFill/>
              </a:ln>
              <a:solidFill>
                <a:schemeClr val="bg1"/>
              </a:solidFill>
            </a:endParaRPr>
          </a:p>
        </p:txBody>
      </p:sp>
      <p:grpSp>
        <p:nvGrpSpPr>
          <p:cNvPr id="34" name="Group 33"/>
          <p:cNvGrpSpPr/>
          <p:nvPr/>
        </p:nvGrpSpPr>
        <p:grpSpPr>
          <a:xfrm>
            <a:off x="8457127" y="5631287"/>
            <a:ext cx="457200" cy="457200"/>
            <a:chOff x="8457127" y="5631287"/>
            <a:chExt cx="457200" cy="457200"/>
          </a:xfrm>
        </p:grpSpPr>
        <p:cxnSp>
          <p:nvCxnSpPr>
            <p:cNvPr id="7" name="Straight Arrow Connector 6">
              <a:hlinkClick r:id="" action="ppaction://hlinkshowjump?jump=nextslide"/>
            </p:cNvPr>
            <p:cNvCxnSpPr/>
            <p:nvPr/>
          </p:nvCxnSpPr>
          <p:spPr>
            <a:xfrm>
              <a:off x="8548567" y="5859887"/>
              <a:ext cx="274320" cy="0"/>
            </a:xfrm>
            <a:prstGeom prst="straightConnector1">
              <a:avLst/>
            </a:prstGeom>
            <a:ln w="34925">
              <a:solidFill>
                <a:schemeClr val="tx1"/>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8" name="Donut 7">
              <a:hlinkClick r:id="" action="ppaction://hlinkshowjump?jump=nextslide"/>
            </p:cNvPr>
            <p:cNvSpPr/>
            <p:nvPr/>
          </p:nvSpPr>
          <p:spPr>
            <a:xfrm flipH="1">
              <a:off x="8457127" y="5631287"/>
              <a:ext cx="457200" cy="457200"/>
            </a:xfrm>
            <a:prstGeom prst="donut">
              <a:avLst>
                <a:gd name="adj" fmla="val 138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3" name="Rectangle 12"/>
          <p:cNvSpPr/>
          <p:nvPr/>
        </p:nvSpPr>
        <p:spPr>
          <a:xfrm>
            <a:off x="762000" y="313653"/>
            <a:ext cx="381000" cy="3750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p:cNvSpPr/>
          <p:nvPr/>
        </p:nvSpPr>
        <p:spPr>
          <a:xfrm>
            <a:off x="1219200" y="230474"/>
            <a:ext cx="45720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p:cNvSpPr/>
          <p:nvPr/>
        </p:nvSpPr>
        <p:spPr>
          <a:xfrm>
            <a:off x="304800" y="762000"/>
            <a:ext cx="381000" cy="381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Rectangle 15"/>
          <p:cNvSpPr/>
          <p:nvPr/>
        </p:nvSpPr>
        <p:spPr>
          <a:xfrm rot="16200000">
            <a:off x="381001" y="1211579"/>
            <a:ext cx="274320" cy="2743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Rectangle 16"/>
          <p:cNvSpPr/>
          <p:nvPr/>
        </p:nvSpPr>
        <p:spPr>
          <a:xfrm>
            <a:off x="8458200" y="2286000"/>
            <a:ext cx="381000" cy="8293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p:cNvSpPr/>
          <p:nvPr/>
        </p:nvSpPr>
        <p:spPr>
          <a:xfrm>
            <a:off x="8458200" y="1752600"/>
            <a:ext cx="45720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p:nvSpPr>
        <p:spPr>
          <a:xfrm>
            <a:off x="8001000" y="2274998"/>
            <a:ext cx="381000" cy="3750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rot="16200000">
            <a:off x="8458200" y="1295400"/>
            <a:ext cx="381000" cy="381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 26"/>
          <p:cNvSpPr/>
          <p:nvPr/>
        </p:nvSpPr>
        <p:spPr>
          <a:xfrm>
            <a:off x="76200" y="76200"/>
            <a:ext cx="609600" cy="61254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30"/>
          <p:cNvSpPr/>
          <p:nvPr/>
        </p:nvSpPr>
        <p:spPr>
          <a:xfrm>
            <a:off x="655320" y="4191000"/>
            <a:ext cx="5774068" cy="25908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Rectangle 32"/>
          <p:cNvSpPr/>
          <p:nvPr/>
        </p:nvSpPr>
        <p:spPr>
          <a:xfrm>
            <a:off x="6572264" y="3429000"/>
            <a:ext cx="838201" cy="77917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421217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itle 15"/>
          <p:cNvSpPr>
            <a:spLocks noGrp="1"/>
          </p:cNvSpPr>
          <p:nvPr>
            <p:ph type="title"/>
          </p:nvPr>
        </p:nvSpPr>
        <p:spPr>
          <a:xfrm>
            <a:off x="0" y="141904"/>
            <a:ext cx="8439955" cy="924896"/>
          </a:xfrm>
        </p:spPr>
        <p:txBody>
          <a:bodyPr/>
          <a:lstStyle/>
          <a:p>
            <a:r>
              <a:rPr lang="id-ID" dirty="0" smtClean="0">
                <a:ln w="6350">
                  <a:noFill/>
                </a:ln>
                <a:solidFill>
                  <a:schemeClr val="accent5">
                    <a:lumMod val="60000"/>
                    <a:lumOff val="40000"/>
                  </a:schemeClr>
                </a:solidFill>
                <a:effectLst/>
                <a:latin typeface="Segoe UI Light" panose="020B0502040204020203" pitchFamily="34" charset="0"/>
                <a:cs typeface="Segoe UI Light" panose="020B0502040204020203" pitchFamily="34" charset="0"/>
              </a:rPr>
              <a:t>Correction of Original Data</a:t>
            </a:r>
            <a:endParaRPr lang="en-US" dirty="0">
              <a:ln w="6350">
                <a:noFill/>
              </a:ln>
              <a:solidFill>
                <a:schemeClr val="accent5">
                  <a:lumMod val="60000"/>
                  <a:lumOff val="40000"/>
                </a:schemeClr>
              </a:solidFill>
              <a:effectLst/>
              <a:latin typeface="Segoe UI Light" panose="020B0502040204020203" pitchFamily="34" charset="0"/>
              <a:cs typeface="Segoe UI Light" panose="020B0502040204020203" pitchFamily="34" charset="0"/>
            </a:endParaRPr>
          </a:p>
        </p:txBody>
      </p:sp>
      <p:pic>
        <p:nvPicPr>
          <p:cNvPr id="15" name="Content Placeholder 14"/>
          <p:cNvPicPr>
            <a:picLocks noGrp="1" noChangeAspect="1"/>
          </p:cNvPicPr>
          <p:nvPr>
            <p:ph idx="1"/>
          </p:nvPr>
        </p:nvPicPr>
        <p:blipFill>
          <a:blip r:embed="rId3"/>
          <a:stretch>
            <a:fillRect/>
          </a:stretch>
        </p:blipFill>
        <p:spPr>
          <a:xfrm>
            <a:off x="638176" y="1237435"/>
            <a:ext cx="3505195" cy="5120523"/>
          </a:xfrm>
        </p:spPr>
      </p:pic>
      <p:sp>
        <p:nvSpPr>
          <p:cNvPr id="4" name="Rectangle 3"/>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8077200" y="381000"/>
            <a:ext cx="457200" cy="457200"/>
            <a:chOff x="7924800" y="6019800"/>
            <a:chExt cx="457200" cy="457200"/>
          </a:xfrm>
        </p:grpSpPr>
        <p:cxnSp>
          <p:nvCxnSpPr>
            <p:cNvPr id="6" name="Straight Arrow Connector 5">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7" name="Donut 6"/>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Rectangle 9"/>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When correcting an error, strike out the incorrect statement with a single line and place your initial and date next to it. Then make the correct entry in the record. Attempting to obliterate the erroneous entry by applying a whitener or scratching through the entry in such a way that a person cannot determine what was originally written raises the suspicion of someone looking for negligent or inappropriate care.</a:t>
            </a:r>
            <a:endParaRPr lang="id-ID" sz="1600" dirty="0" smtClean="0"/>
          </a:p>
          <a:p>
            <a:endParaRPr lang="id-ID" sz="1600" dirty="0" smtClean="0"/>
          </a:p>
          <a:p>
            <a:r>
              <a:rPr lang="en-US" sz="1600" dirty="0" smtClean="0"/>
              <a:t>Entries in a medical record should be made on every line. Skipping lines leaves room for tampering the record, a practice not in the best interest of the patient or provider.</a:t>
            </a:r>
            <a:endParaRPr lang="en-US" sz="1600" dirty="0">
              <a:latin typeface="Segoe UI" panose="020B0502040204020203" pitchFamily="34" charset="0"/>
              <a:cs typeface="Segoe UI" panose="020B0502040204020203" pitchFamily="34" charset="0"/>
            </a:endParaRPr>
          </a:p>
        </p:txBody>
      </p:sp>
      <p:grpSp>
        <p:nvGrpSpPr>
          <p:cNvPr id="21" name="Group 20"/>
          <p:cNvGrpSpPr/>
          <p:nvPr/>
        </p:nvGrpSpPr>
        <p:grpSpPr>
          <a:xfrm>
            <a:off x="4343400" y="4753285"/>
            <a:ext cx="567422" cy="461665"/>
            <a:chOff x="4338928" y="1329421"/>
            <a:chExt cx="567422" cy="461665"/>
          </a:xfrm>
        </p:grpSpPr>
        <p:sp>
          <p:nvSpPr>
            <p:cNvPr id="22" name="Donut 21"/>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2</a:t>
              </a:r>
              <a:endParaRPr lang="en-US" sz="2400" b="1" dirty="0">
                <a:latin typeface="Segoe UI Light" panose="020B0502040204020203" pitchFamily="34" charset="0"/>
                <a:cs typeface="Segoe UI Light" panose="020B0502040204020203" pitchFamily="34" charset="0"/>
              </a:endParaRPr>
            </a:p>
          </p:txBody>
        </p:sp>
      </p:grpSp>
      <p:grpSp>
        <p:nvGrpSpPr>
          <p:cNvPr id="27" name="Group 26"/>
          <p:cNvGrpSpPr/>
          <p:nvPr/>
        </p:nvGrpSpPr>
        <p:grpSpPr>
          <a:xfrm>
            <a:off x="4343400" y="1594476"/>
            <a:ext cx="567422" cy="548640"/>
            <a:chOff x="4338928" y="1329421"/>
            <a:chExt cx="567422" cy="548640"/>
          </a:xfrm>
        </p:grpSpPr>
        <p:sp>
          <p:nvSpPr>
            <p:cNvPr id="28" name="Donut 27"/>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p:cNvSpPr txBox="1"/>
            <p:nvPr/>
          </p:nvSpPr>
          <p:spPr>
            <a:xfrm>
              <a:off x="4357710" y="1329421"/>
              <a:ext cx="548640" cy="548640"/>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1</a:t>
              </a:r>
              <a:endParaRPr lang="en-US" sz="2400" b="1" dirty="0">
                <a:latin typeface="Segoe UI Light" panose="020B0502040204020203" pitchFamily="34" charset="0"/>
                <a:cs typeface="Segoe UI Light" panose="020B0502040204020203" pitchFamily="34" charset="0"/>
              </a:endParaRPr>
            </a:p>
          </p:txBody>
        </p:sp>
      </p:grpSp>
      <p:grpSp>
        <p:nvGrpSpPr>
          <p:cNvPr id="39" name="Group 38"/>
          <p:cNvGrpSpPr/>
          <p:nvPr/>
        </p:nvGrpSpPr>
        <p:grpSpPr>
          <a:xfrm flipH="1">
            <a:off x="7543800" y="381000"/>
            <a:ext cx="457200" cy="457200"/>
            <a:chOff x="7924800" y="6019800"/>
            <a:chExt cx="457200" cy="457200"/>
          </a:xfrm>
        </p:grpSpPr>
        <p:cxnSp>
          <p:nvCxnSpPr>
            <p:cNvPr id="40" name="Straight Arrow Connector 39">
              <a:hlinkClick r:id="rId4" action="ppaction://hlinksldjump"/>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41" name="Donut 40"/>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824837086"/>
      </p:ext>
    </p:extLst>
  </p:cSld>
  <p:clrMapOvr>
    <a:masterClrMapping/>
  </p:clrMapOvr>
  <p:transition spd="slow">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itle 15"/>
          <p:cNvSpPr>
            <a:spLocks noGrp="1"/>
          </p:cNvSpPr>
          <p:nvPr>
            <p:ph type="title"/>
          </p:nvPr>
        </p:nvSpPr>
        <p:spPr>
          <a:xfrm>
            <a:off x="0" y="141904"/>
            <a:ext cx="8439955" cy="924896"/>
          </a:xfrm>
        </p:spPr>
        <p:txBody>
          <a:bodyPr/>
          <a:lstStyle/>
          <a:p>
            <a:r>
              <a:rPr lang="id-ID" dirty="0" smtClean="0">
                <a:ln w="6350">
                  <a:noFill/>
                </a:ln>
                <a:solidFill>
                  <a:schemeClr val="accent5">
                    <a:lumMod val="60000"/>
                    <a:lumOff val="40000"/>
                  </a:schemeClr>
                </a:solidFill>
                <a:effectLst/>
                <a:latin typeface="Segoe UI Light" panose="020B0502040204020203" pitchFamily="34" charset="0"/>
                <a:cs typeface="Segoe UI Light" panose="020B0502040204020203" pitchFamily="34" charset="0"/>
              </a:rPr>
              <a:t>Correction of Original Data</a:t>
            </a:r>
            <a:endParaRPr lang="en-US" dirty="0">
              <a:ln w="6350">
                <a:noFill/>
              </a:ln>
              <a:solidFill>
                <a:schemeClr val="accent5">
                  <a:lumMod val="60000"/>
                  <a:lumOff val="40000"/>
                </a:schemeClr>
              </a:solidFill>
              <a:effectLst/>
              <a:latin typeface="Segoe UI Light" panose="020B0502040204020203" pitchFamily="34" charset="0"/>
              <a:cs typeface="Segoe UI Light" panose="020B0502040204020203" pitchFamily="34" charset="0"/>
            </a:endParaRPr>
          </a:p>
        </p:txBody>
      </p:sp>
      <p:pic>
        <p:nvPicPr>
          <p:cNvPr id="15" name="Content Placeholder 14"/>
          <p:cNvPicPr>
            <a:picLocks noGrp="1" noChangeAspect="1"/>
          </p:cNvPicPr>
          <p:nvPr>
            <p:ph idx="1"/>
          </p:nvPr>
        </p:nvPicPr>
        <p:blipFill>
          <a:blip r:embed="rId3"/>
          <a:stretch>
            <a:fillRect/>
          </a:stretch>
        </p:blipFill>
        <p:spPr>
          <a:xfrm>
            <a:off x="638176" y="1237435"/>
            <a:ext cx="3754593" cy="5120523"/>
          </a:xfrm>
        </p:spPr>
      </p:pic>
      <p:sp>
        <p:nvSpPr>
          <p:cNvPr id="4" name="Rectangle 3"/>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
          <p:cNvGrpSpPr/>
          <p:nvPr/>
        </p:nvGrpSpPr>
        <p:grpSpPr>
          <a:xfrm>
            <a:off x="8077200" y="381000"/>
            <a:ext cx="457200" cy="457200"/>
            <a:chOff x="7924800" y="6019800"/>
            <a:chExt cx="457200" cy="457200"/>
          </a:xfrm>
        </p:grpSpPr>
        <p:cxnSp>
          <p:nvCxnSpPr>
            <p:cNvPr id="6" name="Straight Arrow Connector 5">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7" name="Donut 6"/>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Rectangle 9"/>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In medico-legal cases, the record should be in the custody of the doctor who examines the patient and finalizes the report. No one else should have access to it.</a:t>
            </a:r>
            <a:endParaRPr lang="id-ID" sz="1600" dirty="0" smtClean="0"/>
          </a:p>
          <a:p>
            <a:endParaRPr lang="id-ID" sz="1600" dirty="0" smtClean="0"/>
          </a:p>
          <a:p>
            <a:endParaRPr lang="id-ID" sz="1600" dirty="0" smtClean="0"/>
          </a:p>
          <a:p>
            <a:endParaRPr lang="id-ID" sz="1600" dirty="0" smtClean="0"/>
          </a:p>
          <a:p>
            <a:endParaRPr lang="en-US" sz="1600" dirty="0" smtClean="0"/>
          </a:p>
          <a:p>
            <a:r>
              <a:rPr lang="en-US" sz="1600" dirty="0" smtClean="0"/>
              <a:t>Correcting of personal identification of data of the patient like: name, father/ husband name, age, sex, address should only be done the basis of affidavit by notary or 1st class magistrate. </a:t>
            </a:r>
            <a:endParaRPr lang="en-US" sz="1600" dirty="0"/>
          </a:p>
        </p:txBody>
      </p:sp>
      <p:grpSp>
        <p:nvGrpSpPr>
          <p:cNvPr id="3" name="Group 13"/>
          <p:cNvGrpSpPr/>
          <p:nvPr/>
        </p:nvGrpSpPr>
        <p:grpSpPr>
          <a:xfrm>
            <a:off x="4343400" y="4181781"/>
            <a:ext cx="567422" cy="461665"/>
            <a:chOff x="4338928" y="1329421"/>
            <a:chExt cx="567422" cy="461665"/>
          </a:xfrm>
        </p:grpSpPr>
        <p:sp>
          <p:nvSpPr>
            <p:cNvPr id="17" name="Donut 16"/>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TextBox 17"/>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4</a:t>
              </a:r>
              <a:endParaRPr lang="en-US" sz="2400" b="1" dirty="0">
                <a:latin typeface="Segoe UI Light" panose="020B0502040204020203" pitchFamily="34" charset="0"/>
                <a:cs typeface="Segoe UI Light" panose="020B0502040204020203" pitchFamily="34" charset="0"/>
              </a:endParaRPr>
            </a:p>
          </p:txBody>
        </p:sp>
      </p:grpSp>
      <p:grpSp>
        <p:nvGrpSpPr>
          <p:cNvPr id="5" name="Group 23"/>
          <p:cNvGrpSpPr/>
          <p:nvPr/>
        </p:nvGrpSpPr>
        <p:grpSpPr>
          <a:xfrm>
            <a:off x="4343400" y="2000240"/>
            <a:ext cx="567422" cy="461665"/>
            <a:chOff x="4338928" y="1329421"/>
            <a:chExt cx="567422" cy="461665"/>
          </a:xfrm>
        </p:grpSpPr>
        <p:sp>
          <p:nvSpPr>
            <p:cNvPr id="25" name="Donut 24"/>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3</a:t>
              </a:r>
              <a:endParaRPr lang="en-US" sz="2400" b="1" dirty="0">
                <a:latin typeface="Segoe UI Light" panose="020B0502040204020203" pitchFamily="34" charset="0"/>
                <a:cs typeface="Segoe UI Light" panose="020B0502040204020203" pitchFamily="34" charset="0"/>
              </a:endParaRPr>
            </a:p>
          </p:txBody>
        </p:sp>
      </p:grpSp>
      <p:grpSp>
        <p:nvGrpSpPr>
          <p:cNvPr id="16" name="Group 38"/>
          <p:cNvGrpSpPr/>
          <p:nvPr/>
        </p:nvGrpSpPr>
        <p:grpSpPr>
          <a:xfrm flipH="1">
            <a:off x="7543800" y="381000"/>
            <a:ext cx="457200" cy="457200"/>
            <a:chOff x="7924800" y="6019800"/>
            <a:chExt cx="457200" cy="457200"/>
          </a:xfrm>
        </p:grpSpPr>
        <p:cxnSp>
          <p:nvCxnSpPr>
            <p:cNvPr id="40" name="Straight Arrow Connector 39">
              <a:hlinkClick r:id="rId4" action="ppaction://hlinksldjump"/>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41" name="Donut 40"/>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824837086"/>
      </p:ext>
    </p:extLst>
  </p:cSld>
  <p:clrMapOvr>
    <a:masterClrMapping/>
  </p:clrMapOvr>
  <p:transition spd="slow">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5000" b="33000"/>
          </a:stretch>
        </a:blipFill>
        <a:effectLst/>
      </p:bgPr>
    </p:bg>
    <p:spTree>
      <p:nvGrpSpPr>
        <p:cNvPr id="1" name=""/>
        <p:cNvGrpSpPr/>
        <p:nvPr/>
      </p:nvGrpSpPr>
      <p:grpSpPr>
        <a:xfrm>
          <a:off x="0" y="0"/>
          <a:ext cx="0" cy="0"/>
          <a:chOff x="0" y="0"/>
          <a:chExt cx="0" cy="0"/>
        </a:xfrm>
      </p:grpSpPr>
      <p:sp>
        <p:nvSpPr>
          <p:cNvPr id="4" name="Rectangle 3"/>
          <p:cNvSpPr/>
          <p:nvPr/>
        </p:nvSpPr>
        <p:spPr>
          <a:xfrm>
            <a:off x="0" y="4885386"/>
            <a:ext cx="9144000" cy="905814"/>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2400" y="4741677"/>
            <a:ext cx="8839200" cy="1209542"/>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1000" y="4648200"/>
            <a:ext cx="8382000" cy="1386840"/>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2910" y="4572008"/>
            <a:ext cx="7924800" cy="1548899"/>
          </a:xfrm>
          <a:prstGeom prst="rect">
            <a:avLst/>
          </a:prstGeom>
          <a:solidFill>
            <a:schemeClr val="tx1"/>
          </a:solidFill>
          <a:ln w="44450">
            <a:solidFill>
              <a:schemeClr val="accent5">
                <a:lumMod val="60000"/>
                <a:lumOff val="40000"/>
              </a:schemeClr>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609600" y="4646932"/>
            <a:ext cx="6477000" cy="1399032"/>
          </a:xfrm>
        </p:spPr>
        <p:txBody>
          <a:bodyPr>
            <a:normAutofit/>
          </a:bodyPr>
          <a:lstStyle/>
          <a:p>
            <a:r>
              <a:rPr lang="id-ID" sz="2400" dirty="0" smtClean="0">
                <a:ln w="6350">
                  <a:noFill/>
                </a:ln>
                <a:solidFill>
                  <a:schemeClr val="accent5">
                    <a:lumMod val="60000"/>
                    <a:lumOff val="40000"/>
                  </a:schemeClr>
                </a:solidFill>
                <a:effectLst/>
                <a:latin typeface="+mn-lt"/>
                <a:cs typeface="Segoe UI Light" panose="020B0502040204020203" pitchFamily="34" charset="0"/>
              </a:rPr>
              <a:t>Essentials of Records Management</a:t>
            </a:r>
            <a:endParaRPr lang="en-US" sz="2400" dirty="0">
              <a:ln w="6350">
                <a:noFill/>
              </a:ln>
              <a:solidFill>
                <a:schemeClr val="accent5">
                  <a:lumMod val="60000"/>
                  <a:lumOff val="40000"/>
                </a:schemeClr>
              </a:solidFill>
              <a:effectLst/>
              <a:latin typeface="+mn-lt"/>
              <a:cs typeface="Segoe UI Light" panose="020B0502040204020203" pitchFamily="34" charset="0"/>
            </a:endParaRPr>
          </a:p>
        </p:txBody>
      </p:sp>
      <p:grpSp>
        <p:nvGrpSpPr>
          <p:cNvPr id="2" name="Group 8"/>
          <p:cNvGrpSpPr/>
          <p:nvPr/>
        </p:nvGrpSpPr>
        <p:grpSpPr>
          <a:xfrm>
            <a:off x="7680101" y="5117848"/>
            <a:ext cx="457200" cy="457200"/>
            <a:chOff x="7924800" y="6019800"/>
            <a:chExt cx="457200" cy="457200"/>
          </a:xfrm>
        </p:grpSpPr>
        <p:cxnSp>
          <p:nvCxnSpPr>
            <p:cNvPr id="10" name="Straight Arrow Connector 9">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11" name="Donut 10"/>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981952454"/>
      </p:ext>
    </p:extLst>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a:off x="428596" y="1219201"/>
            <a:ext cx="3786215" cy="5353071"/>
          </a:xfrm>
          <a:prstGeom prst="rect">
            <a:avLst/>
          </a:prstGeom>
        </p:spPr>
      </p:pic>
      <p:sp>
        <p:nvSpPr>
          <p:cNvPr id="6" name="Rectangle 5"/>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8077200" y="381000"/>
            <a:ext cx="457200" cy="457200"/>
            <a:chOff x="7924800" y="6019800"/>
            <a:chExt cx="457200" cy="457200"/>
          </a:xfrm>
        </p:grpSpPr>
        <p:cxnSp>
          <p:nvCxnSpPr>
            <p:cNvPr id="8" name="Straight Arrow Connector 7">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itle 15"/>
          <p:cNvSpPr>
            <a:spLocks noGrp="1"/>
          </p:cNvSpPr>
          <p:nvPr>
            <p:ph type="title"/>
          </p:nvPr>
        </p:nvSpPr>
        <p:spPr>
          <a:xfrm>
            <a:off x="0" y="141904"/>
            <a:ext cx="8439955" cy="924896"/>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Essentials of Records Management</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sp>
        <p:nvSpPr>
          <p:cNvPr id="11" name="Rectangle 10"/>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 </a:t>
            </a:r>
            <a:r>
              <a:rPr lang="en-US" sz="1600" dirty="0" smtClean="0"/>
              <a:t>Comprehensive</a:t>
            </a:r>
            <a:r>
              <a:rPr lang="id-ID" sz="1600" dirty="0" smtClean="0"/>
              <a:t> </a:t>
            </a:r>
            <a:r>
              <a:rPr lang="en-US" sz="1600" b="1" dirty="0" smtClean="0"/>
              <a:t>:</a:t>
            </a:r>
            <a:r>
              <a:rPr lang="en-US" sz="1600" dirty="0" smtClean="0"/>
              <a:t> The records should be such as can be easily understood when retrieved back for planning, policy making and decision making. The language used should be simple and understandable.</a:t>
            </a:r>
            <a:endParaRPr lang="id-ID" sz="1600" dirty="0" smtClean="0"/>
          </a:p>
          <a:p>
            <a:endParaRPr lang="en-US" sz="1400" dirty="0" smtClean="0"/>
          </a:p>
          <a:p>
            <a:r>
              <a:rPr lang="en-US" sz="1600" dirty="0" smtClean="0"/>
              <a:t>Properly planned</a:t>
            </a:r>
            <a:r>
              <a:rPr lang="id-ID" sz="1600" dirty="0" smtClean="0"/>
              <a:t> </a:t>
            </a:r>
            <a:r>
              <a:rPr lang="en-US" sz="1600" dirty="0" smtClean="0"/>
              <a:t>: The records are to be screened at regular intervals of time to weed out the information not required for future. In this way we can reduce the paper work to 25%. This would indirectly help us in locating the desired information quickly.</a:t>
            </a:r>
            <a:endParaRPr lang="id-ID" sz="1600" dirty="0" smtClean="0"/>
          </a:p>
          <a:p>
            <a:endParaRPr lang="en-US" sz="1400" dirty="0" smtClean="0"/>
          </a:p>
          <a:p>
            <a:r>
              <a:rPr lang="en-US" sz="1600" dirty="0" smtClean="0"/>
              <a:t>Economical</a:t>
            </a:r>
            <a:r>
              <a:rPr lang="id-ID" sz="1600" dirty="0" smtClean="0"/>
              <a:t> </a:t>
            </a:r>
            <a:r>
              <a:rPr lang="en-US" sz="1600" dirty="0" smtClean="0"/>
              <a:t>: We should manage the records economically so that we may achieve more with minimum efforts.</a:t>
            </a:r>
          </a:p>
        </p:txBody>
      </p:sp>
      <p:grpSp>
        <p:nvGrpSpPr>
          <p:cNvPr id="18" name="Group 17"/>
          <p:cNvGrpSpPr/>
          <p:nvPr/>
        </p:nvGrpSpPr>
        <p:grpSpPr>
          <a:xfrm>
            <a:off x="4343400" y="3071810"/>
            <a:ext cx="567422" cy="461665"/>
            <a:chOff x="4338928" y="1329421"/>
            <a:chExt cx="567422" cy="461665"/>
          </a:xfrm>
        </p:grpSpPr>
        <p:sp>
          <p:nvSpPr>
            <p:cNvPr id="19" name="Donut 18"/>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2</a:t>
              </a:r>
              <a:endParaRPr lang="en-US" sz="2400" b="1" dirty="0">
                <a:latin typeface="Segoe UI Light" panose="020B0502040204020203" pitchFamily="34" charset="0"/>
                <a:cs typeface="Segoe UI Light" panose="020B0502040204020203" pitchFamily="34" charset="0"/>
              </a:endParaRPr>
            </a:p>
          </p:txBody>
        </p:sp>
      </p:grpSp>
      <p:grpSp>
        <p:nvGrpSpPr>
          <p:cNvPr id="21" name="Group 20"/>
          <p:cNvGrpSpPr/>
          <p:nvPr/>
        </p:nvGrpSpPr>
        <p:grpSpPr>
          <a:xfrm>
            <a:off x="4343400" y="5286388"/>
            <a:ext cx="567422" cy="461665"/>
            <a:chOff x="4338928" y="1329421"/>
            <a:chExt cx="567422" cy="461665"/>
          </a:xfrm>
        </p:grpSpPr>
        <p:sp>
          <p:nvSpPr>
            <p:cNvPr id="22" name="Donut 21"/>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3</a:t>
              </a:r>
              <a:endParaRPr lang="en-US" sz="2400" b="1" dirty="0">
                <a:latin typeface="Segoe UI Light" panose="020B0502040204020203" pitchFamily="34" charset="0"/>
                <a:cs typeface="Segoe UI Light" panose="020B0502040204020203" pitchFamily="34" charset="0"/>
              </a:endParaRPr>
            </a:p>
          </p:txBody>
        </p:sp>
      </p:grpSp>
      <p:grpSp>
        <p:nvGrpSpPr>
          <p:cNvPr id="24" name="Group 23"/>
          <p:cNvGrpSpPr/>
          <p:nvPr/>
        </p:nvGrpSpPr>
        <p:grpSpPr>
          <a:xfrm>
            <a:off x="4343400" y="1428736"/>
            <a:ext cx="567422" cy="548640"/>
            <a:chOff x="4338928" y="1329421"/>
            <a:chExt cx="567422" cy="548640"/>
          </a:xfrm>
        </p:grpSpPr>
        <p:sp>
          <p:nvSpPr>
            <p:cNvPr id="25" name="Donut 24"/>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4357710" y="1329421"/>
              <a:ext cx="548640" cy="548640"/>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1</a:t>
              </a:r>
              <a:endParaRPr lang="en-US" sz="2400" b="1" dirty="0">
                <a:latin typeface="Segoe UI Light" panose="020B0502040204020203" pitchFamily="34" charset="0"/>
                <a:cs typeface="Segoe UI Light" panose="020B0502040204020203" pitchFamily="34" charset="0"/>
              </a:endParaRPr>
            </a:p>
          </p:txBody>
        </p:sp>
      </p:grpSp>
    </p:spTree>
    <p:extLst>
      <p:ext uri="{BB962C8B-B14F-4D97-AF65-F5344CB8AC3E}">
        <p14:creationId xmlns:p14="http://schemas.microsoft.com/office/powerpoint/2010/main" val="136480920"/>
      </p:ext>
    </p:extLst>
  </p:cSld>
  <p:clrMapOvr>
    <a:masterClrMapping/>
  </p:clrMapOvr>
  <p:transition spd="slow">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14349" y="1219201"/>
            <a:ext cx="3500462" cy="5424509"/>
          </a:xfrm>
          <a:prstGeom prst="rect">
            <a:avLst/>
          </a:prstGeom>
        </p:spPr>
      </p:pic>
      <p:sp>
        <p:nvSpPr>
          <p:cNvPr id="6" name="Rectangle 5"/>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8077200" y="381000"/>
            <a:ext cx="457200" cy="457200"/>
            <a:chOff x="7924800" y="6019800"/>
            <a:chExt cx="457200" cy="457200"/>
          </a:xfrm>
        </p:grpSpPr>
        <p:cxnSp>
          <p:nvCxnSpPr>
            <p:cNvPr id="8" name="Straight Arrow Connector 7">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itle 15"/>
          <p:cNvSpPr>
            <a:spLocks noGrp="1"/>
          </p:cNvSpPr>
          <p:nvPr>
            <p:ph type="title"/>
          </p:nvPr>
        </p:nvSpPr>
        <p:spPr>
          <a:xfrm>
            <a:off x="0" y="141904"/>
            <a:ext cx="8439955" cy="924896"/>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Essentials of Records Management</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sp>
        <p:nvSpPr>
          <p:cNvPr id="11" name="Rectangle 10"/>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 </a:t>
            </a:r>
            <a:r>
              <a:rPr lang="en-US" dirty="0" smtClean="0"/>
              <a:t>Accurate</a:t>
            </a:r>
            <a:r>
              <a:rPr lang="id-ID" dirty="0" smtClean="0"/>
              <a:t> </a:t>
            </a:r>
            <a:r>
              <a:rPr lang="en-US" dirty="0" smtClean="0"/>
              <a:t>: The records should be accurate otherwise its utility would be doubtful.</a:t>
            </a:r>
          </a:p>
          <a:p>
            <a:endParaRPr lang="id-ID" dirty="0" smtClean="0"/>
          </a:p>
          <a:p>
            <a:r>
              <a:rPr lang="en-US" dirty="0" smtClean="0"/>
              <a:t>Timely</a:t>
            </a:r>
            <a:r>
              <a:rPr lang="id-ID" dirty="0" smtClean="0"/>
              <a:t> </a:t>
            </a:r>
            <a:r>
              <a:rPr lang="en-US" dirty="0" smtClean="0"/>
              <a:t>: The time taken in retrieving the information should be as short as possible. Reducing retrieval time is essential for effective material management.</a:t>
            </a:r>
            <a:endParaRPr lang="id-ID" dirty="0" smtClean="0"/>
          </a:p>
          <a:p>
            <a:endParaRPr lang="en-US" dirty="0" smtClean="0"/>
          </a:p>
          <a:p>
            <a:r>
              <a:rPr lang="en-US" dirty="0" smtClean="0"/>
              <a:t>Classification</a:t>
            </a:r>
            <a:r>
              <a:rPr lang="id-ID" dirty="0" smtClean="0"/>
              <a:t> </a:t>
            </a:r>
            <a:r>
              <a:rPr lang="en-US" dirty="0" smtClean="0"/>
              <a:t>: Records must be classified to be of practical use. The classification is done either on the basis of subjects or chronology.</a:t>
            </a:r>
            <a:endParaRPr lang="en-US" dirty="0"/>
          </a:p>
        </p:txBody>
      </p:sp>
      <p:grpSp>
        <p:nvGrpSpPr>
          <p:cNvPr id="15" name="Group 14"/>
          <p:cNvGrpSpPr/>
          <p:nvPr/>
        </p:nvGrpSpPr>
        <p:grpSpPr>
          <a:xfrm>
            <a:off x="4343400" y="1571612"/>
            <a:ext cx="567422" cy="461665"/>
            <a:chOff x="4338928" y="1329421"/>
            <a:chExt cx="567422" cy="461665"/>
          </a:xfrm>
        </p:grpSpPr>
        <p:sp>
          <p:nvSpPr>
            <p:cNvPr id="16" name="Donut 15"/>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4</a:t>
              </a:r>
              <a:endParaRPr lang="en-US" sz="2400" b="1" dirty="0">
                <a:latin typeface="Segoe UI Light" panose="020B0502040204020203" pitchFamily="34" charset="0"/>
                <a:cs typeface="Segoe UI Light" panose="020B0502040204020203" pitchFamily="34" charset="0"/>
              </a:endParaRPr>
            </a:p>
          </p:txBody>
        </p:sp>
      </p:grpSp>
      <p:grpSp>
        <p:nvGrpSpPr>
          <p:cNvPr id="27" name="Group 26"/>
          <p:cNvGrpSpPr/>
          <p:nvPr/>
        </p:nvGrpSpPr>
        <p:grpSpPr>
          <a:xfrm>
            <a:off x="4343400" y="2714620"/>
            <a:ext cx="567422" cy="461665"/>
            <a:chOff x="4338928" y="1329421"/>
            <a:chExt cx="567422" cy="461665"/>
          </a:xfrm>
        </p:grpSpPr>
        <p:sp>
          <p:nvSpPr>
            <p:cNvPr id="28" name="Donut 27"/>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5</a:t>
              </a:r>
              <a:endParaRPr lang="en-US" sz="2400" b="1" dirty="0">
                <a:latin typeface="Segoe UI Light" panose="020B0502040204020203" pitchFamily="34" charset="0"/>
                <a:cs typeface="Segoe UI Light" panose="020B0502040204020203" pitchFamily="34" charset="0"/>
              </a:endParaRPr>
            </a:p>
          </p:txBody>
        </p:sp>
      </p:grpSp>
      <p:grpSp>
        <p:nvGrpSpPr>
          <p:cNvPr id="30" name="Group 29"/>
          <p:cNvGrpSpPr/>
          <p:nvPr/>
        </p:nvGrpSpPr>
        <p:grpSpPr>
          <a:xfrm>
            <a:off x="4343400" y="4572000"/>
            <a:ext cx="567422" cy="461665"/>
            <a:chOff x="4338928" y="1329421"/>
            <a:chExt cx="567422" cy="461665"/>
          </a:xfrm>
        </p:grpSpPr>
        <p:sp>
          <p:nvSpPr>
            <p:cNvPr id="31" name="Donut 30"/>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6</a:t>
              </a:r>
              <a:endParaRPr lang="en-US" sz="2400" b="1" dirty="0">
                <a:latin typeface="Segoe UI Light" panose="020B0502040204020203" pitchFamily="34" charset="0"/>
                <a:cs typeface="Segoe UI Light" panose="020B0502040204020203" pitchFamily="34" charset="0"/>
              </a:endParaRPr>
            </a:p>
          </p:txBody>
        </p:sp>
      </p:grpSp>
      <p:grpSp>
        <p:nvGrpSpPr>
          <p:cNvPr id="42" name="Group 41"/>
          <p:cNvGrpSpPr/>
          <p:nvPr/>
        </p:nvGrpSpPr>
        <p:grpSpPr>
          <a:xfrm flipH="1">
            <a:off x="7543800" y="381000"/>
            <a:ext cx="457200" cy="457200"/>
            <a:chOff x="7924800" y="6019800"/>
            <a:chExt cx="457200" cy="457200"/>
          </a:xfrm>
        </p:grpSpPr>
        <p:cxnSp>
          <p:nvCxnSpPr>
            <p:cNvPr id="43" name="Straight Arrow Connector 42">
              <a:hlinkClick r:id="rId3" action="ppaction://hlinksldjump"/>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44" name="Donut 43"/>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610946246"/>
      </p:ext>
    </p:extLst>
  </p:cSld>
  <p:clrMapOvr>
    <a:masterClrMapping/>
  </p:clrMapOvr>
  <p:transition spd="slow">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9000"/>
          </a:stretch>
        </a:blipFill>
        <a:effectLst/>
      </p:bgPr>
    </p:bg>
    <p:spTree>
      <p:nvGrpSpPr>
        <p:cNvPr id="1" name=""/>
        <p:cNvGrpSpPr/>
        <p:nvPr/>
      </p:nvGrpSpPr>
      <p:grpSpPr>
        <a:xfrm>
          <a:off x="0" y="0"/>
          <a:ext cx="0" cy="0"/>
          <a:chOff x="0" y="0"/>
          <a:chExt cx="0" cy="0"/>
        </a:xfrm>
      </p:grpSpPr>
      <p:sp>
        <p:nvSpPr>
          <p:cNvPr id="4" name="Rectangle 3"/>
          <p:cNvSpPr/>
          <p:nvPr/>
        </p:nvSpPr>
        <p:spPr>
          <a:xfrm>
            <a:off x="0" y="4885386"/>
            <a:ext cx="9144000" cy="905814"/>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2400" y="4741677"/>
            <a:ext cx="8839200" cy="1209542"/>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1000" y="4648200"/>
            <a:ext cx="8382000" cy="1386840"/>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2910" y="4572008"/>
            <a:ext cx="7924800" cy="1548899"/>
          </a:xfrm>
          <a:prstGeom prst="rect">
            <a:avLst/>
          </a:prstGeom>
          <a:solidFill>
            <a:schemeClr val="tx1"/>
          </a:solidFill>
          <a:ln w="44450">
            <a:solidFill>
              <a:schemeClr val="accent5">
                <a:lumMod val="60000"/>
                <a:lumOff val="40000"/>
              </a:schemeClr>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609600" y="4646932"/>
            <a:ext cx="6477000" cy="1399032"/>
          </a:xfrm>
        </p:spPr>
        <p:txBody>
          <a:bodyPr>
            <a:normAutofit/>
          </a:bodyPr>
          <a:lstStyle/>
          <a:p>
            <a:r>
              <a:rPr lang="id-ID" sz="3600" dirty="0" smtClean="0">
                <a:ln w="6350">
                  <a:noFill/>
                </a:ln>
                <a:solidFill>
                  <a:schemeClr val="accent5">
                    <a:lumMod val="60000"/>
                    <a:lumOff val="40000"/>
                  </a:schemeClr>
                </a:solidFill>
                <a:effectLst/>
                <a:latin typeface="+mn-lt"/>
                <a:cs typeface="Segoe UI Light" panose="020B0502040204020203" pitchFamily="34" charset="0"/>
              </a:rPr>
              <a:t>Types Of Damages</a:t>
            </a:r>
            <a:endParaRPr lang="en-US" sz="3600" dirty="0">
              <a:ln w="6350">
                <a:noFill/>
              </a:ln>
              <a:solidFill>
                <a:schemeClr val="accent5">
                  <a:lumMod val="60000"/>
                  <a:lumOff val="40000"/>
                </a:schemeClr>
              </a:solidFill>
              <a:effectLst/>
              <a:latin typeface="+mn-lt"/>
              <a:cs typeface="Segoe UI Light" panose="020B0502040204020203" pitchFamily="34" charset="0"/>
            </a:endParaRPr>
          </a:p>
        </p:txBody>
      </p:sp>
      <p:grpSp>
        <p:nvGrpSpPr>
          <p:cNvPr id="2" name="Group 8"/>
          <p:cNvGrpSpPr/>
          <p:nvPr/>
        </p:nvGrpSpPr>
        <p:grpSpPr>
          <a:xfrm>
            <a:off x="7680101" y="5117848"/>
            <a:ext cx="457200" cy="457200"/>
            <a:chOff x="7924800" y="6019800"/>
            <a:chExt cx="457200" cy="457200"/>
          </a:xfrm>
        </p:grpSpPr>
        <p:cxnSp>
          <p:nvCxnSpPr>
            <p:cNvPr id="10" name="Straight Arrow Connector 9">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11" name="Donut 10"/>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981952454"/>
      </p:ext>
    </p:extLst>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a:off x="642911" y="1214422"/>
            <a:ext cx="3500462" cy="5143536"/>
          </a:xfrm>
          <a:prstGeom prst="rect">
            <a:avLst/>
          </a:prstGeom>
        </p:spPr>
      </p:pic>
      <p:sp>
        <p:nvSpPr>
          <p:cNvPr id="6" name="Rectangle 5"/>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6"/>
          <p:cNvGrpSpPr/>
          <p:nvPr/>
        </p:nvGrpSpPr>
        <p:grpSpPr>
          <a:xfrm>
            <a:off x="8077200" y="381000"/>
            <a:ext cx="457200" cy="457200"/>
            <a:chOff x="7924800" y="6019800"/>
            <a:chExt cx="457200" cy="457200"/>
          </a:xfrm>
        </p:grpSpPr>
        <p:cxnSp>
          <p:nvCxnSpPr>
            <p:cNvPr id="8" name="Straight Arrow Connector 7">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itle 15"/>
          <p:cNvSpPr>
            <a:spLocks noGrp="1"/>
          </p:cNvSpPr>
          <p:nvPr>
            <p:ph type="title"/>
          </p:nvPr>
        </p:nvSpPr>
        <p:spPr>
          <a:xfrm>
            <a:off x="0" y="141904"/>
            <a:ext cx="8439955" cy="924896"/>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Types of Damages</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sp>
        <p:nvSpPr>
          <p:cNvPr id="11" name="Rectangle 10"/>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With age it may become weak. Sometimes paper gets so weak that it gets broken into pieces.</a:t>
            </a:r>
            <a:endParaRPr lang="id-ID" sz="1400" dirty="0" smtClean="0"/>
          </a:p>
          <a:p>
            <a:endParaRPr lang="en-US" sz="1400" dirty="0" smtClean="0"/>
          </a:p>
          <a:p>
            <a:r>
              <a:rPr lang="en-US" sz="1400" dirty="0" smtClean="0"/>
              <a:t>There may be a </a:t>
            </a:r>
            <a:r>
              <a:rPr lang="en-US" sz="1400" dirty="0" err="1" smtClean="0"/>
              <a:t>colour</a:t>
            </a:r>
            <a:r>
              <a:rPr lang="en-US" sz="1400" dirty="0" smtClean="0"/>
              <a:t> alteration in it and it may get yellowed.</a:t>
            </a:r>
            <a:endParaRPr lang="id-ID" sz="1400" dirty="0" smtClean="0"/>
          </a:p>
          <a:p>
            <a:endParaRPr lang="en-US" sz="1400" dirty="0" smtClean="0"/>
          </a:p>
          <a:p>
            <a:r>
              <a:rPr lang="en-US" sz="1400" dirty="0" smtClean="0"/>
              <a:t>Dust and dirt may be present on the surface.</a:t>
            </a:r>
            <a:endParaRPr lang="id-ID" sz="1400" dirty="0" smtClean="0"/>
          </a:p>
          <a:p>
            <a:endParaRPr lang="id-ID" sz="1400" dirty="0" smtClean="0"/>
          </a:p>
          <a:p>
            <a:r>
              <a:rPr lang="en-US" sz="1400" dirty="0" smtClean="0"/>
              <a:t>Insects of various types may have damaged the document.</a:t>
            </a:r>
            <a:endParaRPr lang="id-ID" sz="1400" dirty="0" smtClean="0"/>
          </a:p>
          <a:p>
            <a:endParaRPr lang="id-ID" sz="1400" dirty="0" smtClean="0"/>
          </a:p>
          <a:p>
            <a:r>
              <a:rPr lang="en-US" sz="1400" dirty="0" smtClean="0"/>
              <a:t>Fungi may be actively present, or may have damaged the paper in the past.</a:t>
            </a:r>
            <a:endParaRPr lang="id-ID" sz="1400" dirty="0" smtClean="0"/>
          </a:p>
          <a:p>
            <a:endParaRPr lang="id-ID" sz="1400" dirty="0" smtClean="0"/>
          </a:p>
          <a:p>
            <a:r>
              <a:rPr lang="en-US" sz="1400" dirty="0" smtClean="0"/>
              <a:t>The document may have got stained by various means e.g.: water stains, fungus stains oil stains, ink stains or simply dirt stains.</a:t>
            </a:r>
            <a:endParaRPr lang="en-US" sz="1400" dirty="0"/>
          </a:p>
        </p:txBody>
      </p:sp>
      <p:grpSp>
        <p:nvGrpSpPr>
          <p:cNvPr id="3" name="Group 17"/>
          <p:cNvGrpSpPr/>
          <p:nvPr/>
        </p:nvGrpSpPr>
        <p:grpSpPr>
          <a:xfrm>
            <a:off x="4343400" y="2500306"/>
            <a:ext cx="567422" cy="461665"/>
            <a:chOff x="4338928" y="1329421"/>
            <a:chExt cx="567422" cy="461665"/>
          </a:xfrm>
        </p:grpSpPr>
        <p:sp>
          <p:nvSpPr>
            <p:cNvPr id="19" name="Donut 18"/>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2</a:t>
              </a:r>
              <a:endParaRPr lang="en-US" sz="2400" b="1" dirty="0">
                <a:latin typeface="Segoe UI Light" panose="020B0502040204020203" pitchFamily="34" charset="0"/>
                <a:cs typeface="Segoe UI Light" panose="020B0502040204020203" pitchFamily="34" charset="0"/>
              </a:endParaRPr>
            </a:p>
          </p:txBody>
        </p:sp>
      </p:grpSp>
      <p:grpSp>
        <p:nvGrpSpPr>
          <p:cNvPr id="4" name="Group 20"/>
          <p:cNvGrpSpPr/>
          <p:nvPr/>
        </p:nvGrpSpPr>
        <p:grpSpPr>
          <a:xfrm>
            <a:off x="4343400" y="3071810"/>
            <a:ext cx="567422" cy="461665"/>
            <a:chOff x="4338928" y="1329421"/>
            <a:chExt cx="567422" cy="461665"/>
          </a:xfrm>
        </p:grpSpPr>
        <p:sp>
          <p:nvSpPr>
            <p:cNvPr id="22" name="Donut 21"/>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3</a:t>
              </a:r>
              <a:endParaRPr lang="en-US" sz="2400" b="1" dirty="0">
                <a:latin typeface="Segoe UI Light" panose="020B0502040204020203" pitchFamily="34" charset="0"/>
                <a:cs typeface="Segoe UI Light" panose="020B0502040204020203" pitchFamily="34" charset="0"/>
              </a:endParaRPr>
            </a:p>
          </p:txBody>
        </p:sp>
      </p:grpSp>
      <p:grpSp>
        <p:nvGrpSpPr>
          <p:cNvPr id="5" name="Group 23"/>
          <p:cNvGrpSpPr/>
          <p:nvPr/>
        </p:nvGrpSpPr>
        <p:grpSpPr>
          <a:xfrm>
            <a:off x="4343400" y="1643050"/>
            <a:ext cx="567422" cy="548640"/>
            <a:chOff x="4338928" y="1329421"/>
            <a:chExt cx="567422" cy="548640"/>
          </a:xfrm>
        </p:grpSpPr>
        <p:sp>
          <p:nvSpPr>
            <p:cNvPr id="25" name="Donut 24"/>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4357710" y="1329421"/>
              <a:ext cx="548640" cy="548640"/>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1</a:t>
              </a:r>
              <a:endParaRPr lang="en-US" sz="2400" b="1" dirty="0">
                <a:latin typeface="Segoe UI Light" panose="020B0502040204020203" pitchFamily="34" charset="0"/>
                <a:cs typeface="Segoe UI Light" panose="020B0502040204020203" pitchFamily="34" charset="0"/>
              </a:endParaRPr>
            </a:p>
          </p:txBody>
        </p:sp>
      </p:grpSp>
      <p:grpSp>
        <p:nvGrpSpPr>
          <p:cNvPr id="21" name="Group 20"/>
          <p:cNvGrpSpPr/>
          <p:nvPr/>
        </p:nvGrpSpPr>
        <p:grpSpPr>
          <a:xfrm>
            <a:off x="4361768" y="3824591"/>
            <a:ext cx="567422" cy="461665"/>
            <a:chOff x="4338928" y="1329421"/>
            <a:chExt cx="567422" cy="461665"/>
          </a:xfrm>
        </p:grpSpPr>
        <p:sp>
          <p:nvSpPr>
            <p:cNvPr id="24" name="Donut 23"/>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TextBox 26"/>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4</a:t>
              </a:r>
              <a:endParaRPr lang="en-US" sz="2400" b="1" dirty="0">
                <a:latin typeface="Segoe UI Light" panose="020B0502040204020203" pitchFamily="34" charset="0"/>
                <a:cs typeface="Segoe UI Light" panose="020B0502040204020203" pitchFamily="34" charset="0"/>
              </a:endParaRPr>
            </a:p>
          </p:txBody>
        </p:sp>
      </p:grpSp>
      <p:grpSp>
        <p:nvGrpSpPr>
          <p:cNvPr id="28" name="Group 20"/>
          <p:cNvGrpSpPr/>
          <p:nvPr/>
        </p:nvGrpSpPr>
        <p:grpSpPr>
          <a:xfrm>
            <a:off x="4361768" y="4429132"/>
            <a:ext cx="567422" cy="461665"/>
            <a:chOff x="4338928" y="1329421"/>
            <a:chExt cx="567422" cy="461665"/>
          </a:xfrm>
        </p:grpSpPr>
        <p:sp>
          <p:nvSpPr>
            <p:cNvPr id="29" name="Donut 28"/>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5</a:t>
              </a:r>
              <a:endParaRPr lang="en-US" sz="2400" b="1" dirty="0">
                <a:latin typeface="Segoe UI Light" panose="020B0502040204020203" pitchFamily="34" charset="0"/>
                <a:cs typeface="Segoe UI Light" panose="020B0502040204020203" pitchFamily="34" charset="0"/>
              </a:endParaRPr>
            </a:p>
          </p:txBody>
        </p:sp>
      </p:grpSp>
      <p:grpSp>
        <p:nvGrpSpPr>
          <p:cNvPr id="31" name="Group 20"/>
          <p:cNvGrpSpPr/>
          <p:nvPr/>
        </p:nvGrpSpPr>
        <p:grpSpPr>
          <a:xfrm>
            <a:off x="4357686" y="5110475"/>
            <a:ext cx="567422" cy="461665"/>
            <a:chOff x="4338928" y="1329421"/>
            <a:chExt cx="567422" cy="461665"/>
          </a:xfrm>
        </p:grpSpPr>
        <p:sp>
          <p:nvSpPr>
            <p:cNvPr id="32" name="Donut 31"/>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TextBox 32"/>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6</a:t>
              </a:r>
              <a:endParaRPr lang="en-US" sz="2400" b="1" dirty="0">
                <a:latin typeface="Segoe UI Light" panose="020B0502040204020203" pitchFamily="34" charset="0"/>
                <a:cs typeface="Segoe UI Light" panose="020B0502040204020203" pitchFamily="34" charset="0"/>
              </a:endParaRPr>
            </a:p>
          </p:txBody>
        </p:sp>
      </p:grpSp>
    </p:spTree>
    <p:extLst>
      <p:ext uri="{BB962C8B-B14F-4D97-AF65-F5344CB8AC3E}">
        <p14:creationId xmlns:p14="http://schemas.microsoft.com/office/powerpoint/2010/main" val="136480920"/>
      </p:ext>
    </p:extLst>
  </p:cSld>
  <p:clrMapOvr>
    <a:masterClrMapping/>
  </p:clrMapOvr>
  <p:transition spd="slow">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a:off x="642911" y="1214422"/>
            <a:ext cx="3500462" cy="5143536"/>
          </a:xfrm>
          <a:prstGeom prst="rect">
            <a:avLst/>
          </a:prstGeom>
        </p:spPr>
      </p:pic>
      <p:sp>
        <p:nvSpPr>
          <p:cNvPr id="6" name="Rectangle 5"/>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6"/>
          <p:cNvGrpSpPr/>
          <p:nvPr/>
        </p:nvGrpSpPr>
        <p:grpSpPr>
          <a:xfrm>
            <a:off x="8077200" y="381000"/>
            <a:ext cx="457200" cy="457200"/>
            <a:chOff x="7924800" y="6019800"/>
            <a:chExt cx="457200" cy="457200"/>
          </a:xfrm>
        </p:grpSpPr>
        <p:cxnSp>
          <p:nvCxnSpPr>
            <p:cNvPr id="8" name="Straight Arrow Connector 7">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itle 15"/>
          <p:cNvSpPr>
            <a:spLocks noGrp="1"/>
          </p:cNvSpPr>
          <p:nvPr>
            <p:ph type="title"/>
          </p:nvPr>
        </p:nvSpPr>
        <p:spPr>
          <a:xfrm>
            <a:off x="0" y="141904"/>
            <a:ext cx="8439955" cy="924896"/>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Types of Damages</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sp>
        <p:nvSpPr>
          <p:cNvPr id="11" name="Rectangle 10"/>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Water may have affected the paper at some time, and besides staining, it may have made it limp.</a:t>
            </a:r>
            <a:endParaRPr lang="id-ID" sz="1400" dirty="0" smtClean="0"/>
          </a:p>
          <a:p>
            <a:endParaRPr lang="en-US" sz="1400" dirty="0" smtClean="0"/>
          </a:p>
          <a:p>
            <a:r>
              <a:rPr lang="en-US" sz="1400" dirty="0" smtClean="0"/>
              <a:t>In prolonged contact with water it may become soggy.</a:t>
            </a:r>
            <a:endParaRPr lang="id-ID" sz="1400" dirty="0" smtClean="0"/>
          </a:p>
          <a:p>
            <a:endParaRPr lang="en-US" sz="1400" dirty="0" smtClean="0"/>
          </a:p>
          <a:p>
            <a:r>
              <a:rPr lang="en-US" sz="1400" dirty="0" smtClean="0"/>
              <a:t>The sizing materials may have deteriorated, making the paper loose or soft.</a:t>
            </a:r>
            <a:endParaRPr lang="id-ID" sz="1400" dirty="0" smtClean="0"/>
          </a:p>
          <a:p>
            <a:endParaRPr lang="en-US" sz="1400" dirty="0" smtClean="0"/>
          </a:p>
          <a:p>
            <a:r>
              <a:rPr lang="en-US" sz="1400" dirty="0" smtClean="0"/>
              <a:t>The document may not be complete and some part may be missing.</a:t>
            </a:r>
            <a:endParaRPr lang="id-ID" sz="1400" dirty="0" smtClean="0"/>
          </a:p>
          <a:p>
            <a:endParaRPr lang="en-US" sz="1400" dirty="0" smtClean="0"/>
          </a:p>
          <a:p>
            <a:r>
              <a:rPr lang="en-US" sz="1400" dirty="0" smtClean="0"/>
              <a:t>If the paper is kept folded, it may become weak or may break at the creases.</a:t>
            </a:r>
            <a:endParaRPr lang="id-ID" sz="1400" dirty="0" smtClean="0"/>
          </a:p>
          <a:p>
            <a:endParaRPr lang="en-US" sz="1400" dirty="0" smtClean="0"/>
          </a:p>
          <a:p>
            <a:r>
              <a:rPr lang="en-US" sz="1400" dirty="0" smtClean="0"/>
              <a:t>These are only examples, and apart from them, there may be some other types of defects also present in the paper.</a:t>
            </a:r>
          </a:p>
        </p:txBody>
      </p:sp>
      <p:grpSp>
        <p:nvGrpSpPr>
          <p:cNvPr id="3" name="Group 17"/>
          <p:cNvGrpSpPr/>
          <p:nvPr/>
        </p:nvGrpSpPr>
        <p:grpSpPr>
          <a:xfrm>
            <a:off x="4343400" y="2500306"/>
            <a:ext cx="567422" cy="461665"/>
            <a:chOff x="4338928" y="1329421"/>
            <a:chExt cx="567422" cy="461665"/>
          </a:xfrm>
        </p:grpSpPr>
        <p:sp>
          <p:nvSpPr>
            <p:cNvPr id="19" name="Donut 18"/>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8</a:t>
              </a:r>
              <a:endParaRPr lang="en-US" sz="2400" b="1" dirty="0">
                <a:latin typeface="Segoe UI Light" panose="020B0502040204020203" pitchFamily="34" charset="0"/>
                <a:cs typeface="Segoe UI Light" panose="020B0502040204020203" pitchFamily="34" charset="0"/>
              </a:endParaRPr>
            </a:p>
          </p:txBody>
        </p:sp>
      </p:grpSp>
      <p:grpSp>
        <p:nvGrpSpPr>
          <p:cNvPr id="4" name="Group 20"/>
          <p:cNvGrpSpPr/>
          <p:nvPr/>
        </p:nvGrpSpPr>
        <p:grpSpPr>
          <a:xfrm>
            <a:off x="4286248" y="3071810"/>
            <a:ext cx="567422" cy="461665"/>
            <a:chOff x="4338928" y="1329421"/>
            <a:chExt cx="567422" cy="461665"/>
          </a:xfrm>
        </p:grpSpPr>
        <p:sp>
          <p:nvSpPr>
            <p:cNvPr id="22" name="Donut 21"/>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9</a:t>
              </a:r>
              <a:endParaRPr lang="en-US" sz="2400" b="1" dirty="0">
                <a:latin typeface="Segoe UI Light" panose="020B0502040204020203" pitchFamily="34" charset="0"/>
                <a:cs typeface="Segoe UI Light" panose="020B0502040204020203" pitchFamily="34" charset="0"/>
              </a:endParaRPr>
            </a:p>
          </p:txBody>
        </p:sp>
      </p:grpSp>
      <p:grpSp>
        <p:nvGrpSpPr>
          <p:cNvPr id="5" name="Group 23"/>
          <p:cNvGrpSpPr/>
          <p:nvPr/>
        </p:nvGrpSpPr>
        <p:grpSpPr>
          <a:xfrm>
            <a:off x="4343400" y="1643050"/>
            <a:ext cx="567422" cy="461665"/>
            <a:chOff x="4338928" y="1329421"/>
            <a:chExt cx="567422" cy="461665"/>
          </a:xfrm>
        </p:grpSpPr>
        <p:sp>
          <p:nvSpPr>
            <p:cNvPr id="25" name="Donut 24"/>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7</a:t>
              </a:r>
              <a:endParaRPr lang="en-US" sz="2400" b="1" dirty="0">
                <a:latin typeface="Segoe UI Light" panose="020B0502040204020203" pitchFamily="34" charset="0"/>
                <a:cs typeface="Segoe UI Light" panose="020B0502040204020203" pitchFamily="34" charset="0"/>
              </a:endParaRPr>
            </a:p>
          </p:txBody>
        </p:sp>
      </p:grpSp>
      <p:grpSp>
        <p:nvGrpSpPr>
          <p:cNvPr id="7" name="Group 20"/>
          <p:cNvGrpSpPr/>
          <p:nvPr/>
        </p:nvGrpSpPr>
        <p:grpSpPr>
          <a:xfrm>
            <a:off x="4143372" y="3786190"/>
            <a:ext cx="642942" cy="571504"/>
            <a:chOff x="4338928" y="1371598"/>
            <a:chExt cx="427400" cy="377315"/>
          </a:xfrm>
        </p:grpSpPr>
        <p:sp>
          <p:nvSpPr>
            <p:cNvPr id="24" name="Donut 23"/>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TextBox 26"/>
            <p:cNvSpPr txBox="1"/>
            <p:nvPr/>
          </p:nvSpPr>
          <p:spPr>
            <a:xfrm>
              <a:off x="4354848" y="1406583"/>
              <a:ext cx="411480" cy="285161"/>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10</a:t>
              </a:r>
              <a:endParaRPr lang="en-US" sz="2400" b="1" dirty="0">
                <a:latin typeface="Segoe UI Light" panose="020B0502040204020203" pitchFamily="34" charset="0"/>
                <a:cs typeface="Segoe UI Light" panose="020B0502040204020203" pitchFamily="34" charset="0"/>
              </a:endParaRPr>
            </a:p>
          </p:txBody>
        </p:sp>
      </p:grpSp>
      <p:grpSp>
        <p:nvGrpSpPr>
          <p:cNvPr id="15" name="Group 20"/>
          <p:cNvGrpSpPr/>
          <p:nvPr/>
        </p:nvGrpSpPr>
        <p:grpSpPr>
          <a:xfrm>
            <a:off x="4143372" y="4572008"/>
            <a:ext cx="928694" cy="642942"/>
            <a:chOff x="4338928" y="1371598"/>
            <a:chExt cx="567422" cy="377315"/>
          </a:xfrm>
        </p:grpSpPr>
        <p:sp>
          <p:nvSpPr>
            <p:cNvPr id="29" name="Donut 28"/>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p:cNvSpPr txBox="1"/>
            <p:nvPr/>
          </p:nvSpPr>
          <p:spPr>
            <a:xfrm>
              <a:off x="4357710" y="1461326"/>
              <a:ext cx="548640" cy="213107"/>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11</a:t>
              </a:r>
              <a:endParaRPr lang="en-US" sz="2400" b="1" dirty="0">
                <a:latin typeface="Segoe UI Light" panose="020B0502040204020203" pitchFamily="34" charset="0"/>
                <a:cs typeface="Segoe UI Light" panose="020B0502040204020203" pitchFamily="34" charset="0"/>
              </a:endParaRPr>
            </a:p>
          </p:txBody>
        </p:sp>
      </p:grpSp>
      <p:grpSp>
        <p:nvGrpSpPr>
          <p:cNvPr id="31" name="Group 30"/>
          <p:cNvGrpSpPr/>
          <p:nvPr/>
        </p:nvGrpSpPr>
        <p:grpSpPr>
          <a:xfrm flipH="1">
            <a:off x="7543800" y="381000"/>
            <a:ext cx="457200" cy="457200"/>
            <a:chOff x="7924800" y="6019800"/>
            <a:chExt cx="457200" cy="457200"/>
          </a:xfrm>
        </p:grpSpPr>
        <p:cxnSp>
          <p:nvCxnSpPr>
            <p:cNvPr id="34" name="Straight Arrow Connector 33">
              <a:hlinkClick r:id="rId3" action="ppaction://hlinksldjump"/>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35" name="Donut 34"/>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36480920"/>
      </p:ext>
    </p:extLst>
  </p:cSld>
  <p:clrMapOvr>
    <a:masterClrMapping/>
  </p:clrMapOvr>
  <p:transition spd="slow">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3000"/>
          </a:stretch>
        </a:blipFill>
        <a:effectLst/>
      </p:bgPr>
    </p:bg>
    <p:spTree>
      <p:nvGrpSpPr>
        <p:cNvPr id="1" name=""/>
        <p:cNvGrpSpPr/>
        <p:nvPr/>
      </p:nvGrpSpPr>
      <p:grpSpPr>
        <a:xfrm>
          <a:off x="0" y="0"/>
          <a:ext cx="0" cy="0"/>
          <a:chOff x="0" y="0"/>
          <a:chExt cx="0" cy="0"/>
        </a:xfrm>
      </p:grpSpPr>
      <p:sp>
        <p:nvSpPr>
          <p:cNvPr id="4" name="Rectangle 3"/>
          <p:cNvSpPr/>
          <p:nvPr/>
        </p:nvSpPr>
        <p:spPr>
          <a:xfrm>
            <a:off x="0" y="4885386"/>
            <a:ext cx="9144000" cy="905814"/>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2400" y="4741677"/>
            <a:ext cx="8839200" cy="1209542"/>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1000" y="4648200"/>
            <a:ext cx="8382000" cy="1386840"/>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2910" y="4572008"/>
            <a:ext cx="7924800" cy="1548899"/>
          </a:xfrm>
          <a:prstGeom prst="rect">
            <a:avLst/>
          </a:prstGeom>
          <a:solidFill>
            <a:schemeClr val="tx1"/>
          </a:solidFill>
          <a:ln w="44450">
            <a:solidFill>
              <a:schemeClr val="accent5">
                <a:lumMod val="60000"/>
                <a:lumOff val="40000"/>
              </a:schemeClr>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609600" y="4646932"/>
            <a:ext cx="6477000" cy="1399032"/>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Maintenance of Old Records</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grpSp>
        <p:nvGrpSpPr>
          <p:cNvPr id="2" name="Group 8"/>
          <p:cNvGrpSpPr/>
          <p:nvPr/>
        </p:nvGrpSpPr>
        <p:grpSpPr>
          <a:xfrm>
            <a:off x="7680101" y="5117848"/>
            <a:ext cx="457200" cy="457200"/>
            <a:chOff x="7924800" y="6019800"/>
            <a:chExt cx="457200" cy="457200"/>
          </a:xfrm>
        </p:grpSpPr>
        <p:cxnSp>
          <p:nvCxnSpPr>
            <p:cNvPr id="10" name="Straight Arrow Connector 9">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11" name="Donut 10"/>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981952454"/>
      </p:ext>
    </p:extLst>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rot="16200000">
            <a:off x="-250065" y="1964521"/>
            <a:ext cx="5214974" cy="3571900"/>
          </a:xfrm>
          <a:prstGeom prst="rect">
            <a:avLst/>
          </a:prstGeom>
          <a:noFill/>
          <a:ln>
            <a:noFill/>
          </a:ln>
        </p:spPr>
      </p:pic>
      <p:sp>
        <p:nvSpPr>
          <p:cNvPr id="6" name="Rectangle 5"/>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6"/>
          <p:cNvGrpSpPr/>
          <p:nvPr/>
        </p:nvGrpSpPr>
        <p:grpSpPr>
          <a:xfrm>
            <a:off x="8077200" y="381000"/>
            <a:ext cx="457200" cy="457200"/>
            <a:chOff x="7924800" y="6019800"/>
            <a:chExt cx="457200" cy="457200"/>
          </a:xfrm>
        </p:grpSpPr>
        <p:cxnSp>
          <p:nvCxnSpPr>
            <p:cNvPr id="8" name="Straight Arrow Connector 7">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itle 15"/>
          <p:cNvSpPr>
            <a:spLocks noGrp="1"/>
          </p:cNvSpPr>
          <p:nvPr>
            <p:ph type="title"/>
          </p:nvPr>
        </p:nvSpPr>
        <p:spPr>
          <a:xfrm>
            <a:off x="0" y="141904"/>
            <a:ext cx="8439955" cy="924896"/>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Maintenance of Old Records</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sp>
        <p:nvSpPr>
          <p:cNvPr id="11" name="Rectangle 10"/>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Collection of old register, records and index cards of the medical record department and other departments of the hospital.</a:t>
            </a:r>
            <a:endParaRPr lang="id-ID" dirty="0" smtClean="0"/>
          </a:p>
          <a:p>
            <a:endParaRPr lang="en-US" dirty="0" smtClean="0"/>
          </a:p>
          <a:p>
            <a:r>
              <a:rPr lang="en-US" dirty="0" smtClean="0"/>
              <a:t>Classifying them according to the different sections.</a:t>
            </a:r>
            <a:endParaRPr lang="id-ID" dirty="0" smtClean="0"/>
          </a:p>
          <a:p>
            <a:endParaRPr lang="en-US" dirty="0" smtClean="0"/>
          </a:p>
          <a:p>
            <a:r>
              <a:rPr lang="en-US" dirty="0" smtClean="0"/>
              <a:t>Allocating an old record in a place designated for the purpose for a prescribed period.</a:t>
            </a:r>
            <a:endParaRPr lang="id-ID" dirty="0" smtClean="0"/>
          </a:p>
          <a:p>
            <a:endParaRPr lang="en-US" dirty="0" smtClean="0"/>
          </a:p>
          <a:p>
            <a:r>
              <a:rPr lang="en-US" dirty="0" smtClean="0"/>
              <a:t>Filing all old records in a place designated for the purpose for a prescribed period</a:t>
            </a:r>
            <a:r>
              <a:rPr lang="id-ID" dirty="0" smtClean="0"/>
              <a:t>.</a:t>
            </a:r>
            <a:endParaRPr lang="en-US" dirty="0"/>
          </a:p>
        </p:txBody>
      </p:sp>
      <p:grpSp>
        <p:nvGrpSpPr>
          <p:cNvPr id="3" name="Group 17"/>
          <p:cNvGrpSpPr/>
          <p:nvPr/>
        </p:nvGrpSpPr>
        <p:grpSpPr>
          <a:xfrm>
            <a:off x="4343400" y="3395963"/>
            <a:ext cx="567422" cy="461665"/>
            <a:chOff x="4338928" y="1329421"/>
            <a:chExt cx="567422" cy="461665"/>
          </a:xfrm>
        </p:grpSpPr>
        <p:sp>
          <p:nvSpPr>
            <p:cNvPr id="19" name="Donut 18"/>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2</a:t>
              </a:r>
              <a:endParaRPr lang="en-US" sz="2400" b="1" dirty="0">
                <a:latin typeface="Segoe UI Light" panose="020B0502040204020203" pitchFamily="34" charset="0"/>
                <a:cs typeface="Segoe UI Light" panose="020B0502040204020203" pitchFamily="34" charset="0"/>
              </a:endParaRPr>
            </a:p>
          </p:txBody>
        </p:sp>
      </p:grpSp>
      <p:grpSp>
        <p:nvGrpSpPr>
          <p:cNvPr id="4" name="Group 20"/>
          <p:cNvGrpSpPr/>
          <p:nvPr/>
        </p:nvGrpSpPr>
        <p:grpSpPr>
          <a:xfrm>
            <a:off x="4343400" y="4324657"/>
            <a:ext cx="567422" cy="461665"/>
            <a:chOff x="4338928" y="1329421"/>
            <a:chExt cx="567422" cy="461665"/>
          </a:xfrm>
        </p:grpSpPr>
        <p:sp>
          <p:nvSpPr>
            <p:cNvPr id="22" name="Donut 21"/>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4357710" y="1329421"/>
              <a:ext cx="548640"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3</a:t>
              </a:r>
              <a:endParaRPr lang="en-US" sz="2400" b="1" dirty="0">
                <a:latin typeface="Segoe UI Light" panose="020B0502040204020203" pitchFamily="34" charset="0"/>
                <a:cs typeface="Segoe UI Light" panose="020B0502040204020203" pitchFamily="34" charset="0"/>
              </a:endParaRPr>
            </a:p>
          </p:txBody>
        </p:sp>
      </p:grpSp>
      <p:grpSp>
        <p:nvGrpSpPr>
          <p:cNvPr id="5" name="Group 23"/>
          <p:cNvGrpSpPr/>
          <p:nvPr/>
        </p:nvGrpSpPr>
        <p:grpSpPr>
          <a:xfrm>
            <a:off x="4343400" y="1643050"/>
            <a:ext cx="567422" cy="548640"/>
            <a:chOff x="4338928" y="1329421"/>
            <a:chExt cx="567422" cy="548640"/>
          </a:xfrm>
        </p:grpSpPr>
        <p:sp>
          <p:nvSpPr>
            <p:cNvPr id="25" name="Donut 24"/>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4357710" y="1329421"/>
              <a:ext cx="548640" cy="548640"/>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1</a:t>
              </a:r>
              <a:endParaRPr lang="en-US" sz="2400" b="1" dirty="0">
                <a:latin typeface="Segoe UI Light" panose="020B0502040204020203" pitchFamily="34" charset="0"/>
                <a:cs typeface="Segoe UI Light" panose="020B0502040204020203" pitchFamily="34" charset="0"/>
              </a:endParaRPr>
            </a:p>
          </p:txBody>
        </p:sp>
      </p:grpSp>
      <p:grpSp>
        <p:nvGrpSpPr>
          <p:cNvPr id="7" name="Group 20"/>
          <p:cNvGrpSpPr/>
          <p:nvPr/>
        </p:nvGrpSpPr>
        <p:grpSpPr>
          <a:xfrm>
            <a:off x="4361768" y="5324789"/>
            <a:ext cx="567422" cy="461665"/>
            <a:chOff x="4338928" y="1329421"/>
            <a:chExt cx="567422" cy="461665"/>
          </a:xfrm>
        </p:grpSpPr>
        <p:sp>
          <p:nvSpPr>
            <p:cNvPr id="24" name="Donut 23"/>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TextBox 26"/>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4</a:t>
              </a:r>
              <a:endParaRPr lang="en-US" sz="2400" b="1" dirty="0">
                <a:latin typeface="Segoe UI Light" panose="020B0502040204020203" pitchFamily="34" charset="0"/>
                <a:cs typeface="Segoe UI Light" panose="020B0502040204020203" pitchFamily="34" charset="0"/>
              </a:endParaRPr>
            </a:p>
          </p:txBody>
        </p:sp>
      </p:grpSp>
    </p:spTree>
    <p:extLst>
      <p:ext uri="{BB962C8B-B14F-4D97-AF65-F5344CB8AC3E}">
        <p14:creationId xmlns:p14="http://schemas.microsoft.com/office/powerpoint/2010/main" val="136480920"/>
      </p:ext>
    </p:extLst>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3" name="Rectangle 12"/>
          <p:cNvSpPr/>
          <p:nvPr/>
        </p:nvSpPr>
        <p:spPr>
          <a:xfrm>
            <a:off x="533400" y="285728"/>
            <a:ext cx="8077200" cy="71438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000" dirty="0" smtClean="0"/>
              <a:t>Preservation of Health Record</a:t>
            </a:r>
            <a:endParaRPr lang="en-US" sz="4000" dirty="0"/>
          </a:p>
        </p:txBody>
      </p:sp>
      <p:cxnSp>
        <p:nvCxnSpPr>
          <p:cNvPr id="15" name="Straight Arrow Connector 14"/>
          <p:cNvCxnSpPr>
            <a:stCxn id="13" idx="2"/>
          </p:cNvCxnSpPr>
          <p:nvPr/>
        </p:nvCxnSpPr>
        <p:spPr>
          <a:xfrm rot="5400000">
            <a:off x="4214810" y="1357298"/>
            <a:ext cx="714380" cy="1588"/>
          </a:xfrm>
          <a:prstGeom prst="straightConnector1">
            <a:avLst/>
          </a:prstGeom>
          <a:ln w="66675" cmpd="dbl">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571472" y="1714488"/>
            <a:ext cx="8072494" cy="642942"/>
            <a:chOff x="533400" y="3107267"/>
            <a:chExt cx="8077200" cy="762000"/>
          </a:xfrm>
        </p:grpSpPr>
        <p:grpSp>
          <p:nvGrpSpPr>
            <p:cNvPr id="23" name="Group 22"/>
            <p:cNvGrpSpPr/>
            <p:nvPr/>
          </p:nvGrpSpPr>
          <p:grpSpPr>
            <a:xfrm>
              <a:off x="533400" y="3107267"/>
              <a:ext cx="8077200" cy="762000"/>
              <a:chOff x="533400" y="3107267"/>
              <a:chExt cx="8077200" cy="762000"/>
            </a:xfrm>
          </p:grpSpPr>
          <p:sp>
            <p:nvSpPr>
              <p:cNvPr id="4" name="Snip Diagonal Corner Rectangle 3">
                <a:hlinkClick r:id="rId2" action="ppaction://hlinksldjump"/>
              </p:cNvPr>
              <p:cNvSpPr/>
              <p:nvPr/>
            </p:nvSpPr>
            <p:spPr>
              <a:xfrm>
                <a:off x="533400" y="3107267"/>
                <a:ext cx="8077200" cy="762000"/>
              </a:xfrm>
              <a:prstGeom prst="snip2Diag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cs typeface="Segoe UI" panose="020B0502040204020203" pitchFamily="34" charset="0"/>
                  </a:rPr>
                  <a:t>Medical Record Preservation</a:t>
                </a:r>
                <a:endParaRPr lang="en-US" sz="2800" dirty="0">
                  <a:cs typeface="Segoe UI" panose="020B0502040204020203" pitchFamily="34" charset="0"/>
                </a:endParaRPr>
              </a:p>
            </p:txBody>
          </p:sp>
          <p:sp>
            <p:nvSpPr>
              <p:cNvPr id="18" name="Oval 17"/>
              <p:cNvSpPr/>
              <p:nvPr/>
            </p:nvSpPr>
            <p:spPr>
              <a:xfrm>
                <a:off x="682592" y="3276602"/>
                <a:ext cx="399744" cy="508000"/>
              </a:xfrm>
              <a:prstGeom prst="ellipse">
                <a:avLst/>
              </a:prstGeom>
              <a:solidFill>
                <a:schemeClr val="tx1"/>
              </a:solidFill>
              <a:ln>
                <a:noFill/>
              </a:ln>
              <a:effectLst>
                <a:innerShdw blurRad="76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7904824" y="3191934"/>
              <a:ext cx="548936" cy="592667"/>
              <a:chOff x="7843864" y="5782734"/>
              <a:chExt cx="548936" cy="592667"/>
            </a:xfrm>
            <a:solidFill>
              <a:schemeClr val="tx1"/>
            </a:solidFill>
          </p:grpSpPr>
          <p:cxnSp>
            <p:nvCxnSpPr>
              <p:cNvPr id="25" name="Straight Arrow Connector 24">
                <a:hlinkClick r:id="rId2" action="ppaction://hlinksldjump"/>
              </p:cNvPr>
              <p:cNvCxnSpPr/>
              <p:nvPr/>
            </p:nvCxnSpPr>
            <p:spPr>
              <a:xfrm>
                <a:off x="8000704" y="6121401"/>
                <a:ext cx="274320" cy="0"/>
              </a:xfrm>
              <a:prstGeom prst="straightConnector1">
                <a:avLst/>
              </a:prstGeom>
              <a:grpFill/>
              <a:ln w="34925">
                <a:solidFill>
                  <a:schemeClr val="tx1"/>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26" name="Donut 25"/>
              <p:cNvSpPr/>
              <p:nvPr/>
            </p:nvSpPr>
            <p:spPr>
              <a:xfrm flipH="1">
                <a:off x="7843864" y="5782734"/>
                <a:ext cx="548936" cy="592667"/>
              </a:xfrm>
              <a:prstGeom prst="donut">
                <a:avLst>
                  <a:gd name="adj" fmla="val 138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nvGrpSpPr>
          <p:cNvPr id="37" name="Group 36"/>
          <p:cNvGrpSpPr/>
          <p:nvPr/>
        </p:nvGrpSpPr>
        <p:grpSpPr>
          <a:xfrm>
            <a:off x="571472" y="2428868"/>
            <a:ext cx="8072494" cy="642942"/>
            <a:chOff x="637370" y="3090858"/>
            <a:chExt cx="8082742" cy="642942"/>
          </a:xfrm>
        </p:grpSpPr>
        <p:grpSp>
          <p:nvGrpSpPr>
            <p:cNvPr id="22" name="Group 21"/>
            <p:cNvGrpSpPr/>
            <p:nvPr/>
          </p:nvGrpSpPr>
          <p:grpSpPr>
            <a:xfrm>
              <a:off x="637370" y="3090858"/>
              <a:ext cx="8082742" cy="642942"/>
              <a:chOff x="637370" y="3090858"/>
              <a:chExt cx="8082742" cy="642942"/>
            </a:xfrm>
          </p:grpSpPr>
          <p:sp>
            <p:nvSpPr>
              <p:cNvPr id="5" name="Snip Diagonal Corner Rectangle 4">
                <a:hlinkClick r:id="rId3" action="ppaction://hlinksldjump"/>
              </p:cNvPr>
              <p:cNvSpPr/>
              <p:nvPr/>
            </p:nvSpPr>
            <p:spPr>
              <a:xfrm>
                <a:off x="637370" y="3090858"/>
                <a:ext cx="8082742" cy="642942"/>
              </a:xfrm>
              <a:prstGeom prst="snip2Diag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ea typeface="Segoe UI" pitchFamily="34" charset="0"/>
                    <a:cs typeface="Segoe UI" pitchFamily="34" charset="0"/>
                  </a:rPr>
                  <a:t>Legal Limit for Preservation of Medical Records</a:t>
                </a:r>
                <a:endParaRPr lang="en-US" sz="2000" dirty="0">
                  <a:ea typeface="Segoe UI" pitchFamily="34" charset="0"/>
                  <a:cs typeface="Segoe UI" pitchFamily="34" charset="0"/>
                </a:endParaRPr>
              </a:p>
            </p:txBody>
          </p:sp>
          <p:sp>
            <p:nvSpPr>
              <p:cNvPr id="19" name="Oval 18"/>
              <p:cNvSpPr/>
              <p:nvPr/>
            </p:nvSpPr>
            <p:spPr>
              <a:xfrm>
                <a:off x="794316" y="3245166"/>
                <a:ext cx="384892" cy="345758"/>
              </a:xfrm>
              <a:prstGeom prst="ellipse">
                <a:avLst/>
              </a:prstGeom>
              <a:solidFill>
                <a:schemeClr val="tx1"/>
              </a:solidFill>
              <a:ln>
                <a:noFill/>
              </a:ln>
              <a:effectLst>
                <a:innerShdw blurRad="76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8013854" y="3162296"/>
              <a:ext cx="529518" cy="500066"/>
              <a:chOff x="7937654" y="4610096"/>
              <a:chExt cx="529518" cy="500066"/>
            </a:xfrm>
            <a:solidFill>
              <a:schemeClr val="tx1"/>
            </a:solidFill>
          </p:grpSpPr>
          <p:cxnSp>
            <p:nvCxnSpPr>
              <p:cNvPr id="30" name="Straight Arrow Connector 29">
                <a:hlinkClick r:id="rId3" action="ppaction://hlinksldjump"/>
              </p:cNvPr>
              <p:cNvCxnSpPr/>
              <p:nvPr/>
            </p:nvCxnSpPr>
            <p:spPr>
              <a:xfrm>
                <a:off x="8016127" y="4895844"/>
                <a:ext cx="352792" cy="4"/>
              </a:xfrm>
              <a:prstGeom prst="straightConnector1">
                <a:avLst/>
              </a:prstGeom>
              <a:grpFill/>
              <a:ln w="34925">
                <a:solidFill>
                  <a:schemeClr val="tx1"/>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31" name="Donut 30"/>
              <p:cNvSpPr/>
              <p:nvPr/>
            </p:nvSpPr>
            <p:spPr>
              <a:xfrm flipH="1">
                <a:off x="7937654" y="4610096"/>
                <a:ext cx="529518" cy="500066"/>
              </a:xfrm>
              <a:prstGeom prst="donut">
                <a:avLst>
                  <a:gd name="adj" fmla="val 138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nvGrpSpPr>
          <p:cNvPr id="38" name="Group 37"/>
          <p:cNvGrpSpPr/>
          <p:nvPr/>
        </p:nvGrpSpPr>
        <p:grpSpPr>
          <a:xfrm>
            <a:off x="571472" y="3143248"/>
            <a:ext cx="8072494" cy="642942"/>
            <a:chOff x="819152" y="5419724"/>
            <a:chExt cx="7862886" cy="762000"/>
          </a:xfrm>
        </p:grpSpPr>
        <p:grpSp>
          <p:nvGrpSpPr>
            <p:cNvPr id="21" name="Group 20"/>
            <p:cNvGrpSpPr/>
            <p:nvPr/>
          </p:nvGrpSpPr>
          <p:grpSpPr>
            <a:xfrm>
              <a:off x="819152" y="5419724"/>
              <a:ext cx="7862886" cy="762000"/>
              <a:chOff x="819152" y="5419724"/>
              <a:chExt cx="7862886" cy="762000"/>
            </a:xfrm>
          </p:grpSpPr>
          <p:sp>
            <p:nvSpPr>
              <p:cNvPr id="6" name="Snip Diagonal Corner Rectangle 5"/>
              <p:cNvSpPr/>
              <p:nvPr/>
            </p:nvSpPr>
            <p:spPr>
              <a:xfrm>
                <a:off x="819152" y="5419724"/>
                <a:ext cx="7862886" cy="762000"/>
              </a:xfrm>
              <a:prstGeom prst="snip2Diag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cs typeface="Segoe UI" panose="020B0502040204020203" pitchFamily="34" charset="0"/>
                  </a:rPr>
                  <a:t>Correction of Original Data</a:t>
                </a:r>
                <a:endParaRPr lang="en-US" sz="2800" dirty="0">
                  <a:cs typeface="Segoe UI" panose="020B0502040204020203" pitchFamily="34" charset="0"/>
                </a:endParaRPr>
              </a:p>
            </p:txBody>
          </p:sp>
          <p:sp>
            <p:nvSpPr>
              <p:cNvPr id="20" name="Oval 19">
                <a:hlinkClick r:id="rId4" action="ppaction://hlinksldjump"/>
              </p:cNvPr>
              <p:cNvSpPr/>
              <p:nvPr/>
            </p:nvSpPr>
            <p:spPr>
              <a:xfrm>
                <a:off x="971829" y="5589057"/>
                <a:ext cx="381693" cy="423333"/>
              </a:xfrm>
              <a:prstGeom prst="ellipse">
                <a:avLst/>
              </a:prstGeom>
              <a:solidFill>
                <a:schemeClr val="tx1"/>
              </a:solidFill>
              <a:ln>
                <a:noFill/>
              </a:ln>
              <a:effectLst>
                <a:innerShdw blurRad="76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7994988" y="5504390"/>
              <a:ext cx="534371" cy="541867"/>
              <a:chOff x="7918788" y="5809190"/>
              <a:chExt cx="534371" cy="541867"/>
            </a:xfrm>
            <a:solidFill>
              <a:schemeClr val="tx1"/>
            </a:solidFill>
          </p:grpSpPr>
          <p:cxnSp>
            <p:nvCxnSpPr>
              <p:cNvPr id="34" name="Straight Arrow Connector 33">
                <a:hlinkClick r:id="rId4" action="ppaction://hlinksldjump"/>
              </p:cNvPr>
              <p:cNvCxnSpPr/>
              <p:nvPr/>
            </p:nvCxnSpPr>
            <p:spPr>
              <a:xfrm>
                <a:off x="8071468" y="6063191"/>
                <a:ext cx="274319" cy="0"/>
              </a:xfrm>
              <a:prstGeom prst="straightConnector1">
                <a:avLst/>
              </a:prstGeom>
              <a:grpFill/>
              <a:ln w="34925">
                <a:solidFill>
                  <a:schemeClr val="tx1"/>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35" name="Donut 34"/>
              <p:cNvSpPr/>
              <p:nvPr/>
            </p:nvSpPr>
            <p:spPr>
              <a:xfrm flipH="1">
                <a:off x="7918788" y="5809190"/>
                <a:ext cx="534371" cy="541867"/>
              </a:xfrm>
              <a:prstGeom prst="donut">
                <a:avLst>
                  <a:gd name="adj" fmla="val 138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nvGrpSpPr>
          <p:cNvPr id="39" name="Group 38"/>
          <p:cNvGrpSpPr/>
          <p:nvPr/>
        </p:nvGrpSpPr>
        <p:grpSpPr>
          <a:xfrm>
            <a:off x="571472" y="3815929"/>
            <a:ext cx="8072494" cy="613215"/>
            <a:chOff x="838200" y="5379454"/>
            <a:chExt cx="7848600" cy="642942"/>
          </a:xfrm>
        </p:grpSpPr>
        <p:grpSp>
          <p:nvGrpSpPr>
            <p:cNvPr id="40" name="Group 39"/>
            <p:cNvGrpSpPr/>
            <p:nvPr/>
          </p:nvGrpSpPr>
          <p:grpSpPr>
            <a:xfrm>
              <a:off x="838200" y="5379454"/>
              <a:ext cx="7848600" cy="642942"/>
              <a:chOff x="838200" y="5379454"/>
              <a:chExt cx="7848600" cy="642942"/>
            </a:xfrm>
          </p:grpSpPr>
          <p:sp>
            <p:nvSpPr>
              <p:cNvPr id="44" name="Snip Diagonal Corner Rectangle 43">
                <a:hlinkClick r:id="rId5" action="ppaction://hlinksldjump"/>
              </p:cNvPr>
              <p:cNvSpPr/>
              <p:nvPr/>
            </p:nvSpPr>
            <p:spPr>
              <a:xfrm>
                <a:off x="838200" y="5379454"/>
                <a:ext cx="7848600" cy="642942"/>
              </a:xfrm>
              <a:prstGeom prst="snip2Diag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ea typeface="Segoe UI" pitchFamily="34" charset="0"/>
                    <a:cs typeface="Segoe UI" pitchFamily="34" charset="0"/>
                  </a:rPr>
                  <a:t>ESSENTIALS OF RECORDS MANAGEMENT</a:t>
                </a:r>
                <a:endParaRPr lang="en-US" sz="2400" dirty="0">
                  <a:ea typeface="Segoe UI" pitchFamily="34" charset="0"/>
                  <a:cs typeface="Segoe UI" pitchFamily="34" charset="0"/>
                </a:endParaRPr>
              </a:p>
            </p:txBody>
          </p:sp>
          <p:sp>
            <p:nvSpPr>
              <p:cNvPr id="45" name="Oval 44">
                <a:hlinkClick r:id="rId4" action="ppaction://hlinksldjump"/>
              </p:cNvPr>
              <p:cNvSpPr/>
              <p:nvPr/>
            </p:nvSpPr>
            <p:spPr>
              <a:xfrm>
                <a:off x="1012853" y="5498076"/>
                <a:ext cx="381000" cy="374506"/>
              </a:xfrm>
              <a:prstGeom prst="ellipse">
                <a:avLst/>
              </a:prstGeom>
              <a:solidFill>
                <a:schemeClr val="tx1"/>
              </a:solidFill>
              <a:ln>
                <a:noFill/>
              </a:ln>
              <a:effectLst>
                <a:innerShdw blurRad="76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8001000" y="5498075"/>
              <a:ext cx="457200" cy="449407"/>
              <a:chOff x="7924800" y="5802875"/>
              <a:chExt cx="457200" cy="449407"/>
            </a:xfrm>
            <a:solidFill>
              <a:schemeClr val="tx1"/>
            </a:solidFill>
          </p:grpSpPr>
          <p:cxnSp>
            <p:nvCxnSpPr>
              <p:cNvPr id="42" name="Straight Arrow Connector 41">
                <a:hlinkClick r:id="rId4" action="ppaction://hlinksldjump"/>
              </p:cNvPr>
              <p:cNvCxnSpPr/>
              <p:nvPr/>
            </p:nvCxnSpPr>
            <p:spPr>
              <a:xfrm>
                <a:off x="7985491" y="6018491"/>
                <a:ext cx="314045" cy="9087"/>
              </a:xfrm>
              <a:prstGeom prst="straightConnector1">
                <a:avLst/>
              </a:prstGeom>
              <a:grpFill/>
              <a:ln w="34925">
                <a:solidFill>
                  <a:schemeClr val="tx1"/>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43" name="Donut 42"/>
              <p:cNvSpPr/>
              <p:nvPr/>
            </p:nvSpPr>
            <p:spPr>
              <a:xfrm flipH="1">
                <a:off x="7924800" y="5802875"/>
                <a:ext cx="457200" cy="449407"/>
              </a:xfrm>
              <a:prstGeom prst="donut">
                <a:avLst>
                  <a:gd name="adj" fmla="val 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nvGrpSpPr>
          <p:cNvPr id="51" name="Group 50"/>
          <p:cNvGrpSpPr/>
          <p:nvPr/>
        </p:nvGrpSpPr>
        <p:grpSpPr>
          <a:xfrm>
            <a:off x="571472" y="4500570"/>
            <a:ext cx="8072494" cy="642942"/>
            <a:chOff x="533400" y="5562600"/>
            <a:chExt cx="8077200" cy="762000"/>
          </a:xfrm>
        </p:grpSpPr>
        <p:grpSp>
          <p:nvGrpSpPr>
            <p:cNvPr id="52" name="Group 39"/>
            <p:cNvGrpSpPr/>
            <p:nvPr/>
          </p:nvGrpSpPr>
          <p:grpSpPr>
            <a:xfrm>
              <a:off x="533400" y="5562600"/>
              <a:ext cx="8077200" cy="762000"/>
              <a:chOff x="533400" y="5562600"/>
              <a:chExt cx="8077200" cy="762000"/>
            </a:xfrm>
          </p:grpSpPr>
          <p:sp>
            <p:nvSpPr>
              <p:cNvPr id="56" name="Snip Diagonal Corner Rectangle 55">
                <a:hlinkClick r:id="rId5" action="ppaction://hlinksldjump"/>
              </p:cNvPr>
              <p:cNvSpPr/>
              <p:nvPr/>
            </p:nvSpPr>
            <p:spPr>
              <a:xfrm>
                <a:off x="533400" y="5562600"/>
                <a:ext cx="8077200" cy="762000"/>
              </a:xfrm>
              <a:prstGeom prst="snip2Diag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ea typeface="Segoe UI" pitchFamily="34" charset="0"/>
                    <a:cs typeface="Segoe UI" pitchFamily="34" charset="0"/>
                  </a:rPr>
                  <a:t>Types of Damages</a:t>
                </a:r>
                <a:endParaRPr lang="en-US" sz="3200" dirty="0">
                  <a:ea typeface="Segoe UI" pitchFamily="34" charset="0"/>
                  <a:cs typeface="Segoe UI" pitchFamily="34" charset="0"/>
                </a:endParaRPr>
              </a:p>
            </p:txBody>
          </p:sp>
          <p:sp>
            <p:nvSpPr>
              <p:cNvPr id="57" name="Oval 56">
                <a:hlinkClick r:id="rId4" action="ppaction://hlinksldjump"/>
              </p:cNvPr>
              <p:cNvSpPr/>
              <p:nvPr/>
            </p:nvSpPr>
            <p:spPr>
              <a:xfrm>
                <a:off x="713140" y="5731933"/>
                <a:ext cx="392097" cy="423333"/>
              </a:xfrm>
              <a:prstGeom prst="ellipse">
                <a:avLst/>
              </a:prstGeom>
              <a:solidFill>
                <a:schemeClr val="tx1"/>
              </a:solidFill>
              <a:ln>
                <a:noFill/>
              </a:ln>
              <a:effectLst>
                <a:innerShdw blurRad="76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40"/>
            <p:cNvGrpSpPr/>
            <p:nvPr/>
          </p:nvGrpSpPr>
          <p:grpSpPr>
            <a:xfrm>
              <a:off x="7904825" y="5715000"/>
              <a:ext cx="553375" cy="524934"/>
              <a:chOff x="7828625" y="6019800"/>
              <a:chExt cx="553375" cy="524934"/>
            </a:xfrm>
            <a:solidFill>
              <a:schemeClr val="tx1"/>
            </a:solidFill>
          </p:grpSpPr>
          <p:cxnSp>
            <p:nvCxnSpPr>
              <p:cNvPr id="54" name="Straight Arrow Connector 53">
                <a:hlinkClick r:id="rId4" action="ppaction://hlinksldjump"/>
              </p:cNvPr>
              <p:cNvCxnSpPr/>
              <p:nvPr/>
            </p:nvCxnSpPr>
            <p:spPr>
              <a:xfrm>
                <a:off x="7985464" y="6290734"/>
                <a:ext cx="274320" cy="0"/>
              </a:xfrm>
              <a:prstGeom prst="straightConnector1">
                <a:avLst/>
              </a:prstGeom>
              <a:grpFill/>
              <a:ln w="34925">
                <a:solidFill>
                  <a:schemeClr val="tx1"/>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55" name="Donut 54"/>
              <p:cNvSpPr/>
              <p:nvPr/>
            </p:nvSpPr>
            <p:spPr>
              <a:xfrm flipH="1">
                <a:off x="7828625" y="6019800"/>
                <a:ext cx="553375" cy="524934"/>
              </a:xfrm>
              <a:prstGeom prst="donut">
                <a:avLst>
                  <a:gd name="adj" fmla="val 138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58" name="Snip Diagonal Corner Rectangle 57">
            <a:hlinkClick r:id="rId5" action="ppaction://hlinksldjump"/>
          </p:cNvPr>
          <p:cNvSpPr/>
          <p:nvPr/>
        </p:nvSpPr>
        <p:spPr>
          <a:xfrm>
            <a:off x="571472" y="5214950"/>
            <a:ext cx="8001056" cy="642942"/>
          </a:xfrm>
          <a:prstGeom prst="snip2Diag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ea typeface="Segoe UI" pitchFamily="34" charset="0"/>
                <a:cs typeface="Segoe UI" pitchFamily="34" charset="0"/>
              </a:rPr>
              <a:t>Maintenance of Old Records</a:t>
            </a:r>
            <a:endParaRPr lang="en-US" sz="2800" dirty="0">
              <a:ea typeface="Segoe UI" pitchFamily="34" charset="0"/>
              <a:cs typeface="Segoe UI" pitchFamily="34" charset="0"/>
            </a:endParaRPr>
          </a:p>
        </p:txBody>
      </p:sp>
      <p:sp>
        <p:nvSpPr>
          <p:cNvPr id="60" name="Oval 59">
            <a:hlinkClick r:id="rId4" action="ppaction://hlinksldjump"/>
          </p:cNvPr>
          <p:cNvSpPr/>
          <p:nvPr/>
        </p:nvSpPr>
        <p:spPr>
          <a:xfrm rot="-5400000">
            <a:off x="785786" y="5357826"/>
            <a:ext cx="357190" cy="357190"/>
          </a:xfrm>
          <a:prstGeom prst="ellipse">
            <a:avLst/>
          </a:prstGeom>
          <a:solidFill>
            <a:schemeClr val="tx1"/>
          </a:solidFill>
          <a:ln>
            <a:noFill/>
          </a:ln>
          <a:effectLst>
            <a:innerShdw blurRad="76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Donut 63"/>
          <p:cNvSpPr/>
          <p:nvPr/>
        </p:nvSpPr>
        <p:spPr>
          <a:xfrm flipH="1">
            <a:off x="7925542" y="5286388"/>
            <a:ext cx="504110" cy="442916"/>
          </a:xfrm>
          <a:prstGeom prst="donut">
            <a:avLst>
              <a:gd name="adj" fmla="val 138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5" name="Straight Arrow Connector 64">
            <a:hlinkClick r:id="rId4" action="ppaction://hlinksldjump"/>
          </p:cNvPr>
          <p:cNvCxnSpPr/>
          <p:nvPr/>
        </p:nvCxnSpPr>
        <p:spPr>
          <a:xfrm>
            <a:off x="8063795" y="5500702"/>
            <a:ext cx="294419" cy="8667"/>
          </a:xfrm>
          <a:prstGeom prst="straightConnector1">
            <a:avLst/>
          </a:prstGeom>
          <a:solidFill>
            <a:schemeClr val="tx1"/>
          </a:solidFill>
          <a:ln w="34925">
            <a:solidFill>
              <a:schemeClr val="tx1"/>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70" name="Snip Diagonal Corner Rectangle 69">
            <a:hlinkClick r:id="rId3" action="ppaction://hlinksldjump"/>
          </p:cNvPr>
          <p:cNvSpPr/>
          <p:nvPr/>
        </p:nvSpPr>
        <p:spPr>
          <a:xfrm>
            <a:off x="571472" y="5929330"/>
            <a:ext cx="8072494" cy="642942"/>
          </a:xfrm>
          <a:prstGeom prst="snip2Diag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CONCLUSION</a:t>
            </a:r>
            <a:endParaRPr lang="en-US" sz="2800" dirty="0">
              <a:ea typeface="Segoe UI" pitchFamily="34" charset="0"/>
              <a:cs typeface="Segoe UI" pitchFamily="34" charset="0"/>
            </a:endParaRPr>
          </a:p>
        </p:txBody>
      </p:sp>
      <p:sp>
        <p:nvSpPr>
          <p:cNvPr id="73" name="Oval 72"/>
          <p:cNvSpPr/>
          <p:nvPr/>
        </p:nvSpPr>
        <p:spPr>
          <a:xfrm>
            <a:off x="778820" y="6072206"/>
            <a:ext cx="364156" cy="344707"/>
          </a:xfrm>
          <a:prstGeom prst="ellipse">
            <a:avLst/>
          </a:prstGeom>
          <a:solidFill>
            <a:schemeClr val="tx1"/>
          </a:solidFill>
          <a:ln>
            <a:noFill/>
          </a:ln>
          <a:effectLst>
            <a:innerShdw blurRad="76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Donut 73"/>
          <p:cNvSpPr/>
          <p:nvPr/>
        </p:nvSpPr>
        <p:spPr>
          <a:xfrm flipH="1">
            <a:off x="7929586" y="6000768"/>
            <a:ext cx="500066" cy="500066"/>
          </a:xfrm>
          <a:prstGeom prst="donut">
            <a:avLst>
              <a:gd name="adj" fmla="val 138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5" name="Straight Arrow Connector 74">
            <a:hlinkClick r:id="rId3" action="ppaction://hlinksldjump"/>
          </p:cNvPr>
          <p:cNvCxnSpPr/>
          <p:nvPr/>
        </p:nvCxnSpPr>
        <p:spPr>
          <a:xfrm>
            <a:off x="8037050" y="6215082"/>
            <a:ext cx="321164" cy="4"/>
          </a:xfrm>
          <a:prstGeom prst="straightConnector1">
            <a:avLst/>
          </a:prstGeom>
          <a:solidFill>
            <a:schemeClr val="tx1"/>
          </a:solidFill>
          <a:ln w="34925">
            <a:solidFill>
              <a:schemeClr val="tx1"/>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16078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2" presetClass="emph" presetSubtype="0" fill="hold" nodeType="afterEffect">
                                  <p:stCondLst>
                                    <p:cond delay="0"/>
                                  </p:stCondLst>
                                  <p:childTnLst>
                                    <p:animRot by="120000">
                                      <p:cBhvr>
                                        <p:cTn id="11" dur="100" fill="hold">
                                          <p:stCondLst>
                                            <p:cond delay="0"/>
                                          </p:stCondLst>
                                        </p:cTn>
                                        <p:tgtEl>
                                          <p:spTgt spid="36"/>
                                        </p:tgtEl>
                                        <p:attrNameLst>
                                          <p:attrName>r</p:attrName>
                                        </p:attrNameLst>
                                      </p:cBhvr>
                                    </p:animRot>
                                    <p:animRot by="-240000">
                                      <p:cBhvr>
                                        <p:cTn id="12" dur="200" fill="hold">
                                          <p:stCondLst>
                                            <p:cond delay="200"/>
                                          </p:stCondLst>
                                        </p:cTn>
                                        <p:tgtEl>
                                          <p:spTgt spid="36"/>
                                        </p:tgtEl>
                                        <p:attrNameLst>
                                          <p:attrName>r</p:attrName>
                                        </p:attrNameLst>
                                      </p:cBhvr>
                                    </p:animRot>
                                    <p:animRot by="240000">
                                      <p:cBhvr>
                                        <p:cTn id="13" dur="200" fill="hold">
                                          <p:stCondLst>
                                            <p:cond delay="400"/>
                                          </p:stCondLst>
                                        </p:cTn>
                                        <p:tgtEl>
                                          <p:spTgt spid="36"/>
                                        </p:tgtEl>
                                        <p:attrNameLst>
                                          <p:attrName>r</p:attrName>
                                        </p:attrNameLst>
                                      </p:cBhvr>
                                    </p:animRot>
                                    <p:animRot by="-240000">
                                      <p:cBhvr>
                                        <p:cTn id="14" dur="200" fill="hold">
                                          <p:stCondLst>
                                            <p:cond delay="600"/>
                                          </p:stCondLst>
                                        </p:cTn>
                                        <p:tgtEl>
                                          <p:spTgt spid="36"/>
                                        </p:tgtEl>
                                        <p:attrNameLst>
                                          <p:attrName>r</p:attrName>
                                        </p:attrNameLst>
                                      </p:cBhvr>
                                    </p:animRot>
                                    <p:animRot by="120000">
                                      <p:cBhvr>
                                        <p:cTn id="15" dur="200" fill="hold">
                                          <p:stCondLst>
                                            <p:cond delay="800"/>
                                          </p:stCondLst>
                                        </p:cTn>
                                        <p:tgtEl>
                                          <p:spTgt spid="36"/>
                                        </p:tgtEl>
                                        <p:attrNameLst>
                                          <p:attrName>r</p:attrName>
                                        </p:attrNameLst>
                                      </p:cBhvr>
                                    </p:animRot>
                                  </p:childTnLst>
                                </p:cTn>
                              </p:par>
                            </p:childTnLst>
                          </p:cTn>
                        </p:par>
                        <p:par>
                          <p:cTn id="16" fill="hold">
                            <p:stCondLst>
                              <p:cond delay="1500"/>
                            </p:stCondLst>
                            <p:childTnLst>
                              <p:par>
                                <p:cTn id="17" presetID="32" presetClass="emph" presetSubtype="0" fill="hold" nodeType="afterEffect">
                                  <p:stCondLst>
                                    <p:cond delay="0"/>
                                  </p:stCondLst>
                                  <p:childTnLst>
                                    <p:animRot by="120000">
                                      <p:cBhvr>
                                        <p:cTn id="18" dur="100" fill="hold">
                                          <p:stCondLst>
                                            <p:cond delay="0"/>
                                          </p:stCondLst>
                                        </p:cTn>
                                        <p:tgtEl>
                                          <p:spTgt spid="37"/>
                                        </p:tgtEl>
                                        <p:attrNameLst>
                                          <p:attrName>r</p:attrName>
                                        </p:attrNameLst>
                                      </p:cBhvr>
                                    </p:animRot>
                                    <p:animRot by="-240000">
                                      <p:cBhvr>
                                        <p:cTn id="19" dur="200" fill="hold">
                                          <p:stCondLst>
                                            <p:cond delay="200"/>
                                          </p:stCondLst>
                                        </p:cTn>
                                        <p:tgtEl>
                                          <p:spTgt spid="37"/>
                                        </p:tgtEl>
                                        <p:attrNameLst>
                                          <p:attrName>r</p:attrName>
                                        </p:attrNameLst>
                                      </p:cBhvr>
                                    </p:animRot>
                                    <p:animRot by="240000">
                                      <p:cBhvr>
                                        <p:cTn id="20" dur="200" fill="hold">
                                          <p:stCondLst>
                                            <p:cond delay="400"/>
                                          </p:stCondLst>
                                        </p:cTn>
                                        <p:tgtEl>
                                          <p:spTgt spid="37"/>
                                        </p:tgtEl>
                                        <p:attrNameLst>
                                          <p:attrName>r</p:attrName>
                                        </p:attrNameLst>
                                      </p:cBhvr>
                                    </p:animRot>
                                    <p:animRot by="-240000">
                                      <p:cBhvr>
                                        <p:cTn id="21" dur="200" fill="hold">
                                          <p:stCondLst>
                                            <p:cond delay="600"/>
                                          </p:stCondLst>
                                        </p:cTn>
                                        <p:tgtEl>
                                          <p:spTgt spid="37"/>
                                        </p:tgtEl>
                                        <p:attrNameLst>
                                          <p:attrName>r</p:attrName>
                                        </p:attrNameLst>
                                      </p:cBhvr>
                                    </p:animRot>
                                    <p:animRot by="120000">
                                      <p:cBhvr>
                                        <p:cTn id="22" dur="200" fill="hold">
                                          <p:stCondLst>
                                            <p:cond delay="800"/>
                                          </p:stCondLst>
                                        </p:cTn>
                                        <p:tgtEl>
                                          <p:spTgt spid="37"/>
                                        </p:tgtEl>
                                        <p:attrNameLst>
                                          <p:attrName>r</p:attrName>
                                        </p:attrNameLst>
                                      </p:cBhvr>
                                    </p:animRot>
                                  </p:childTnLst>
                                </p:cTn>
                              </p:par>
                            </p:childTnLst>
                          </p:cTn>
                        </p:par>
                        <p:par>
                          <p:cTn id="23" fill="hold">
                            <p:stCondLst>
                              <p:cond delay="2500"/>
                            </p:stCondLst>
                            <p:childTnLst>
                              <p:par>
                                <p:cTn id="24" presetID="32" presetClass="emph" presetSubtype="0" fill="hold" nodeType="afterEffect">
                                  <p:stCondLst>
                                    <p:cond delay="0"/>
                                  </p:stCondLst>
                                  <p:childTnLst>
                                    <p:animRot by="120000">
                                      <p:cBhvr>
                                        <p:cTn id="25" dur="100" fill="hold">
                                          <p:stCondLst>
                                            <p:cond delay="0"/>
                                          </p:stCondLst>
                                        </p:cTn>
                                        <p:tgtEl>
                                          <p:spTgt spid="38"/>
                                        </p:tgtEl>
                                        <p:attrNameLst>
                                          <p:attrName>r</p:attrName>
                                        </p:attrNameLst>
                                      </p:cBhvr>
                                    </p:animRot>
                                    <p:animRot by="-240000">
                                      <p:cBhvr>
                                        <p:cTn id="26" dur="200" fill="hold">
                                          <p:stCondLst>
                                            <p:cond delay="200"/>
                                          </p:stCondLst>
                                        </p:cTn>
                                        <p:tgtEl>
                                          <p:spTgt spid="38"/>
                                        </p:tgtEl>
                                        <p:attrNameLst>
                                          <p:attrName>r</p:attrName>
                                        </p:attrNameLst>
                                      </p:cBhvr>
                                    </p:animRot>
                                    <p:animRot by="240000">
                                      <p:cBhvr>
                                        <p:cTn id="27" dur="200" fill="hold">
                                          <p:stCondLst>
                                            <p:cond delay="400"/>
                                          </p:stCondLst>
                                        </p:cTn>
                                        <p:tgtEl>
                                          <p:spTgt spid="38"/>
                                        </p:tgtEl>
                                        <p:attrNameLst>
                                          <p:attrName>r</p:attrName>
                                        </p:attrNameLst>
                                      </p:cBhvr>
                                    </p:animRot>
                                    <p:animRot by="-240000">
                                      <p:cBhvr>
                                        <p:cTn id="28" dur="200" fill="hold">
                                          <p:stCondLst>
                                            <p:cond delay="600"/>
                                          </p:stCondLst>
                                        </p:cTn>
                                        <p:tgtEl>
                                          <p:spTgt spid="38"/>
                                        </p:tgtEl>
                                        <p:attrNameLst>
                                          <p:attrName>r</p:attrName>
                                        </p:attrNameLst>
                                      </p:cBhvr>
                                    </p:animRot>
                                    <p:animRot by="120000">
                                      <p:cBhvr>
                                        <p:cTn id="29" dur="200" fill="hold">
                                          <p:stCondLst>
                                            <p:cond delay="800"/>
                                          </p:stCondLst>
                                        </p:cTn>
                                        <p:tgtEl>
                                          <p:spTgt spid="38"/>
                                        </p:tgtEl>
                                        <p:attrNameLst>
                                          <p:attrName>r</p:attrName>
                                        </p:attrNameLst>
                                      </p:cBhvr>
                                    </p:animRot>
                                  </p:childTnLst>
                                </p:cTn>
                              </p:par>
                            </p:childTnLst>
                          </p:cTn>
                        </p:par>
                        <p:par>
                          <p:cTn id="30" fill="hold">
                            <p:stCondLst>
                              <p:cond delay="3500"/>
                            </p:stCondLst>
                            <p:childTnLst>
                              <p:par>
                                <p:cTn id="31" presetID="32" presetClass="emph" presetSubtype="0" fill="hold" nodeType="afterEffect">
                                  <p:stCondLst>
                                    <p:cond delay="0"/>
                                  </p:stCondLst>
                                  <p:childTnLst>
                                    <p:animRot by="120000">
                                      <p:cBhvr>
                                        <p:cTn id="32" dur="100" fill="hold">
                                          <p:stCondLst>
                                            <p:cond delay="0"/>
                                          </p:stCondLst>
                                        </p:cTn>
                                        <p:tgtEl>
                                          <p:spTgt spid="39"/>
                                        </p:tgtEl>
                                        <p:attrNameLst>
                                          <p:attrName>r</p:attrName>
                                        </p:attrNameLst>
                                      </p:cBhvr>
                                    </p:animRot>
                                    <p:animRot by="-240000">
                                      <p:cBhvr>
                                        <p:cTn id="33" dur="200" fill="hold">
                                          <p:stCondLst>
                                            <p:cond delay="200"/>
                                          </p:stCondLst>
                                        </p:cTn>
                                        <p:tgtEl>
                                          <p:spTgt spid="39"/>
                                        </p:tgtEl>
                                        <p:attrNameLst>
                                          <p:attrName>r</p:attrName>
                                        </p:attrNameLst>
                                      </p:cBhvr>
                                    </p:animRot>
                                    <p:animRot by="240000">
                                      <p:cBhvr>
                                        <p:cTn id="34" dur="200" fill="hold">
                                          <p:stCondLst>
                                            <p:cond delay="400"/>
                                          </p:stCondLst>
                                        </p:cTn>
                                        <p:tgtEl>
                                          <p:spTgt spid="39"/>
                                        </p:tgtEl>
                                        <p:attrNameLst>
                                          <p:attrName>r</p:attrName>
                                        </p:attrNameLst>
                                      </p:cBhvr>
                                    </p:animRot>
                                    <p:animRot by="-240000">
                                      <p:cBhvr>
                                        <p:cTn id="35" dur="200" fill="hold">
                                          <p:stCondLst>
                                            <p:cond delay="600"/>
                                          </p:stCondLst>
                                        </p:cTn>
                                        <p:tgtEl>
                                          <p:spTgt spid="39"/>
                                        </p:tgtEl>
                                        <p:attrNameLst>
                                          <p:attrName>r</p:attrName>
                                        </p:attrNameLst>
                                      </p:cBhvr>
                                    </p:animRot>
                                    <p:animRot by="120000">
                                      <p:cBhvr>
                                        <p:cTn id="36" dur="200" fill="hold">
                                          <p:stCondLst>
                                            <p:cond delay="800"/>
                                          </p:stCondLst>
                                        </p:cTn>
                                        <p:tgtEl>
                                          <p:spTgt spid="39"/>
                                        </p:tgtEl>
                                        <p:attrNameLst>
                                          <p:attrName>r</p:attrName>
                                        </p:attrNameLst>
                                      </p:cBhvr>
                                    </p:animRot>
                                  </p:childTnLst>
                                </p:cTn>
                              </p:par>
                            </p:childTnLst>
                          </p:cTn>
                        </p:par>
                        <p:par>
                          <p:cTn id="37" fill="hold">
                            <p:stCondLst>
                              <p:cond delay="4500"/>
                            </p:stCondLst>
                            <p:childTnLst>
                              <p:par>
                                <p:cTn id="38" presetID="32" presetClass="emph" presetSubtype="0" fill="hold" nodeType="afterEffect">
                                  <p:stCondLst>
                                    <p:cond delay="0"/>
                                  </p:stCondLst>
                                  <p:childTnLst>
                                    <p:animRot by="120000">
                                      <p:cBhvr>
                                        <p:cTn id="39" dur="100" fill="hold">
                                          <p:stCondLst>
                                            <p:cond delay="0"/>
                                          </p:stCondLst>
                                        </p:cTn>
                                        <p:tgtEl>
                                          <p:spTgt spid="51"/>
                                        </p:tgtEl>
                                        <p:attrNameLst>
                                          <p:attrName>r</p:attrName>
                                        </p:attrNameLst>
                                      </p:cBhvr>
                                    </p:animRot>
                                    <p:animRot by="-240000">
                                      <p:cBhvr>
                                        <p:cTn id="40" dur="200" fill="hold">
                                          <p:stCondLst>
                                            <p:cond delay="200"/>
                                          </p:stCondLst>
                                        </p:cTn>
                                        <p:tgtEl>
                                          <p:spTgt spid="51"/>
                                        </p:tgtEl>
                                        <p:attrNameLst>
                                          <p:attrName>r</p:attrName>
                                        </p:attrNameLst>
                                      </p:cBhvr>
                                    </p:animRot>
                                    <p:animRot by="240000">
                                      <p:cBhvr>
                                        <p:cTn id="41" dur="200" fill="hold">
                                          <p:stCondLst>
                                            <p:cond delay="400"/>
                                          </p:stCondLst>
                                        </p:cTn>
                                        <p:tgtEl>
                                          <p:spTgt spid="51"/>
                                        </p:tgtEl>
                                        <p:attrNameLst>
                                          <p:attrName>r</p:attrName>
                                        </p:attrNameLst>
                                      </p:cBhvr>
                                    </p:animRot>
                                    <p:animRot by="-240000">
                                      <p:cBhvr>
                                        <p:cTn id="42" dur="200" fill="hold">
                                          <p:stCondLst>
                                            <p:cond delay="600"/>
                                          </p:stCondLst>
                                        </p:cTn>
                                        <p:tgtEl>
                                          <p:spTgt spid="51"/>
                                        </p:tgtEl>
                                        <p:attrNameLst>
                                          <p:attrName>r</p:attrName>
                                        </p:attrNameLst>
                                      </p:cBhvr>
                                    </p:animRot>
                                    <p:animRot by="120000">
                                      <p:cBhvr>
                                        <p:cTn id="43" dur="200" fill="hold">
                                          <p:stCondLst>
                                            <p:cond delay="800"/>
                                          </p:stCondLst>
                                        </p:cTn>
                                        <p:tgtEl>
                                          <p:spTgt spid="5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rot="16200000">
            <a:off x="-142907" y="2143113"/>
            <a:ext cx="5143535" cy="3286149"/>
          </a:xfrm>
          <a:prstGeom prst="rect">
            <a:avLst/>
          </a:prstGeom>
        </p:spPr>
      </p:pic>
      <p:sp>
        <p:nvSpPr>
          <p:cNvPr id="6" name="Rectangle 5"/>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6"/>
          <p:cNvGrpSpPr/>
          <p:nvPr/>
        </p:nvGrpSpPr>
        <p:grpSpPr>
          <a:xfrm>
            <a:off x="8077200" y="381000"/>
            <a:ext cx="457200" cy="457200"/>
            <a:chOff x="7924800" y="6019800"/>
            <a:chExt cx="457200" cy="457200"/>
          </a:xfrm>
        </p:grpSpPr>
        <p:cxnSp>
          <p:nvCxnSpPr>
            <p:cNvPr id="8" name="Straight Arrow Connector 7">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itle 15"/>
          <p:cNvSpPr>
            <a:spLocks noGrp="1"/>
          </p:cNvSpPr>
          <p:nvPr>
            <p:ph type="title"/>
          </p:nvPr>
        </p:nvSpPr>
        <p:spPr>
          <a:xfrm>
            <a:off x="0" y="141904"/>
            <a:ext cx="8439955" cy="924896"/>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Maintenance of Old Records</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sp>
        <p:nvSpPr>
          <p:cNvPr id="11" name="Rectangle 10"/>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Destroying the records as per the regulations established for retention of records.</a:t>
            </a:r>
            <a:endParaRPr lang="id-ID" sz="2000" dirty="0" smtClean="0"/>
          </a:p>
          <a:p>
            <a:endParaRPr lang="en-US" sz="2000" dirty="0" smtClean="0"/>
          </a:p>
          <a:p>
            <a:r>
              <a:rPr lang="en-US" sz="2000" dirty="0" smtClean="0"/>
              <a:t>Enter in a destruction register, the records destroyed</a:t>
            </a:r>
            <a:endParaRPr lang="id-ID" sz="2000" dirty="0" smtClean="0"/>
          </a:p>
          <a:p>
            <a:endParaRPr lang="en-US" sz="2000" dirty="0" smtClean="0"/>
          </a:p>
          <a:p>
            <a:r>
              <a:rPr lang="en-US" sz="2000" dirty="0" smtClean="0"/>
              <a:t>Keeping a note of the records destroyed, of the records for which microfilm copies (or microfiches) are available.</a:t>
            </a:r>
          </a:p>
        </p:txBody>
      </p:sp>
      <p:grpSp>
        <p:nvGrpSpPr>
          <p:cNvPr id="3" name="Group 17"/>
          <p:cNvGrpSpPr/>
          <p:nvPr/>
        </p:nvGrpSpPr>
        <p:grpSpPr>
          <a:xfrm>
            <a:off x="4343400" y="3143248"/>
            <a:ext cx="567422" cy="461665"/>
            <a:chOff x="4338928" y="1329421"/>
            <a:chExt cx="567422" cy="461665"/>
          </a:xfrm>
        </p:grpSpPr>
        <p:sp>
          <p:nvSpPr>
            <p:cNvPr id="19" name="Donut 18"/>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6</a:t>
              </a:r>
              <a:endParaRPr lang="en-US" sz="2400" b="1" dirty="0">
                <a:latin typeface="Segoe UI Light" panose="020B0502040204020203" pitchFamily="34" charset="0"/>
                <a:cs typeface="Segoe UI Light" panose="020B0502040204020203" pitchFamily="34" charset="0"/>
              </a:endParaRPr>
            </a:p>
          </p:txBody>
        </p:sp>
      </p:grpSp>
      <p:grpSp>
        <p:nvGrpSpPr>
          <p:cNvPr id="4" name="Group 20"/>
          <p:cNvGrpSpPr/>
          <p:nvPr/>
        </p:nvGrpSpPr>
        <p:grpSpPr>
          <a:xfrm>
            <a:off x="4343400" y="4143380"/>
            <a:ext cx="567422" cy="461665"/>
            <a:chOff x="4338928" y="1329421"/>
            <a:chExt cx="567422" cy="461665"/>
          </a:xfrm>
        </p:grpSpPr>
        <p:sp>
          <p:nvSpPr>
            <p:cNvPr id="22" name="Donut 21"/>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7</a:t>
              </a:r>
              <a:endParaRPr lang="en-US" sz="2400" b="1" dirty="0">
                <a:latin typeface="Segoe UI Light" panose="020B0502040204020203" pitchFamily="34" charset="0"/>
                <a:cs typeface="Segoe UI Light" panose="020B0502040204020203" pitchFamily="34" charset="0"/>
              </a:endParaRPr>
            </a:p>
          </p:txBody>
        </p:sp>
      </p:grpSp>
      <p:grpSp>
        <p:nvGrpSpPr>
          <p:cNvPr id="5" name="Group 23"/>
          <p:cNvGrpSpPr/>
          <p:nvPr/>
        </p:nvGrpSpPr>
        <p:grpSpPr>
          <a:xfrm>
            <a:off x="4343400" y="1951666"/>
            <a:ext cx="567422" cy="461665"/>
            <a:chOff x="4338928" y="1329421"/>
            <a:chExt cx="567422" cy="461665"/>
          </a:xfrm>
        </p:grpSpPr>
        <p:sp>
          <p:nvSpPr>
            <p:cNvPr id="25" name="Donut 24"/>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5</a:t>
              </a:r>
              <a:endParaRPr lang="en-US" sz="2400" b="1" dirty="0">
                <a:latin typeface="Segoe UI Light" panose="020B0502040204020203" pitchFamily="34" charset="0"/>
                <a:cs typeface="Segoe UI Light" panose="020B0502040204020203" pitchFamily="34" charset="0"/>
              </a:endParaRPr>
            </a:p>
          </p:txBody>
        </p:sp>
      </p:grpSp>
      <p:grpSp>
        <p:nvGrpSpPr>
          <p:cNvPr id="28" name="Group 27"/>
          <p:cNvGrpSpPr/>
          <p:nvPr/>
        </p:nvGrpSpPr>
        <p:grpSpPr>
          <a:xfrm flipH="1">
            <a:off x="7543800" y="381000"/>
            <a:ext cx="457200" cy="457200"/>
            <a:chOff x="7924800" y="6019800"/>
            <a:chExt cx="457200" cy="457200"/>
          </a:xfrm>
        </p:grpSpPr>
        <p:cxnSp>
          <p:nvCxnSpPr>
            <p:cNvPr id="29" name="Straight Arrow Connector 28">
              <a:hlinkClick r:id="rId3" action="ppaction://hlinksldjump"/>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30" name="Donut 29"/>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36480920"/>
      </p:ext>
    </p:extLst>
  </p:cSld>
  <p:clrMapOvr>
    <a:masterClrMapping/>
  </p:clrMapOvr>
  <p:transition spd="slow">
    <p:push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3000"/>
          </a:stretch>
        </a:blipFill>
        <a:effectLst/>
      </p:bgPr>
    </p:bg>
    <p:spTree>
      <p:nvGrpSpPr>
        <p:cNvPr id="1" name=""/>
        <p:cNvGrpSpPr/>
        <p:nvPr/>
      </p:nvGrpSpPr>
      <p:grpSpPr>
        <a:xfrm>
          <a:off x="0" y="0"/>
          <a:ext cx="0" cy="0"/>
          <a:chOff x="0" y="0"/>
          <a:chExt cx="0" cy="0"/>
        </a:xfrm>
      </p:grpSpPr>
      <p:sp>
        <p:nvSpPr>
          <p:cNvPr id="4" name="Rectangle 3"/>
          <p:cNvSpPr/>
          <p:nvPr/>
        </p:nvSpPr>
        <p:spPr>
          <a:xfrm>
            <a:off x="0" y="4885386"/>
            <a:ext cx="9144000" cy="905814"/>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2400" y="4741677"/>
            <a:ext cx="8839200" cy="1209542"/>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1000" y="4648200"/>
            <a:ext cx="8382000" cy="1386840"/>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2910" y="4572008"/>
            <a:ext cx="7924800" cy="1548899"/>
          </a:xfrm>
          <a:prstGeom prst="rect">
            <a:avLst/>
          </a:prstGeom>
          <a:solidFill>
            <a:schemeClr val="tx1"/>
          </a:solidFill>
          <a:ln w="44450">
            <a:solidFill>
              <a:schemeClr val="accent5">
                <a:lumMod val="60000"/>
                <a:lumOff val="40000"/>
              </a:schemeClr>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609600" y="4646932"/>
            <a:ext cx="6477000" cy="1399032"/>
          </a:xfrm>
        </p:spPr>
        <p:txBody>
          <a:bodyPr>
            <a:normAutofit/>
          </a:bodyPr>
          <a:lstStyle/>
          <a:p>
            <a:r>
              <a:rPr lang="id-ID" sz="3600" dirty="0" smtClean="0">
                <a:ln w="6350">
                  <a:noFill/>
                </a:ln>
                <a:solidFill>
                  <a:schemeClr val="accent5">
                    <a:lumMod val="60000"/>
                    <a:lumOff val="40000"/>
                  </a:schemeClr>
                </a:solidFill>
                <a:effectLst/>
                <a:latin typeface="+mn-lt"/>
                <a:cs typeface="Segoe UI Light" panose="020B0502040204020203" pitchFamily="34" charset="0"/>
              </a:rPr>
              <a:t>Conclusion</a:t>
            </a:r>
            <a:endParaRPr lang="en-US" sz="3600" dirty="0">
              <a:ln w="6350">
                <a:noFill/>
              </a:ln>
              <a:solidFill>
                <a:schemeClr val="accent5">
                  <a:lumMod val="60000"/>
                  <a:lumOff val="40000"/>
                </a:schemeClr>
              </a:solidFill>
              <a:effectLst/>
              <a:latin typeface="+mn-lt"/>
              <a:cs typeface="Segoe UI Light" panose="020B0502040204020203" pitchFamily="34" charset="0"/>
            </a:endParaRPr>
          </a:p>
        </p:txBody>
      </p:sp>
      <p:grpSp>
        <p:nvGrpSpPr>
          <p:cNvPr id="2" name="Group 8"/>
          <p:cNvGrpSpPr/>
          <p:nvPr/>
        </p:nvGrpSpPr>
        <p:grpSpPr>
          <a:xfrm>
            <a:off x="7680101" y="5117848"/>
            <a:ext cx="457200" cy="457200"/>
            <a:chOff x="7924800" y="6019800"/>
            <a:chExt cx="457200" cy="457200"/>
          </a:xfrm>
        </p:grpSpPr>
        <p:cxnSp>
          <p:nvCxnSpPr>
            <p:cNvPr id="10" name="Straight Arrow Connector 9">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11" name="Donut 10"/>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9819524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a:off x="642911" y="1214422"/>
            <a:ext cx="3500462" cy="5143536"/>
          </a:xfrm>
          <a:prstGeom prst="rect">
            <a:avLst/>
          </a:prstGeom>
        </p:spPr>
      </p:pic>
      <p:sp>
        <p:nvSpPr>
          <p:cNvPr id="6" name="Rectangle 5"/>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6"/>
          <p:cNvGrpSpPr/>
          <p:nvPr/>
        </p:nvGrpSpPr>
        <p:grpSpPr>
          <a:xfrm>
            <a:off x="8077200" y="381000"/>
            <a:ext cx="457200" cy="457200"/>
            <a:chOff x="7924800" y="6019800"/>
            <a:chExt cx="457200" cy="457200"/>
          </a:xfrm>
        </p:grpSpPr>
        <p:cxnSp>
          <p:nvCxnSpPr>
            <p:cNvPr id="8" name="Straight Arrow Connector 7">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itle 15"/>
          <p:cNvSpPr>
            <a:spLocks noGrp="1"/>
          </p:cNvSpPr>
          <p:nvPr>
            <p:ph type="title"/>
          </p:nvPr>
        </p:nvSpPr>
        <p:spPr>
          <a:xfrm>
            <a:off x="0" y="141904"/>
            <a:ext cx="8439955" cy="924896"/>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Conclusion</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sp>
        <p:nvSpPr>
          <p:cNvPr id="11" name="Rectangle 10"/>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The medical record is the property of the hospital. The chief value of medical records as evidence is that they contain </a:t>
            </a:r>
            <a:r>
              <a:rPr lang="en-US" sz="1600" dirty="0" err="1" smtClean="0"/>
              <a:t>unbrased</a:t>
            </a:r>
            <a:r>
              <a:rPr lang="en-US" sz="1600" dirty="0" smtClean="0"/>
              <a:t> statements in as much as the doctors, nurses and other concerned in making the medical record at the time of the patient’s hospitalization had no interest in any subsequent litigation. The hospital medical record is not merely a collection of papers recounting the tale of patients sojourn under the care of his physician in a hospital. It is an inpatient document and is frequently used in the court. </a:t>
            </a:r>
            <a:endParaRPr lang="id-ID" sz="1600" dirty="0" smtClean="0"/>
          </a:p>
          <a:p>
            <a:endParaRPr lang="en-US" sz="1400" dirty="0" smtClean="0"/>
          </a:p>
        </p:txBody>
      </p:sp>
      <p:grpSp>
        <p:nvGrpSpPr>
          <p:cNvPr id="5" name="Group 23"/>
          <p:cNvGrpSpPr/>
          <p:nvPr/>
        </p:nvGrpSpPr>
        <p:grpSpPr>
          <a:xfrm>
            <a:off x="4343400" y="1785926"/>
            <a:ext cx="567422" cy="548640"/>
            <a:chOff x="4338928" y="1329421"/>
            <a:chExt cx="567422" cy="548640"/>
          </a:xfrm>
        </p:grpSpPr>
        <p:sp>
          <p:nvSpPr>
            <p:cNvPr id="25" name="Donut 24"/>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4357710" y="1329421"/>
              <a:ext cx="548640" cy="548640"/>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1</a:t>
              </a:r>
              <a:endParaRPr lang="en-US" sz="2400" b="1" dirty="0">
                <a:latin typeface="Segoe UI Light" panose="020B0502040204020203" pitchFamily="34" charset="0"/>
                <a:cs typeface="Segoe UI Light" panose="020B0502040204020203" pitchFamily="34" charset="0"/>
              </a:endParaRPr>
            </a:p>
          </p:txBody>
        </p:sp>
      </p:grpSp>
    </p:spTree>
    <p:extLst>
      <p:ext uri="{BB962C8B-B14F-4D97-AF65-F5344CB8AC3E}">
        <p14:creationId xmlns:p14="http://schemas.microsoft.com/office/powerpoint/2010/main" val="136480920"/>
      </p:ext>
    </p:extLst>
  </p:cSld>
  <p:clrMapOvr>
    <a:masterClrMapping/>
  </p:clrMapOvr>
  <p:transition spd="slow">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a:off x="642911" y="1000109"/>
            <a:ext cx="3365829" cy="5357850"/>
          </a:xfrm>
          <a:prstGeom prst="rect">
            <a:avLst/>
          </a:prstGeom>
        </p:spPr>
      </p:pic>
      <p:sp>
        <p:nvSpPr>
          <p:cNvPr id="6" name="Rectangle 5"/>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6"/>
          <p:cNvGrpSpPr/>
          <p:nvPr/>
        </p:nvGrpSpPr>
        <p:grpSpPr>
          <a:xfrm>
            <a:off x="8077200" y="381000"/>
            <a:ext cx="457200" cy="457200"/>
            <a:chOff x="7924800" y="6019800"/>
            <a:chExt cx="457200" cy="457200"/>
          </a:xfrm>
        </p:grpSpPr>
        <p:cxnSp>
          <p:nvCxnSpPr>
            <p:cNvPr id="8" name="Straight Arrow Connector 7">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itle 15"/>
          <p:cNvSpPr>
            <a:spLocks noGrp="1"/>
          </p:cNvSpPr>
          <p:nvPr>
            <p:ph type="title"/>
          </p:nvPr>
        </p:nvSpPr>
        <p:spPr>
          <a:xfrm>
            <a:off x="0" y="141904"/>
            <a:ext cx="8439955" cy="924896"/>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Conclusion</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sp>
        <p:nvSpPr>
          <p:cNvPr id="11" name="Rectangle 10"/>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3438" y="1214422"/>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In order to balance the health care provider (doctor &amp; hospitals) and the receiver / consumer (patients) there is a need to legalize the importance of maintaining and scientific preservation of patient records in all the healthcare facilities including private practitioner clinics, nursing homes, PHCs and small and big hospitals.</a:t>
            </a:r>
          </a:p>
        </p:txBody>
      </p:sp>
      <p:grpSp>
        <p:nvGrpSpPr>
          <p:cNvPr id="3" name="Group 23"/>
          <p:cNvGrpSpPr/>
          <p:nvPr/>
        </p:nvGrpSpPr>
        <p:grpSpPr>
          <a:xfrm>
            <a:off x="4290330" y="2252955"/>
            <a:ext cx="567422" cy="461665"/>
            <a:chOff x="4338928" y="1329421"/>
            <a:chExt cx="567422" cy="461665"/>
          </a:xfrm>
        </p:grpSpPr>
        <p:sp>
          <p:nvSpPr>
            <p:cNvPr id="25" name="Donut 24"/>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2</a:t>
              </a:r>
              <a:endParaRPr lang="en-US" sz="2400" b="1" dirty="0">
                <a:latin typeface="Segoe UI Light" panose="020B0502040204020203" pitchFamily="34" charset="0"/>
                <a:cs typeface="Segoe UI Light" panose="020B0502040204020203" pitchFamily="34" charset="0"/>
              </a:endParaRPr>
            </a:p>
          </p:txBody>
        </p:sp>
      </p:grpSp>
      <p:grpSp>
        <p:nvGrpSpPr>
          <p:cNvPr id="15" name="Group 14"/>
          <p:cNvGrpSpPr/>
          <p:nvPr/>
        </p:nvGrpSpPr>
        <p:grpSpPr>
          <a:xfrm flipH="1">
            <a:off x="7543800" y="381000"/>
            <a:ext cx="457200" cy="457200"/>
            <a:chOff x="7924800" y="6019800"/>
            <a:chExt cx="457200" cy="457200"/>
          </a:xfrm>
        </p:grpSpPr>
        <p:cxnSp>
          <p:nvCxnSpPr>
            <p:cNvPr id="16" name="Straight Arrow Connector 15">
              <a:hlinkClick r:id="rId3" action="ppaction://hlinksldjump"/>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17" name="Donut 16"/>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36480920"/>
      </p:ext>
    </p:extLst>
  </p:cSld>
  <p:clrMapOvr>
    <a:masterClrMapping/>
  </p:clrMapOvr>
  <p:transition spd="slow">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a:off x="642911" y="1214422"/>
            <a:ext cx="3500462" cy="5143536"/>
          </a:xfrm>
          <a:prstGeom prst="rect">
            <a:avLst/>
          </a:prstGeom>
        </p:spPr>
      </p:pic>
      <p:sp>
        <p:nvSpPr>
          <p:cNvPr id="6" name="Rectangle 5"/>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6"/>
          <p:cNvGrpSpPr/>
          <p:nvPr/>
        </p:nvGrpSpPr>
        <p:grpSpPr>
          <a:xfrm>
            <a:off x="8077200" y="381000"/>
            <a:ext cx="457200" cy="457200"/>
            <a:chOff x="7924800" y="6019800"/>
            <a:chExt cx="457200" cy="457200"/>
          </a:xfrm>
        </p:grpSpPr>
        <p:cxnSp>
          <p:nvCxnSpPr>
            <p:cNvPr id="8" name="Straight Arrow Connector 7">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itle 15"/>
          <p:cNvSpPr>
            <a:spLocks noGrp="1"/>
          </p:cNvSpPr>
          <p:nvPr>
            <p:ph type="title"/>
          </p:nvPr>
        </p:nvSpPr>
        <p:spPr>
          <a:xfrm>
            <a:off x="0" y="141904"/>
            <a:ext cx="8439955" cy="924896"/>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Conclusion</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sp>
        <p:nvSpPr>
          <p:cNvPr id="11" name="Rectangle 10"/>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3438" y="1214422"/>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If any request is made for medical records either by the patients/ authorized attendants or a legal authorities involved, the same may be duly acknowledged and documents shall be issued within the period of 72 hours. Even while issuing a medical certificate the registered medical practitioner shall maintain a register of medical certificates giving full details of certificates issued. It has also suggested that efforts shall be made to computerize medical records for quick retrieval</a:t>
            </a:r>
            <a:r>
              <a:rPr lang="id-ID" dirty="0" smtClean="0"/>
              <a:t>.</a:t>
            </a:r>
            <a:endParaRPr lang="en-US" dirty="0" smtClean="0"/>
          </a:p>
        </p:txBody>
      </p:sp>
      <p:grpSp>
        <p:nvGrpSpPr>
          <p:cNvPr id="3" name="Group 23"/>
          <p:cNvGrpSpPr/>
          <p:nvPr/>
        </p:nvGrpSpPr>
        <p:grpSpPr>
          <a:xfrm>
            <a:off x="4290330" y="1428736"/>
            <a:ext cx="567422" cy="461665"/>
            <a:chOff x="4338928" y="1329421"/>
            <a:chExt cx="567422" cy="461665"/>
          </a:xfrm>
        </p:grpSpPr>
        <p:sp>
          <p:nvSpPr>
            <p:cNvPr id="25" name="Donut 24"/>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4357710" y="1329421"/>
              <a:ext cx="548640" cy="461665"/>
            </a:xfrm>
            <a:prstGeom prst="rect">
              <a:avLst/>
            </a:prstGeom>
            <a:noFill/>
          </p:spPr>
          <p:txBody>
            <a:bodyPr wrap="square" rtlCol="0">
              <a:spAutoFit/>
            </a:bodyPr>
            <a:lstStyle/>
            <a:p>
              <a:r>
                <a:rPr lang="id-ID" sz="2400" b="1" dirty="0" smtClean="0">
                  <a:latin typeface="Segoe UI Light" panose="020B0502040204020203" pitchFamily="34" charset="0"/>
                  <a:cs typeface="Segoe UI Light" panose="020B0502040204020203" pitchFamily="34" charset="0"/>
                </a:rPr>
                <a:t>3</a:t>
              </a:r>
              <a:endParaRPr lang="en-US" sz="2400" b="1" dirty="0">
                <a:latin typeface="Segoe UI Light" panose="020B0502040204020203" pitchFamily="34" charset="0"/>
                <a:cs typeface="Segoe UI Light" panose="020B0502040204020203" pitchFamily="34" charset="0"/>
              </a:endParaRPr>
            </a:p>
          </p:txBody>
        </p:sp>
      </p:grpSp>
      <p:grpSp>
        <p:nvGrpSpPr>
          <p:cNvPr id="15" name="Group 14"/>
          <p:cNvGrpSpPr/>
          <p:nvPr/>
        </p:nvGrpSpPr>
        <p:grpSpPr>
          <a:xfrm flipH="1">
            <a:off x="7543800" y="381000"/>
            <a:ext cx="457200" cy="457200"/>
            <a:chOff x="7924800" y="6019800"/>
            <a:chExt cx="457200" cy="457200"/>
          </a:xfrm>
        </p:grpSpPr>
        <p:cxnSp>
          <p:nvCxnSpPr>
            <p:cNvPr id="16" name="Straight Arrow Connector 15">
              <a:hlinkClick r:id="rId3" action="ppaction://hlinksldjump"/>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17" name="Donut 16"/>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36480920"/>
      </p:ext>
    </p:extLst>
  </p:cSld>
  <p:clrMapOvr>
    <a:masterClrMapping/>
  </p:clrMapOvr>
  <p:transition spd="slow">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1600063"/>
      </p:ext>
    </p:extLst>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p:nvSpPr>
        <p:spPr>
          <a:xfrm>
            <a:off x="0" y="4885386"/>
            <a:ext cx="9144000" cy="905814"/>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52400" y="4741677"/>
            <a:ext cx="8839200" cy="1209542"/>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85720" y="4000504"/>
            <a:ext cx="8382000" cy="1386840"/>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00034" y="4143380"/>
            <a:ext cx="7924800" cy="1548899"/>
          </a:xfrm>
          <a:prstGeom prst="rect">
            <a:avLst/>
          </a:prstGeom>
          <a:solidFill>
            <a:schemeClr val="tx1"/>
          </a:solidFill>
          <a:ln w="44450">
            <a:solidFill>
              <a:schemeClr val="accent5">
                <a:lumMod val="60000"/>
                <a:lumOff val="40000"/>
              </a:schemeClr>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  P</a:t>
            </a:r>
            <a:endParaRPr lang="en-US" dirty="0"/>
          </a:p>
        </p:txBody>
      </p:sp>
      <p:sp>
        <p:nvSpPr>
          <p:cNvPr id="2" name="Title 1"/>
          <p:cNvSpPr>
            <a:spLocks noGrp="1"/>
          </p:cNvSpPr>
          <p:nvPr>
            <p:ph type="title"/>
          </p:nvPr>
        </p:nvSpPr>
        <p:spPr>
          <a:xfrm>
            <a:off x="642910" y="4357694"/>
            <a:ext cx="6477000" cy="1214446"/>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Medical Record Preservation</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grpSp>
        <p:nvGrpSpPr>
          <p:cNvPr id="7" name="Group 6"/>
          <p:cNvGrpSpPr/>
          <p:nvPr/>
        </p:nvGrpSpPr>
        <p:grpSpPr>
          <a:xfrm>
            <a:off x="7680101" y="4686312"/>
            <a:ext cx="457200" cy="457200"/>
            <a:chOff x="7924800" y="6019800"/>
            <a:chExt cx="457200" cy="457200"/>
          </a:xfrm>
        </p:grpSpPr>
        <p:cxnSp>
          <p:nvCxnSpPr>
            <p:cNvPr id="8" name="Straight Arrow Connector 7">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644174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Rectangle 13"/>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8077200" y="381000"/>
            <a:ext cx="457200" cy="457200"/>
            <a:chOff x="7924800" y="6019800"/>
            <a:chExt cx="457200" cy="457200"/>
          </a:xfrm>
        </p:grpSpPr>
        <p:cxnSp>
          <p:nvCxnSpPr>
            <p:cNvPr id="16" name="Straight Arrow Connector 15">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17" name="Donut 16"/>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8" name="Title 15"/>
          <p:cNvSpPr>
            <a:spLocks noGrp="1"/>
          </p:cNvSpPr>
          <p:nvPr>
            <p:ph type="title"/>
          </p:nvPr>
        </p:nvSpPr>
        <p:spPr>
          <a:xfrm>
            <a:off x="0" y="141904"/>
            <a:ext cx="8439955" cy="924896"/>
          </a:xfrm>
        </p:spPr>
        <p:txBody>
          <a:bodyPr/>
          <a:lstStyle/>
          <a:p>
            <a:r>
              <a:rPr lang="id-ID" dirty="0" smtClean="0">
                <a:ln w="6350">
                  <a:noFill/>
                </a:ln>
                <a:solidFill>
                  <a:schemeClr val="accent5">
                    <a:lumMod val="60000"/>
                    <a:lumOff val="40000"/>
                  </a:schemeClr>
                </a:solidFill>
                <a:effectLst/>
                <a:latin typeface="Segoe UI Light" panose="020B0502040204020203" pitchFamily="34" charset="0"/>
                <a:cs typeface="Segoe UI Light" panose="020B0502040204020203" pitchFamily="34" charset="0"/>
              </a:rPr>
              <a:t>Medical Record Preservation</a:t>
            </a:r>
            <a:endParaRPr lang="en-US" dirty="0">
              <a:ln w="6350">
                <a:noFill/>
              </a:ln>
              <a:solidFill>
                <a:schemeClr val="accent5">
                  <a:lumMod val="60000"/>
                  <a:lumOff val="40000"/>
                </a:schemeClr>
              </a:solidFill>
              <a:effectLst/>
              <a:latin typeface="Segoe UI Light" panose="020B0502040204020203" pitchFamily="34" charset="0"/>
              <a:cs typeface="Segoe UI Light" panose="020B0502040204020203" pitchFamily="34" charset="0"/>
            </a:endParaRPr>
          </a:p>
        </p:txBody>
      </p:sp>
      <p:pic>
        <p:nvPicPr>
          <p:cNvPr id="19" name="Content Placeholder 18"/>
          <p:cNvPicPr>
            <a:picLocks noGrp="1" noChangeAspect="1"/>
          </p:cNvPicPr>
          <p:nvPr>
            <p:ph idx="1"/>
          </p:nvPr>
        </p:nvPicPr>
        <p:blipFill>
          <a:blip r:embed="rId2"/>
          <a:stretch>
            <a:fillRect/>
          </a:stretch>
        </p:blipFill>
        <p:spPr>
          <a:xfrm>
            <a:off x="609600" y="1285860"/>
            <a:ext cx="3841982" cy="5072097"/>
          </a:xfrm>
        </p:spPr>
      </p:pic>
      <p:sp>
        <p:nvSpPr>
          <p:cNvPr id="20" name="Rectangle 19"/>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The diagnostic reports, clinical as well as Para clinical care, medico-legal reports, birth and death certificates are various medical records which are prepared in a hospital in the interest of patient, hospital and law the medical records required to be preserved up to certain length of time and this article discussing the safe methods of preservation of medial record.</a:t>
            </a:r>
            <a:endParaRPr lang="id-ID" sz="1400" dirty="0" smtClean="0"/>
          </a:p>
          <a:p>
            <a:endParaRPr lang="id-ID" sz="1400" dirty="0" smtClean="0"/>
          </a:p>
          <a:p>
            <a:r>
              <a:rPr lang="en-US" sz="1400" dirty="0" smtClean="0"/>
              <a:t>The management and preservation of hospital records in the Indian context presents a very gloomy picture. Of course, the private hospitals have been found establishing an edge over the government hospitals even in respect of records management.</a:t>
            </a:r>
            <a:endParaRPr lang="id-ID" sz="1400" dirty="0" smtClean="0"/>
          </a:p>
          <a:p>
            <a:endParaRPr lang="en-US" sz="1400" dirty="0" smtClean="0"/>
          </a:p>
        </p:txBody>
      </p:sp>
    </p:spTree>
    <p:extLst>
      <p:ext uri="{BB962C8B-B14F-4D97-AF65-F5344CB8AC3E}">
        <p14:creationId xmlns:p14="http://schemas.microsoft.com/office/powerpoint/2010/main" val="1667395383"/>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Rectangle 13"/>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4"/>
          <p:cNvGrpSpPr/>
          <p:nvPr/>
        </p:nvGrpSpPr>
        <p:grpSpPr>
          <a:xfrm>
            <a:off x="8077200" y="381000"/>
            <a:ext cx="457200" cy="457200"/>
            <a:chOff x="7924800" y="6019800"/>
            <a:chExt cx="457200" cy="457200"/>
          </a:xfrm>
        </p:grpSpPr>
        <p:cxnSp>
          <p:nvCxnSpPr>
            <p:cNvPr id="16" name="Straight Arrow Connector 15">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17" name="Donut 16"/>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8" name="Title 15"/>
          <p:cNvSpPr>
            <a:spLocks noGrp="1"/>
          </p:cNvSpPr>
          <p:nvPr>
            <p:ph type="title"/>
          </p:nvPr>
        </p:nvSpPr>
        <p:spPr>
          <a:xfrm>
            <a:off x="0" y="141904"/>
            <a:ext cx="8439955" cy="924896"/>
          </a:xfrm>
        </p:spPr>
        <p:txBody>
          <a:bodyPr/>
          <a:lstStyle/>
          <a:p>
            <a:r>
              <a:rPr lang="id-ID" dirty="0" smtClean="0">
                <a:ln w="6350">
                  <a:noFill/>
                </a:ln>
                <a:solidFill>
                  <a:schemeClr val="accent5">
                    <a:lumMod val="60000"/>
                    <a:lumOff val="40000"/>
                  </a:schemeClr>
                </a:solidFill>
                <a:effectLst/>
                <a:latin typeface="Segoe UI Light" panose="020B0502040204020203" pitchFamily="34" charset="0"/>
                <a:cs typeface="Segoe UI Light" panose="020B0502040204020203" pitchFamily="34" charset="0"/>
              </a:rPr>
              <a:t>Medical Record Preservation</a:t>
            </a:r>
            <a:endParaRPr lang="en-US" dirty="0">
              <a:ln w="6350">
                <a:noFill/>
              </a:ln>
              <a:solidFill>
                <a:schemeClr val="accent5">
                  <a:lumMod val="60000"/>
                  <a:lumOff val="40000"/>
                </a:schemeClr>
              </a:solidFill>
              <a:effectLst/>
              <a:latin typeface="Segoe UI Light" panose="020B0502040204020203" pitchFamily="34" charset="0"/>
              <a:cs typeface="Segoe UI Light" panose="020B0502040204020203" pitchFamily="34" charset="0"/>
            </a:endParaRPr>
          </a:p>
        </p:txBody>
      </p:sp>
      <p:pic>
        <p:nvPicPr>
          <p:cNvPr id="19" name="Content Placeholder 18"/>
          <p:cNvPicPr>
            <a:picLocks noGrp="1" noChangeAspect="1"/>
          </p:cNvPicPr>
          <p:nvPr>
            <p:ph idx="1"/>
          </p:nvPr>
        </p:nvPicPr>
        <p:blipFill>
          <a:blip r:embed="rId2"/>
          <a:stretch>
            <a:fillRect/>
          </a:stretch>
        </p:blipFill>
        <p:spPr>
          <a:xfrm>
            <a:off x="609600" y="1285860"/>
            <a:ext cx="3841982" cy="5072097"/>
          </a:xfrm>
        </p:spPr>
      </p:pic>
      <p:sp>
        <p:nvSpPr>
          <p:cNvPr id="20" name="Rectangle 19"/>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Despite intensive endeavors at national and international levels the fundamental health care needs of the population in developing countries are still unmet and the underprivileged in these countries scarcely have excess to health services. The lack of basic health data renders difficulties in formulating and applying a rational for the allocation of limited resources that are available for patient care and disease prevention.</a:t>
            </a:r>
            <a:endParaRPr lang="id-ID" sz="1400" dirty="0" smtClean="0"/>
          </a:p>
          <a:p>
            <a:endParaRPr lang="id-ID" sz="1400" dirty="0" smtClean="0"/>
          </a:p>
          <a:p>
            <a:r>
              <a:rPr lang="en-US" sz="1400" dirty="0" smtClean="0"/>
              <a:t>Prior to last four decades, the status of medical record administration and technology in developing countries was deplorable. The medical staff only vaguely appreciated the value of the health care record, record completion task and its maintenance remains a low priority.</a:t>
            </a:r>
          </a:p>
        </p:txBody>
      </p:sp>
      <p:grpSp>
        <p:nvGrpSpPr>
          <p:cNvPr id="12" name="Group 11"/>
          <p:cNvGrpSpPr/>
          <p:nvPr/>
        </p:nvGrpSpPr>
        <p:grpSpPr>
          <a:xfrm flipH="1">
            <a:off x="7543800" y="381000"/>
            <a:ext cx="457200" cy="457200"/>
            <a:chOff x="7924800" y="6019800"/>
            <a:chExt cx="457200" cy="457200"/>
          </a:xfrm>
        </p:grpSpPr>
        <p:cxnSp>
          <p:nvCxnSpPr>
            <p:cNvPr id="13" name="Straight Arrow Connector 12">
              <a:hlinkClick r:id="rId3" action="ppaction://hlinksldjump"/>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15" name="Donut 14"/>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667395383"/>
      </p:ext>
    </p:extLst>
  </p:cSld>
  <p:clrMapOvr>
    <a:masterClrMapping/>
  </p:clrMapOvr>
  <p:transition spd="slow">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b="-1000"/>
          </a:stretch>
        </a:blipFill>
        <a:effectLst/>
      </p:bgPr>
    </p:bg>
    <p:spTree>
      <p:nvGrpSpPr>
        <p:cNvPr id="1" name=""/>
        <p:cNvGrpSpPr/>
        <p:nvPr/>
      </p:nvGrpSpPr>
      <p:grpSpPr>
        <a:xfrm>
          <a:off x="0" y="0"/>
          <a:ext cx="0" cy="0"/>
          <a:chOff x="0" y="0"/>
          <a:chExt cx="0" cy="0"/>
        </a:xfrm>
      </p:grpSpPr>
      <p:sp>
        <p:nvSpPr>
          <p:cNvPr id="4" name="Rectangle 3"/>
          <p:cNvSpPr/>
          <p:nvPr/>
        </p:nvSpPr>
        <p:spPr>
          <a:xfrm>
            <a:off x="0" y="4885386"/>
            <a:ext cx="9144000" cy="905814"/>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2400" y="4741677"/>
            <a:ext cx="8839200" cy="1209542"/>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1000" y="4648200"/>
            <a:ext cx="8382000" cy="1386840"/>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9600" y="4571999"/>
            <a:ext cx="7924800" cy="1548899"/>
          </a:xfrm>
          <a:prstGeom prst="rect">
            <a:avLst/>
          </a:prstGeom>
          <a:solidFill>
            <a:schemeClr val="tx1"/>
          </a:solidFill>
          <a:ln w="44450">
            <a:solidFill>
              <a:schemeClr val="accent5">
                <a:lumMod val="60000"/>
                <a:lumOff val="40000"/>
              </a:schemeClr>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609600" y="4646932"/>
            <a:ext cx="6477000" cy="1399032"/>
          </a:xfrm>
        </p:spPr>
        <p:txBody>
          <a:bodyPr>
            <a:normAutofit/>
          </a:bodyPr>
          <a:lstStyle/>
          <a:p>
            <a:r>
              <a:rPr lang="id-ID" sz="2800" dirty="0" smtClean="0">
                <a:ln w="6350">
                  <a:noFill/>
                </a:ln>
                <a:solidFill>
                  <a:schemeClr val="accent5">
                    <a:lumMod val="60000"/>
                    <a:lumOff val="40000"/>
                  </a:schemeClr>
                </a:solidFill>
                <a:effectLst/>
                <a:latin typeface="+mn-lt"/>
                <a:cs typeface="Segoe UI Light" panose="020B0502040204020203" pitchFamily="34" charset="0"/>
              </a:rPr>
              <a:t>Legal Limit for Preservation of Medical Records</a:t>
            </a:r>
            <a:endParaRPr lang="en-US" sz="2800" dirty="0">
              <a:ln w="6350">
                <a:noFill/>
              </a:ln>
              <a:solidFill>
                <a:schemeClr val="accent5">
                  <a:lumMod val="60000"/>
                  <a:lumOff val="40000"/>
                </a:schemeClr>
              </a:solidFill>
              <a:effectLst/>
              <a:latin typeface="+mn-lt"/>
              <a:cs typeface="Segoe UI Light" panose="020B0502040204020203" pitchFamily="34" charset="0"/>
            </a:endParaRPr>
          </a:p>
        </p:txBody>
      </p:sp>
      <p:grpSp>
        <p:nvGrpSpPr>
          <p:cNvPr id="9" name="Group 8"/>
          <p:cNvGrpSpPr/>
          <p:nvPr/>
        </p:nvGrpSpPr>
        <p:grpSpPr>
          <a:xfrm>
            <a:off x="7680101" y="5117848"/>
            <a:ext cx="457200" cy="457200"/>
            <a:chOff x="7924800" y="6019800"/>
            <a:chExt cx="457200" cy="457200"/>
          </a:xfrm>
        </p:grpSpPr>
        <p:cxnSp>
          <p:nvCxnSpPr>
            <p:cNvPr id="10" name="Straight Arrow Connector 9">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11" name="Donut 10"/>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704955199"/>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8077200" y="381000"/>
            <a:ext cx="457200" cy="457200"/>
            <a:chOff x="7924800" y="6019800"/>
            <a:chExt cx="457200" cy="457200"/>
          </a:xfrm>
        </p:grpSpPr>
        <p:cxnSp>
          <p:nvCxnSpPr>
            <p:cNvPr id="6" name="Straight Arrow Connector 5">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7" name="Donut 6"/>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 name="Title 15"/>
          <p:cNvSpPr txBox="1">
            <a:spLocks/>
          </p:cNvSpPr>
          <p:nvPr/>
        </p:nvSpPr>
        <p:spPr>
          <a:xfrm>
            <a:off x="0" y="141904"/>
            <a:ext cx="8439955" cy="924896"/>
          </a:xfrm>
          <a:prstGeom prst="rect">
            <a:avLst/>
          </a:prstGeom>
        </p:spPr>
        <p:txBody>
          <a:bodyPr vert="horz" anchor="ctr">
            <a:noAutofit/>
          </a:bodyPr>
          <a:lst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r>
              <a:rPr lang="id-ID" sz="2800" dirty="0" smtClean="0">
                <a:ln w="6350">
                  <a:noFill/>
                </a:ln>
                <a:solidFill>
                  <a:schemeClr val="accent5">
                    <a:lumMod val="60000"/>
                    <a:lumOff val="40000"/>
                  </a:schemeClr>
                </a:solidFill>
                <a:effectLst/>
                <a:latin typeface="+mn-lt"/>
                <a:cs typeface="Segoe UI Light" panose="020B0502040204020203" pitchFamily="34" charset="0"/>
              </a:rPr>
              <a:t>Legal Limit for Preservation of Medical Records</a:t>
            </a:r>
            <a:endParaRPr lang="en-US" sz="2800" dirty="0">
              <a:ln w="6350">
                <a:noFill/>
              </a:ln>
              <a:solidFill>
                <a:schemeClr val="accent5">
                  <a:lumMod val="60000"/>
                  <a:lumOff val="40000"/>
                </a:schemeClr>
              </a:solidFill>
              <a:effectLst/>
              <a:latin typeface="+mn-lt"/>
              <a:cs typeface="Segoe UI Light" panose="020B0502040204020203" pitchFamily="34" charset="0"/>
            </a:endParaRPr>
          </a:p>
        </p:txBody>
      </p:sp>
      <p:pic>
        <p:nvPicPr>
          <p:cNvPr id="9" name="Content Placeholder 18"/>
          <p:cNvPicPr>
            <a:picLocks noChangeAspect="1"/>
          </p:cNvPicPr>
          <p:nvPr/>
        </p:nvPicPr>
        <p:blipFill>
          <a:blip r:embed="rId2"/>
          <a:stretch>
            <a:fillRect/>
          </a:stretch>
        </p:blipFill>
        <p:spPr>
          <a:xfrm>
            <a:off x="609600" y="1214422"/>
            <a:ext cx="3841982" cy="5143536"/>
          </a:xfrm>
          <a:prstGeom prst="rect">
            <a:avLst/>
          </a:prstGeom>
        </p:spPr>
      </p:pic>
      <p:sp>
        <p:nvSpPr>
          <p:cNvPr id="10" name="Rectangle 9"/>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714876" y="1214422"/>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Where there is chance of litigation arising for medical purpose of negligence, record should be preserved for at least 25 years, specially because there are rules where the minors have the rights to sue the doctor within three years from the date of majority, for the injuries sustained due to negligence of the doctor during the period of his minority.</a:t>
            </a:r>
            <a:endParaRPr lang="id-ID" sz="1400" dirty="0" smtClean="0"/>
          </a:p>
          <a:p>
            <a:endParaRPr lang="id-ID" sz="1400" dirty="0" smtClean="0"/>
          </a:p>
          <a:p>
            <a:endParaRPr lang="id-ID" sz="1400" dirty="0" smtClean="0"/>
          </a:p>
          <a:p>
            <a:endParaRPr lang="id-ID" sz="1400" dirty="0" smtClean="0"/>
          </a:p>
          <a:p>
            <a:r>
              <a:rPr lang="en-US" sz="1400" dirty="0" smtClean="0"/>
              <a:t>Other medico legally important records should be preserved </a:t>
            </a:r>
            <a:r>
              <a:rPr lang="en-US" sz="1400" dirty="0" err="1" smtClean="0"/>
              <a:t>upto</a:t>
            </a:r>
            <a:r>
              <a:rPr lang="en-US" sz="1400" dirty="0" smtClean="0"/>
              <a:t> 10 years after which they can be destroyed after making index and recording summary of the case.</a:t>
            </a:r>
            <a:endParaRPr lang="id-ID" sz="1400" dirty="0" smtClean="0"/>
          </a:p>
        </p:txBody>
      </p:sp>
      <p:grpSp>
        <p:nvGrpSpPr>
          <p:cNvPr id="14" name="Group 13"/>
          <p:cNvGrpSpPr/>
          <p:nvPr/>
        </p:nvGrpSpPr>
        <p:grpSpPr>
          <a:xfrm>
            <a:off x="4267200" y="2038641"/>
            <a:ext cx="914400" cy="461665"/>
            <a:chOff x="4267200" y="1981200"/>
            <a:chExt cx="914400" cy="461665"/>
          </a:xfrm>
        </p:grpSpPr>
        <p:sp>
          <p:nvSpPr>
            <p:cNvPr id="15" name="Donut 14"/>
            <p:cNvSpPr/>
            <p:nvPr/>
          </p:nvSpPr>
          <p:spPr>
            <a:xfrm>
              <a:off x="4267200" y="1981200"/>
              <a:ext cx="430369" cy="457200"/>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4316569" y="1981200"/>
              <a:ext cx="865031" cy="461665"/>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6</a:t>
              </a:r>
              <a:endParaRPr lang="en-US" sz="2400" b="1" dirty="0">
                <a:latin typeface="Segoe UI Light" panose="020B0502040204020203" pitchFamily="34" charset="0"/>
                <a:cs typeface="Segoe UI Light" panose="020B0502040204020203" pitchFamily="34" charset="0"/>
              </a:endParaRPr>
            </a:p>
          </p:txBody>
        </p:sp>
      </p:grpSp>
      <p:grpSp>
        <p:nvGrpSpPr>
          <p:cNvPr id="17" name="Group 16"/>
          <p:cNvGrpSpPr/>
          <p:nvPr/>
        </p:nvGrpSpPr>
        <p:grpSpPr>
          <a:xfrm>
            <a:off x="4267200" y="4572008"/>
            <a:ext cx="914400" cy="461665"/>
            <a:chOff x="4267200" y="1981200"/>
            <a:chExt cx="914400" cy="461665"/>
          </a:xfrm>
        </p:grpSpPr>
        <p:sp>
          <p:nvSpPr>
            <p:cNvPr id="18" name="Donut 17"/>
            <p:cNvSpPr/>
            <p:nvPr/>
          </p:nvSpPr>
          <p:spPr>
            <a:xfrm>
              <a:off x="4267200" y="1981200"/>
              <a:ext cx="430369" cy="457200"/>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p:cNvSpPr txBox="1"/>
            <p:nvPr/>
          </p:nvSpPr>
          <p:spPr>
            <a:xfrm>
              <a:off x="4316569" y="1981200"/>
              <a:ext cx="865031" cy="461665"/>
            </a:xfrm>
            <a:prstGeom prst="rect">
              <a:avLst/>
            </a:prstGeom>
            <a:noFill/>
          </p:spPr>
          <p:txBody>
            <a:bodyPr wrap="square" rtlCol="0">
              <a:spAutoFit/>
            </a:bodyPr>
            <a:lstStyle/>
            <a:p>
              <a:r>
                <a:rPr lang="en-US" sz="2400" b="1" dirty="0">
                  <a:latin typeface="Segoe UI Light" panose="020B0502040204020203" pitchFamily="34" charset="0"/>
                  <a:cs typeface="Segoe UI Light" panose="020B0502040204020203" pitchFamily="34" charset="0"/>
                </a:rPr>
                <a:t>7</a:t>
              </a:r>
            </a:p>
          </p:txBody>
        </p:sp>
      </p:grpSp>
    </p:spTree>
    <p:extLst>
      <p:ext uri="{BB962C8B-B14F-4D97-AF65-F5344CB8AC3E}">
        <p14:creationId xmlns:p14="http://schemas.microsoft.com/office/powerpoint/2010/main" val="3538032953"/>
      </p:ext>
    </p:extLst>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itle 15"/>
          <p:cNvSpPr>
            <a:spLocks noGrp="1"/>
          </p:cNvSpPr>
          <p:nvPr>
            <p:ph type="title"/>
          </p:nvPr>
        </p:nvSpPr>
        <p:spPr>
          <a:xfrm>
            <a:off x="0" y="141904"/>
            <a:ext cx="8439955" cy="924896"/>
          </a:xfrm>
        </p:spPr>
        <p:txBody>
          <a:bodyPr>
            <a:noAutofit/>
          </a:bodyPr>
          <a:lstStyle/>
          <a:p>
            <a:r>
              <a:rPr lang="id-ID" sz="2400" dirty="0" smtClean="0">
                <a:ln w="6350">
                  <a:noFill/>
                </a:ln>
                <a:solidFill>
                  <a:schemeClr val="accent5">
                    <a:lumMod val="60000"/>
                    <a:lumOff val="40000"/>
                  </a:schemeClr>
                </a:solidFill>
                <a:effectLst/>
                <a:latin typeface="+mn-lt"/>
                <a:cs typeface="Segoe UI Light" panose="020B0502040204020203" pitchFamily="34" charset="0"/>
              </a:rPr>
              <a:t>Legal Limit for Preservation of Medical Records</a:t>
            </a:r>
            <a:endParaRPr lang="en-US" sz="2400" dirty="0">
              <a:ln w="6350">
                <a:noFill/>
              </a:ln>
              <a:solidFill>
                <a:schemeClr val="accent5">
                  <a:lumMod val="60000"/>
                  <a:lumOff val="40000"/>
                </a:schemeClr>
              </a:solidFill>
              <a:effectLst/>
              <a:latin typeface="+mn-lt"/>
              <a:cs typeface="Segoe UI Light" panose="020B0502040204020203" pitchFamily="34" charset="0"/>
            </a:endParaRPr>
          </a:p>
        </p:txBody>
      </p:sp>
      <p:pic>
        <p:nvPicPr>
          <p:cNvPr id="22" name="Content Placeholder 21"/>
          <p:cNvPicPr>
            <a:picLocks noGrp="1" noChangeAspect="1"/>
          </p:cNvPicPr>
          <p:nvPr>
            <p:ph idx="1"/>
          </p:nvPr>
        </p:nvPicPr>
        <p:blipFill>
          <a:blip r:embed="rId2"/>
          <a:stretch>
            <a:fillRect/>
          </a:stretch>
        </p:blipFill>
        <p:spPr>
          <a:xfrm>
            <a:off x="642910" y="1214422"/>
            <a:ext cx="3500461" cy="5125418"/>
          </a:xfrm>
        </p:spPr>
      </p:pic>
      <p:sp>
        <p:nvSpPr>
          <p:cNvPr id="4" name="Rectangle 3"/>
          <p:cNvSpPr/>
          <p:nvPr/>
        </p:nvSpPr>
        <p:spPr>
          <a:xfrm>
            <a:off x="4114800" y="1219200"/>
            <a:ext cx="44196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8072462" y="381000"/>
            <a:ext cx="457200" cy="457200"/>
            <a:chOff x="7924800" y="6019800"/>
            <a:chExt cx="457200" cy="457200"/>
          </a:xfrm>
        </p:grpSpPr>
        <p:cxnSp>
          <p:nvCxnSpPr>
            <p:cNvPr id="6" name="Straight Arrow Connector 5">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7" name="Donut 6"/>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Rectangle 9"/>
          <p:cNvSpPr/>
          <p:nvPr/>
        </p:nvSpPr>
        <p:spPr>
          <a:xfrm>
            <a:off x="4267200" y="1219200"/>
            <a:ext cx="4267200"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392769" y="1219200"/>
            <a:ext cx="41416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545169" y="1219200"/>
            <a:ext cx="398923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97569" y="1219200"/>
            <a:ext cx="3821591" cy="5120640"/>
          </a:xfrm>
          <a:prstGeom prst="rect">
            <a:avLst/>
          </a:prstGeom>
          <a:solidFill>
            <a:schemeClr val="accent5">
              <a:lumMod val="60000"/>
              <a:lumOff val="40000"/>
              <a:alpha val="33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Routine cases records may be preserved </a:t>
            </a:r>
            <a:r>
              <a:rPr lang="en-US" sz="1400" dirty="0" err="1" smtClean="0"/>
              <a:t>upto</a:t>
            </a:r>
            <a:r>
              <a:rPr lang="en-US" sz="1400" dirty="0" smtClean="0"/>
              <a:t> 6years after completion of treatment and </a:t>
            </a:r>
            <a:r>
              <a:rPr lang="en-US" sz="1400" dirty="0" err="1" smtClean="0"/>
              <a:t>upto</a:t>
            </a:r>
            <a:r>
              <a:rPr lang="en-US" sz="1400" dirty="0" smtClean="0"/>
              <a:t> 3 years after death of the patient.</a:t>
            </a:r>
            <a:endParaRPr lang="id-ID" sz="1400" dirty="0" smtClean="0"/>
          </a:p>
          <a:p>
            <a:endParaRPr lang="id-ID" sz="1400" dirty="0" smtClean="0"/>
          </a:p>
          <a:p>
            <a:endParaRPr lang="id-ID" sz="1400" dirty="0" smtClean="0"/>
          </a:p>
          <a:p>
            <a:endParaRPr lang="id-ID" sz="1400" dirty="0" smtClean="0"/>
          </a:p>
          <a:p>
            <a:endParaRPr lang="id-ID" sz="1400" dirty="0" smtClean="0"/>
          </a:p>
          <a:p>
            <a:r>
              <a:rPr lang="en-US" sz="1400" dirty="0" smtClean="0"/>
              <a:t>There are certain records in hospital, which are of public interest and are transferred to public records library after 50 years for release to public and those involve confidentiality of the individuals are released only after 100 years</a:t>
            </a:r>
            <a:endParaRPr lang="en-US" sz="1400" dirty="0">
              <a:latin typeface="Segoe UI" panose="020B0502040204020203" pitchFamily="34" charset="0"/>
              <a:cs typeface="Segoe UI" panose="020B0502040204020203" pitchFamily="34" charset="0"/>
            </a:endParaRPr>
          </a:p>
        </p:txBody>
      </p:sp>
      <p:grpSp>
        <p:nvGrpSpPr>
          <p:cNvPr id="17" name="Group 16"/>
          <p:cNvGrpSpPr/>
          <p:nvPr/>
        </p:nvGrpSpPr>
        <p:grpSpPr>
          <a:xfrm>
            <a:off x="4338928" y="2380294"/>
            <a:ext cx="567422" cy="548640"/>
            <a:chOff x="4338928" y="1329421"/>
            <a:chExt cx="567422" cy="548640"/>
          </a:xfrm>
        </p:grpSpPr>
        <p:sp>
          <p:nvSpPr>
            <p:cNvPr id="15" name="Donut 14"/>
            <p:cNvSpPr/>
            <p:nvPr/>
          </p:nvSpPr>
          <p:spPr>
            <a:xfrm>
              <a:off x="4338928" y="1371598"/>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4357710" y="1329421"/>
              <a:ext cx="548640" cy="548640"/>
            </a:xfrm>
            <a:prstGeom prst="rect">
              <a:avLst/>
            </a:prstGeom>
            <a:noFill/>
          </p:spPr>
          <p:txBody>
            <a:bodyPr wrap="square" rtlCol="0">
              <a:spAutoFit/>
            </a:bodyPr>
            <a:lstStyle/>
            <a:p>
              <a:r>
                <a:rPr lang="en-US" sz="2400" b="1" dirty="0" smtClean="0">
                  <a:latin typeface="Segoe UI Light" panose="020B0502040204020203" pitchFamily="34" charset="0"/>
                  <a:cs typeface="Segoe UI Light" panose="020B0502040204020203" pitchFamily="34" charset="0"/>
                </a:rPr>
                <a:t>1</a:t>
              </a:r>
              <a:endParaRPr lang="en-US" sz="2400" b="1" dirty="0">
                <a:latin typeface="Segoe UI Light" panose="020B0502040204020203" pitchFamily="34" charset="0"/>
                <a:cs typeface="Segoe UI Light" panose="020B0502040204020203" pitchFamily="34" charset="0"/>
              </a:endParaRPr>
            </a:p>
          </p:txBody>
        </p:sp>
      </p:grpSp>
      <p:sp>
        <p:nvSpPr>
          <p:cNvPr id="19" name="Donut 18"/>
          <p:cNvSpPr/>
          <p:nvPr/>
        </p:nvSpPr>
        <p:spPr>
          <a:xfrm>
            <a:off x="4343400" y="4071942"/>
            <a:ext cx="358641" cy="377315"/>
          </a:xfrm>
          <a:prstGeom prst="donut">
            <a:avLst>
              <a:gd name="adj"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4343400" y="4038905"/>
            <a:ext cx="548640" cy="461665"/>
          </a:xfrm>
          <a:prstGeom prst="rect">
            <a:avLst/>
          </a:prstGeom>
          <a:noFill/>
        </p:spPr>
        <p:txBody>
          <a:bodyPr wrap="square" rtlCol="0">
            <a:spAutoFit/>
          </a:bodyPr>
          <a:lstStyle/>
          <a:p>
            <a:r>
              <a:rPr lang="en-US" sz="2400" b="1" dirty="0">
                <a:latin typeface="Segoe UI Light" panose="020B0502040204020203" pitchFamily="34" charset="0"/>
                <a:cs typeface="Segoe UI Light" panose="020B0502040204020203" pitchFamily="34" charset="0"/>
              </a:rPr>
              <a:t>2</a:t>
            </a:r>
          </a:p>
        </p:txBody>
      </p:sp>
      <p:grpSp>
        <p:nvGrpSpPr>
          <p:cNvPr id="18" name="Group 17"/>
          <p:cNvGrpSpPr/>
          <p:nvPr/>
        </p:nvGrpSpPr>
        <p:grpSpPr>
          <a:xfrm flipH="1">
            <a:off x="7543800" y="381000"/>
            <a:ext cx="457200" cy="457200"/>
            <a:chOff x="7924800" y="6019800"/>
            <a:chExt cx="457200" cy="457200"/>
          </a:xfrm>
        </p:grpSpPr>
        <p:cxnSp>
          <p:nvCxnSpPr>
            <p:cNvPr id="21" name="Straight Arrow Connector 20">
              <a:hlinkClick r:id="rId3" action="ppaction://hlinksldjump"/>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24" name="Donut 23"/>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085700555"/>
      </p:ext>
    </p:extLst>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3000" r="-4000" b="-4000"/>
          </a:stretch>
        </a:blipFill>
        <a:effectLst/>
      </p:bgPr>
    </p:bg>
    <p:spTree>
      <p:nvGrpSpPr>
        <p:cNvPr id="1" name=""/>
        <p:cNvGrpSpPr/>
        <p:nvPr/>
      </p:nvGrpSpPr>
      <p:grpSpPr>
        <a:xfrm>
          <a:off x="0" y="0"/>
          <a:ext cx="0" cy="0"/>
          <a:chOff x="0" y="0"/>
          <a:chExt cx="0" cy="0"/>
        </a:xfrm>
      </p:grpSpPr>
      <p:sp>
        <p:nvSpPr>
          <p:cNvPr id="4" name="Rectangle 3"/>
          <p:cNvSpPr/>
          <p:nvPr/>
        </p:nvSpPr>
        <p:spPr>
          <a:xfrm>
            <a:off x="0" y="4885386"/>
            <a:ext cx="9144000" cy="905814"/>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2400" y="4741677"/>
            <a:ext cx="8839200" cy="1209542"/>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1000" y="4648200"/>
            <a:ext cx="8382000" cy="1386840"/>
          </a:xfrm>
          <a:prstGeom prst="rect">
            <a:avLst/>
          </a:prstGeom>
          <a:solidFill>
            <a:schemeClr val="tx1">
              <a:alpha val="8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9600" y="4571999"/>
            <a:ext cx="7924800" cy="1548899"/>
          </a:xfrm>
          <a:prstGeom prst="rect">
            <a:avLst/>
          </a:prstGeom>
          <a:solidFill>
            <a:schemeClr val="tx1"/>
          </a:solidFill>
          <a:ln w="44450">
            <a:solidFill>
              <a:schemeClr val="accent5">
                <a:lumMod val="60000"/>
                <a:lumOff val="40000"/>
              </a:schemeClr>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609600" y="4646932"/>
            <a:ext cx="6477000" cy="1399032"/>
          </a:xfrm>
        </p:spPr>
        <p:txBody>
          <a:bodyPr>
            <a:normAutofit/>
          </a:bodyPr>
          <a:lstStyle/>
          <a:p>
            <a:r>
              <a:rPr lang="id-ID" sz="3200" dirty="0" smtClean="0">
                <a:ln w="6350">
                  <a:noFill/>
                </a:ln>
                <a:solidFill>
                  <a:schemeClr val="accent5">
                    <a:lumMod val="60000"/>
                    <a:lumOff val="40000"/>
                  </a:schemeClr>
                </a:solidFill>
                <a:effectLst/>
                <a:latin typeface="+mn-lt"/>
                <a:cs typeface="Segoe UI Light" panose="020B0502040204020203" pitchFamily="34" charset="0"/>
              </a:rPr>
              <a:t>Correction of Original Data</a:t>
            </a:r>
            <a:endParaRPr lang="en-US" sz="3200" dirty="0">
              <a:ln w="6350">
                <a:noFill/>
              </a:ln>
              <a:solidFill>
                <a:schemeClr val="accent5">
                  <a:lumMod val="60000"/>
                  <a:lumOff val="40000"/>
                </a:schemeClr>
              </a:solidFill>
              <a:effectLst/>
              <a:latin typeface="+mn-lt"/>
              <a:cs typeface="Segoe UI Light" panose="020B0502040204020203" pitchFamily="34" charset="0"/>
            </a:endParaRPr>
          </a:p>
        </p:txBody>
      </p:sp>
      <p:grpSp>
        <p:nvGrpSpPr>
          <p:cNvPr id="9" name="Group 8"/>
          <p:cNvGrpSpPr/>
          <p:nvPr/>
        </p:nvGrpSpPr>
        <p:grpSpPr>
          <a:xfrm>
            <a:off x="7680101" y="5117848"/>
            <a:ext cx="457200" cy="457200"/>
            <a:chOff x="7924800" y="6019800"/>
            <a:chExt cx="457200" cy="457200"/>
          </a:xfrm>
        </p:grpSpPr>
        <p:cxnSp>
          <p:nvCxnSpPr>
            <p:cNvPr id="10" name="Straight Arrow Connector 9">
              <a:hlinkClick r:id="" action="ppaction://hlinkshowjump?jump=nextslide"/>
            </p:cNvPr>
            <p:cNvCxnSpPr/>
            <p:nvPr/>
          </p:nvCxnSpPr>
          <p:spPr>
            <a:xfrm>
              <a:off x="8016240" y="6248400"/>
              <a:ext cx="274320" cy="0"/>
            </a:xfrm>
            <a:prstGeom prst="straightConnector1">
              <a:avLst/>
            </a:prstGeom>
            <a:ln w="34925">
              <a:solidFill>
                <a:schemeClr val="accent5">
                  <a:lumMod val="60000"/>
                  <a:lumOff val="40000"/>
                </a:schemeClr>
              </a:solidFill>
              <a:headEnd type="none" w="med" len="lg"/>
              <a:tailEnd type="arrow" w="med" len="sm"/>
            </a:ln>
          </p:spPr>
          <p:style>
            <a:lnRef idx="1">
              <a:schemeClr val="accent1"/>
            </a:lnRef>
            <a:fillRef idx="0">
              <a:schemeClr val="accent1"/>
            </a:fillRef>
            <a:effectRef idx="0">
              <a:schemeClr val="accent1"/>
            </a:effectRef>
            <a:fontRef idx="minor">
              <a:schemeClr val="tx1"/>
            </a:fontRef>
          </p:style>
        </p:cxnSp>
        <p:sp>
          <p:nvSpPr>
            <p:cNvPr id="11" name="Donut 10"/>
            <p:cNvSpPr/>
            <p:nvPr/>
          </p:nvSpPr>
          <p:spPr>
            <a:xfrm flipH="1">
              <a:off x="7924800" y="6019800"/>
              <a:ext cx="457200" cy="457200"/>
            </a:xfrm>
            <a:prstGeom prst="donut">
              <a:avLst>
                <a:gd name="adj" fmla="val 1383"/>
              </a:avLst>
            </a:prstGeom>
            <a:solidFill>
              <a:schemeClr val="tx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981952454"/>
      </p:ext>
    </p:extLst>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Theme(PPT UE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Theme(PPT UEU)</Template>
  <TotalTime>564</TotalTime>
  <Words>1112</Words>
  <Application>Microsoft Office PowerPoint</Application>
  <PresentationFormat>On-screen Show (4:3)</PresentationFormat>
  <Paragraphs>142</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Theme(PPT UEU)</vt:lpstr>
      <vt:lpstr>PRESERVATION OF HEALTH RECORD</vt:lpstr>
      <vt:lpstr>PowerPoint Presentation</vt:lpstr>
      <vt:lpstr>Medical Record Preservation</vt:lpstr>
      <vt:lpstr>Medical Record Preservation</vt:lpstr>
      <vt:lpstr>Medical Record Preservation</vt:lpstr>
      <vt:lpstr>Legal Limit for Preservation of Medical Records</vt:lpstr>
      <vt:lpstr>PowerPoint Presentation</vt:lpstr>
      <vt:lpstr>Legal Limit for Preservation of Medical Records</vt:lpstr>
      <vt:lpstr>Correction of Original Data</vt:lpstr>
      <vt:lpstr>Correction of Original Data</vt:lpstr>
      <vt:lpstr>Correction of Original Data</vt:lpstr>
      <vt:lpstr>Essentials of Records Management</vt:lpstr>
      <vt:lpstr>Essentials of Records Management</vt:lpstr>
      <vt:lpstr>Essentials of Records Management</vt:lpstr>
      <vt:lpstr>Types Of Damages</vt:lpstr>
      <vt:lpstr>Types of Damages</vt:lpstr>
      <vt:lpstr>Types of Damages</vt:lpstr>
      <vt:lpstr>Maintenance of Old Records</vt:lpstr>
      <vt:lpstr>Maintenance of Old Records</vt:lpstr>
      <vt:lpstr>Maintenance of Old Records</vt:lpstr>
      <vt:lpstr>Conclusion</vt:lpstr>
      <vt:lpstr>Conclusion</vt:lpstr>
      <vt:lpstr>Conclusion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Mahdif Indiarto</dc:creator>
  <cp:lastModifiedBy>Windows User</cp:lastModifiedBy>
  <cp:revision>57</cp:revision>
  <dcterms:created xsi:type="dcterms:W3CDTF">2014-01-22T11:15:17Z</dcterms:created>
  <dcterms:modified xsi:type="dcterms:W3CDTF">2017-12-22T02:53:23Z</dcterms:modified>
</cp:coreProperties>
</file>